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9" r:id="rId3"/>
    <p:sldId id="262" r:id="rId4"/>
    <p:sldId id="258" r:id="rId5"/>
    <p:sldId id="274" r:id="rId6"/>
    <p:sldId id="270" r:id="rId7"/>
    <p:sldId id="275" r:id="rId8"/>
    <p:sldId id="276" r:id="rId9"/>
    <p:sldId id="273" r:id="rId10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71CB"/>
    <a:srgbClr val="FE6262"/>
    <a:srgbClr val="9EBBF4"/>
    <a:srgbClr val="EEF30D"/>
    <a:srgbClr val="FAF026"/>
    <a:srgbClr val="66D006"/>
    <a:srgbClr val="AAE971"/>
    <a:srgbClr val="C4CFE6"/>
    <a:srgbClr val="C8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b="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Носители «Пушкинских карт»</a:t>
            </a:r>
          </a:p>
        </c:rich>
      </c:tx>
      <c:layout>
        <c:manualLayout>
          <c:xMode val="edge"/>
          <c:yMode val="edge"/>
          <c:x val="0.20846403185816881"/>
          <c:y val="8.71342360427385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39129248163074"/>
          <c:y val="0.275454307758908"/>
          <c:w val="0.31497468551675939"/>
          <c:h val="0.654348750521972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95000"/>
                </a:schemeClr>
              </a:solidFill>
            </c:spPr>
          </c:dPt>
          <c:dPt>
            <c:idx val="1"/>
            <c:bubble3D val="0"/>
            <c:spPr>
              <a:solidFill>
                <a:srgbClr val="9EBBF4"/>
              </a:solidFill>
            </c:spPr>
          </c:dPt>
          <c:dLbls>
            <c:dLbl>
              <c:idx val="0"/>
              <c:layout>
                <c:manualLayout>
                  <c:x val="-0.10507116106361009"/>
                  <c:y val="-0.1483617981840401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53,1</a:t>
                    </a:r>
                    <a:r>
                      <a:rPr lang="en-US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177772559983128"/>
                  <c:y val="0.1147377564109038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46,9</a:t>
                    </a:r>
                    <a:r>
                      <a:rPr lang="en-US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Количество молодых людей в Челябинской области (в возрасте с 14 до 22 лет) </c:v>
                </c:pt>
                <c:pt idx="1">
                  <c:v>Количество носителей «Пушкинских карт»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309821</c:v>
                </c:pt>
                <c:pt idx="1">
                  <c:v>145276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395271525609073"/>
          <c:y val="0.30207826525022125"/>
          <c:w val="0.41350581389452096"/>
          <c:h val="0.63619056694849996"/>
        </c:manualLayout>
      </c:layout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60857894188323"/>
          <c:y val="7.1387570693203395E-2"/>
          <c:w val="0.30119042957948172"/>
          <c:h val="0.872444067061331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5571CB"/>
              </a:solidFill>
            </c:spPr>
          </c:dPt>
          <c:dPt>
            <c:idx val="1"/>
            <c:bubble3D val="0"/>
            <c:spPr>
              <a:solidFill>
                <a:srgbClr val="FE626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77,4%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22,6%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Лимит по выпущенным картам 726,4 млн.руб</c:v>
                </c:pt>
                <c:pt idx="1">
                  <c:v>Фактически израсходовано средств по «Пушкинским картам» 164,3 млн. руб.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726.4</c:v>
                </c:pt>
                <c:pt idx="1">
                  <c:v>164.3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438138287629251"/>
          <c:y val="0.16737227609630673"/>
          <c:w val="0.35888745910455983"/>
          <c:h val="0.626863549552695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n>
            <a:solidFill>
              <a:schemeClr val="bg2">
                <a:lumMod val="75000"/>
              </a:schemeClr>
            </a:solidFill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124744"/>
            <a:ext cx="6480720" cy="2952328"/>
          </a:xfr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/>
          <a:p>
            <a:pPr algn="r"/>
            <a:r>
              <a:rPr lang="ru-RU" sz="4000" b="0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Реализация программы </a:t>
            </a:r>
            <a:r>
              <a:rPr lang="ru-RU" sz="4000" b="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«Пушкинская карта</a:t>
            </a:r>
            <a:r>
              <a:rPr lang="ru-RU" sz="4000" b="0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»</a:t>
            </a:r>
            <a:br>
              <a:rPr lang="ru-RU" sz="4000" b="0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4000" b="0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на территории </a:t>
            </a:r>
            <a:br>
              <a:rPr lang="ru-RU" sz="4000" b="0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4000" b="0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Челябинской области</a:t>
            </a:r>
            <a:endParaRPr lang="ru-RU" sz="4000" b="0" dirty="0">
              <a:ln w="1016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5445224"/>
            <a:ext cx="3226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Первый заместитель министра культуры Челябинской  области И.В. 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Анфалова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- Шишкина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54"/>
          <a:stretch/>
        </p:blipFill>
        <p:spPr>
          <a:xfrm>
            <a:off x="17341" y="188640"/>
            <a:ext cx="3000240" cy="49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4608512" cy="1656184"/>
          </a:xfrm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/>
          <a:p>
            <a:pPr algn="ctr"/>
            <a:r>
              <a:rPr lang="ru-RU" sz="3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О проекте </a:t>
            </a:r>
            <a:br>
              <a:rPr lang="ru-RU" sz="3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«Пушкинская </a:t>
            </a:r>
            <a:r>
              <a:rPr lang="ru-RU" sz="30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карта</a:t>
            </a:r>
            <a:r>
              <a:rPr lang="ru-RU" sz="3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»</a:t>
            </a:r>
            <a:endParaRPr lang="ru-RU" sz="30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323528" y="2636912"/>
            <a:ext cx="6336704" cy="3996727"/>
          </a:xfrm>
          <a:prstGeom prst="rect">
            <a:avLst/>
          </a:prstGeom>
        </p:spPr>
        <p:txBody>
          <a:bodyPr vert="horz" lIns="146304" tIns="0" rIns="45720" bIns="0" rtlCol="0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algn="ctr"/>
            <a:endParaRPr lang="ru-RU" sz="26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18872" algn="ctr"/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Каждому россиянину в возрасте</a:t>
            </a:r>
          </a:p>
          <a:p>
            <a:pPr marL="118872" algn="ctr"/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от 14 до 22 лет за средства федерального бюджета предоставляется </a:t>
            </a:r>
          </a:p>
          <a:p>
            <a:pPr marL="118872" algn="ctr"/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«Пушкинская карта» для покупки билетов на мероприятиях </a:t>
            </a:r>
          </a:p>
          <a:p>
            <a:pPr marL="118872" algn="ctr"/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в организациях культуры</a:t>
            </a:r>
          </a:p>
          <a:p>
            <a:pPr marL="118872" algn="ctr"/>
            <a:endParaRPr lang="ru-RU" sz="26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18872" algn="ctr"/>
            <a:r>
              <a:rPr lang="ru-RU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Номинал карты в 2022 году</a:t>
            </a:r>
          </a:p>
          <a:p>
            <a:pPr marL="118872" algn="ctr"/>
            <a:r>
              <a:rPr lang="ru-RU" sz="3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составляет 5000 рублей</a:t>
            </a:r>
            <a:endParaRPr lang="ru-RU" sz="17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18872" algn="ctr">
              <a:lnSpc>
                <a:spcPct val="150000"/>
              </a:lnSpc>
            </a:pPr>
            <a:endParaRPr lang="ru-RU" sz="19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18872" algn="ctr">
              <a:lnSpc>
                <a:spcPct val="150000"/>
              </a:lnSpc>
            </a:pPr>
            <a:r>
              <a:rPr lang="ru-RU" sz="1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Программа реализуется на всей территории</a:t>
            </a:r>
            <a:endParaRPr lang="en-US" sz="1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18872" algn="ctr">
              <a:lnSpc>
                <a:spcPct val="150000"/>
              </a:lnSpc>
            </a:pPr>
            <a:r>
              <a:rPr lang="ru-RU" sz="1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Российской Федерации</a:t>
            </a:r>
            <a:endParaRPr lang="en-US" sz="1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 Regular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137230" y="-1"/>
            <a:ext cx="2006772" cy="6858002"/>
            <a:chOff x="7137230" y="-1"/>
            <a:chExt cx="2006772" cy="68580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4" b="28877"/>
            <a:stretch/>
          </p:blipFill>
          <p:spPr>
            <a:xfrm>
              <a:off x="7137230" y="5517233"/>
              <a:ext cx="2006772" cy="134076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39"/>
            <a:stretch/>
          </p:blipFill>
          <p:spPr>
            <a:xfrm>
              <a:off x="7214945" y="3975344"/>
              <a:ext cx="1929056" cy="179905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6"/>
            <a:stretch/>
          </p:blipFill>
          <p:spPr>
            <a:xfrm>
              <a:off x="7236295" y="2385162"/>
              <a:ext cx="1907705" cy="182238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7493" r="2599"/>
            <a:stretch/>
          </p:blipFill>
          <p:spPr>
            <a:xfrm>
              <a:off x="7344875" y="-1"/>
              <a:ext cx="1799126" cy="10192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"/>
            <a:stretch/>
          </p:blipFill>
          <p:spPr>
            <a:xfrm>
              <a:off x="7248707" y="860214"/>
              <a:ext cx="1895293" cy="1776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8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59632" y="621796"/>
            <a:ext cx="2072469" cy="1187399"/>
          </a:xfrm>
          <a:prstGeom prst="roundRect">
            <a:avLst/>
          </a:prstGeom>
          <a:solidFill>
            <a:srgbClr val="5571CB"/>
          </a:solidFill>
          <a:ln>
            <a:solidFill>
              <a:srgbClr val="9EBBF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2022 год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76672"/>
            <a:ext cx="3096344" cy="648072"/>
          </a:xfrm>
          <a:prstGeom prst="roundRect">
            <a:avLst/>
          </a:prstGeom>
          <a:solidFill>
            <a:srgbClr val="5571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113 учреждений культуры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458898"/>
            <a:ext cx="3096344" cy="648072"/>
          </a:xfrm>
          <a:prstGeom prst="roundRect">
            <a:avLst/>
          </a:prstGeom>
          <a:solidFill>
            <a:srgbClr val="5571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олее 145 000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«Пушкинских карт»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06440040"/>
              </p:ext>
            </p:extLst>
          </p:nvPr>
        </p:nvGraphicFramePr>
        <p:xfrm>
          <a:off x="-396552" y="2664145"/>
          <a:ext cx="86764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3332101" y="800708"/>
            <a:ext cx="1347416" cy="162018"/>
          </a:xfrm>
          <a:prstGeom prst="straightConnector1">
            <a:avLst/>
          </a:prstGeom>
          <a:ln>
            <a:solidFill>
              <a:srgbClr val="5571CB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32101" y="1524737"/>
            <a:ext cx="1352347" cy="225632"/>
          </a:xfrm>
          <a:prstGeom prst="straightConnector1">
            <a:avLst/>
          </a:prstGeom>
          <a:ln>
            <a:solidFill>
              <a:srgbClr val="5571CB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7" r="39328"/>
          <a:stretch/>
        </p:blipFill>
        <p:spPr>
          <a:xfrm>
            <a:off x="6532667" y="2976113"/>
            <a:ext cx="2611333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24" r="10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92"/>
          <a:stretch/>
        </p:blipFill>
        <p:spPr>
          <a:xfrm>
            <a:off x="-1" y="1320987"/>
            <a:ext cx="3120159" cy="55370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08306" y="260648"/>
            <a:ext cx="6552728" cy="830997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Основные задачи</a:t>
            </a:r>
          </a:p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 для эффективной реализации проекта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19872" y="1628800"/>
            <a:ext cx="6156176" cy="1945896"/>
          </a:xfrm>
          <a:prstGeom prst="rect">
            <a:avLst/>
          </a:prstGeom>
          <a:ln>
            <a:noFill/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0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Рост выпуска «Пушкинских карт»</a:t>
            </a:r>
            <a:br>
              <a:rPr lang="ru-RU" sz="2200" b="0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ru-RU" sz="2200" b="0" spc="50" dirty="0" smtClean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200" b="0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2200" b="0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200" b="0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Увеличение покупок билетов на культурные мероприятия</a:t>
            </a:r>
          </a:p>
          <a:p>
            <a:r>
              <a:rPr lang="ru-RU" sz="2200" b="0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 «Пушкинским картам»</a:t>
            </a:r>
            <a:endParaRPr lang="ru-RU" sz="2200" b="0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785453"/>
              </p:ext>
            </p:extLst>
          </p:nvPr>
        </p:nvGraphicFramePr>
        <p:xfrm>
          <a:off x="408977" y="3864584"/>
          <a:ext cx="876045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2148472" y="2983285"/>
            <a:ext cx="971687" cy="288032"/>
            <a:chOff x="1583668" y="2983285"/>
            <a:chExt cx="971687" cy="288032"/>
          </a:xfrm>
        </p:grpSpPr>
        <p:sp>
          <p:nvSpPr>
            <p:cNvPr id="17" name="Нашивка 16"/>
            <p:cNvSpPr/>
            <p:nvPr/>
          </p:nvSpPr>
          <p:spPr>
            <a:xfrm>
              <a:off x="1583668" y="2983285"/>
              <a:ext cx="216024" cy="288032"/>
            </a:xfrm>
            <a:prstGeom prst="chevron">
              <a:avLst/>
            </a:prstGeom>
            <a:solidFill>
              <a:srgbClr val="5571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/>
            <p:cNvSpPr/>
            <p:nvPr/>
          </p:nvSpPr>
          <p:spPr>
            <a:xfrm>
              <a:off x="1952092" y="2983285"/>
              <a:ext cx="216024" cy="288032"/>
            </a:xfrm>
            <a:prstGeom prst="chevron">
              <a:avLst/>
            </a:prstGeom>
            <a:solidFill>
              <a:srgbClr val="5571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/>
            <p:cNvSpPr/>
            <p:nvPr/>
          </p:nvSpPr>
          <p:spPr>
            <a:xfrm>
              <a:off x="2339331" y="2983285"/>
              <a:ext cx="216024" cy="288032"/>
            </a:xfrm>
            <a:prstGeom prst="chevron">
              <a:avLst/>
            </a:prstGeom>
            <a:solidFill>
              <a:srgbClr val="5571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48472" y="1700808"/>
            <a:ext cx="971687" cy="288032"/>
            <a:chOff x="1583668" y="2983285"/>
            <a:chExt cx="971687" cy="288032"/>
          </a:xfrm>
        </p:grpSpPr>
        <p:sp>
          <p:nvSpPr>
            <p:cNvPr id="37" name="Нашивка 36"/>
            <p:cNvSpPr/>
            <p:nvPr/>
          </p:nvSpPr>
          <p:spPr>
            <a:xfrm>
              <a:off x="1583668" y="2983285"/>
              <a:ext cx="216024" cy="288032"/>
            </a:xfrm>
            <a:prstGeom prst="chevron">
              <a:avLst/>
            </a:prstGeom>
            <a:solidFill>
              <a:srgbClr val="5571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Нашивка 37"/>
            <p:cNvSpPr/>
            <p:nvPr/>
          </p:nvSpPr>
          <p:spPr>
            <a:xfrm>
              <a:off x="1952092" y="2983285"/>
              <a:ext cx="216024" cy="288032"/>
            </a:xfrm>
            <a:prstGeom prst="chevron">
              <a:avLst/>
            </a:prstGeom>
            <a:solidFill>
              <a:srgbClr val="5571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Нашивка 38"/>
            <p:cNvSpPr/>
            <p:nvPr/>
          </p:nvSpPr>
          <p:spPr>
            <a:xfrm>
              <a:off x="2339331" y="2983285"/>
              <a:ext cx="216024" cy="288032"/>
            </a:xfrm>
            <a:prstGeom prst="chevron">
              <a:avLst/>
            </a:prstGeom>
            <a:solidFill>
              <a:srgbClr val="5571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3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Клиентский путь гражданина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223955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2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67644" y="188640"/>
            <a:ext cx="6408712" cy="122413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0" rIns="45720" bIns="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ln w="10160">
                  <a:solidFill>
                    <a:srgbClr val="5571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Способы получения «Пушкинской карты»</a:t>
            </a:r>
            <a:endParaRPr lang="ru-RU" sz="32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2132856"/>
            <a:ext cx="8640960" cy="2808312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algn="just"/>
            <a:r>
              <a:rPr lang="ru-RU" sz="2800" b="1" dirty="0" smtClean="0">
                <a:ln>
                  <a:solidFill>
                    <a:srgbClr val="5571CB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Электронная «Пушкинская карта» (портал «</a:t>
            </a:r>
            <a:r>
              <a:rPr lang="ru-RU" sz="2800" b="1" dirty="0" err="1" smtClean="0">
                <a:ln>
                  <a:solidFill>
                    <a:srgbClr val="5571CB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Госуслуги.Культура</a:t>
            </a:r>
            <a:r>
              <a:rPr lang="ru-RU" sz="2800" b="1" dirty="0" smtClean="0">
                <a:ln>
                  <a:solidFill>
                    <a:srgbClr val="5571CB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»: регистрация, подтверждение учетной записи, отправка заявки на получение). </a:t>
            </a:r>
            <a:endParaRPr lang="ru-RU" sz="2800" b="1" dirty="0" smtClean="0">
              <a:ln>
                <a:solidFill>
                  <a:srgbClr val="5571CB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18872"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ru-RU" sz="2800" b="1" dirty="0" smtClean="0">
                <a:ln>
                  <a:solidFill>
                    <a:srgbClr val="5571CB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Пластиковая «Пушкинская карта» (через отделение ПАО «</a:t>
            </a:r>
            <a:r>
              <a:rPr lang="ru-RU" sz="2800" b="1" dirty="0" err="1" smtClean="0">
                <a:ln>
                  <a:solidFill>
                    <a:srgbClr val="5571CB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Почта.Банк</a:t>
            </a:r>
            <a:r>
              <a:rPr lang="ru-RU" sz="2800" b="1" dirty="0" smtClean="0">
                <a:ln>
                  <a:solidFill>
                    <a:srgbClr val="5571CB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 - стоимость 500 рублей)</a:t>
            </a:r>
            <a:endParaRPr lang="ru-RU" sz="2800" dirty="0" smtClean="0">
              <a:ln>
                <a:solidFill>
                  <a:srgbClr val="5571CB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18872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7739" y="4293096"/>
            <a:ext cx="36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872"/>
            <a:r>
              <a:rPr lang="ru-RU" dirty="0" smtClean="0">
                <a:ln>
                  <a:solidFill>
                    <a:srgbClr val="5571CB"/>
                  </a:solidFill>
                </a:ln>
                <a:latin typeface="Century Gothic" panose="020B0502020202020204" pitchFamily="34" charset="0"/>
              </a:rPr>
              <a:t> </a:t>
            </a:r>
            <a:endParaRPr lang="ru-RU" dirty="0">
              <a:ln>
                <a:solidFill>
                  <a:srgbClr val="5571CB"/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672652"/>
            <a:ext cx="2410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/>
            <a:r>
              <a:rPr lang="ru-RU" sz="1600" dirty="0" smtClean="0">
                <a:latin typeface="Century Gothic" panose="020B0502020202020204" pitchFamily="34" charset="0"/>
              </a:rPr>
              <a:t>Служба поддержки </a:t>
            </a:r>
            <a:r>
              <a:rPr lang="ru-RU" sz="1600" dirty="0" err="1" smtClean="0">
                <a:latin typeface="Century Gothic" panose="020B0502020202020204" pitchFamily="34" charset="0"/>
              </a:rPr>
              <a:t>Госуслуги</a:t>
            </a:r>
            <a:r>
              <a:rPr lang="ru-RU" sz="1600" dirty="0" smtClean="0">
                <a:latin typeface="Century Gothic" panose="020B0502020202020204" pitchFamily="34" charset="0"/>
              </a:rPr>
              <a:t>. «Пушкинская карта» 88001000645 (доб.2)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466" y="567265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131840" y="5147148"/>
            <a:ext cx="936104" cy="6581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86983" y="5147149"/>
            <a:ext cx="865879" cy="6581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4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Участники программы «Пушкинская карта» (учреждения культуры)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3955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2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стать участником «Пушкинской карты» (организации (учреждения) образования)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зарегистрировать организацию на сайте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ПРО.Культура.РФ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указанием типа организации в разделе «иные»,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подготовить оборудование («белый терминал», сканер для считывания штрих-кода,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с одним из банков (ЛЮБОЙ банк), регистрация «белого терминала» в личном кабинете 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ПРО.Культура.РФ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подать заявку на участие в «Пушкинской карте»,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пройти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включения мероприятий в афишу «Пушкинской	 карты»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технической поддержки сайта «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ПРО.Культура.РФ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8 800 200 37 17</a:t>
            </a: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«Почта Банк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Устюжанина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Эдуардовна 8-982-690-0-690,</a:t>
            </a:r>
          </a:p>
          <a:p>
            <a:pPr marL="118872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ustyuzhaninane@pochtabank.ru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8077200" cy="1153272"/>
          </a:xfrm>
        </p:spPr>
        <p:txBody>
          <a:bodyPr/>
          <a:lstStyle/>
          <a:p>
            <a:pPr algn="ctr"/>
            <a:r>
              <a:rPr lang="ru-RU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128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1134</TotalTime>
  <Words>270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Реализация программы «Пушкинская карта» на территории  Челябинской области</vt:lpstr>
      <vt:lpstr>О проекте  «Пушкинская карта»</vt:lpstr>
      <vt:lpstr>Презентация PowerPoint</vt:lpstr>
      <vt:lpstr>Презентация PowerPoint</vt:lpstr>
      <vt:lpstr>Клиентский путь гражданина</vt:lpstr>
      <vt:lpstr>Презентация PowerPoint</vt:lpstr>
      <vt:lpstr>Участники программы «Пушкинская карта» (учреждения культуры)</vt:lpstr>
      <vt:lpstr>Как стать участником «Пушкинской карты» (организации (учреждения) образования)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реализация федеральной программы «Пушкинская карта»  на территории Челябинской области  посредством проекта  «Театрально-концертный зал»</dc:title>
  <dc:creator>Ильченко Елена Александровна</dc:creator>
  <cp:lastModifiedBy>Анфалова Ирина Викторовна</cp:lastModifiedBy>
  <cp:revision>104</cp:revision>
  <cp:lastPrinted>2022-10-19T06:39:52Z</cp:lastPrinted>
  <dcterms:created xsi:type="dcterms:W3CDTF">2022-08-03T06:24:19Z</dcterms:created>
  <dcterms:modified xsi:type="dcterms:W3CDTF">2022-10-19T06:43:03Z</dcterms:modified>
</cp:coreProperties>
</file>