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6" r:id="rId3"/>
    <p:sldId id="267" r:id="rId4"/>
    <p:sldId id="266" r:id="rId5"/>
    <p:sldId id="265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-372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8A052CB-FDA3-43AD-ABF8-4896D3CC39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236676BA-40C4-403D-AFC6-0DAE0A3289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4C215CEE-255E-4BBC-967B-B4501C78DF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FD432-5AC9-423C-A51A-4723A4A08BCF}" type="datetimeFigureOut">
              <a:rPr lang="ru-RU" smtClean="0"/>
              <a:t>03.05.2023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2BB2CE3C-295F-4F46-89F3-6EC5F4CC42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875B52F1-8C60-4D2D-9598-7C3CC1B717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4785C-B8E3-495A-947D-F45380CAE8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68847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CE434CF-F85F-42AD-BCF5-C94E35118B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5FE8C096-47A9-4ECA-A242-87BC96F837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26E25AB9-D297-496C-BB82-72C762317C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FD432-5AC9-423C-A51A-4723A4A08BCF}" type="datetimeFigureOut">
              <a:rPr lang="ru-RU" smtClean="0"/>
              <a:t>03.05.2023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122E9A9B-3EDE-4CC3-9F1A-C5F96BC64D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52817620-908A-4179-A29E-A586FCBB82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4785C-B8E3-495A-947D-F45380CAE8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13185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xmlns="" id="{203E20DB-E7BF-46EC-BCFE-9D266352452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89CDA818-1CFF-4766-8DFD-B026D5BCC2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D9BC1D0A-75AD-456F-BBF4-620CA70583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FD432-5AC9-423C-A51A-4723A4A08BCF}" type="datetimeFigureOut">
              <a:rPr lang="ru-RU" smtClean="0"/>
              <a:t>03.05.2023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1DED3742-5B59-4CDC-A7F1-7B3BA60E61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98EC7E85-DDE7-4D2E-88E4-8240B5EE74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4785C-B8E3-495A-947D-F45380CAE8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99582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233C08C-B9D1-42DA-A57A-E216C6D437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98198673-E9A7-4BFE-AF79-884B8E764F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96101C15-F1D6-4514-A454-885325F2A8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FD432-5AC9-423C-A51A-4723A4A08BCF}" type="datetimeFigureOut">
              <a:rPr lang="ru-RU" smtClean="0"/>
              <a:t>03.05.2023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A0E41C15-A5E7-422F-B255-BAD222F6C6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7A55D6E9-84D2-43B4-A14E-07303E2D2A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4785C-B8E3-495A-947D-F45380CAE8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36066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EE829EF-B1D9-4E45-9739-8C2FAC0D69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E5B203B8-6451-406E-925A-51A8683AA4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34C25496-AF48-4318-9105-05F98C6D73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FD432-5AC9-423C-A51A-4723A4A08BCF}" type="datetimeFigureOut">
              <a:rPr lang="ru-RU" smtClean="0"/>
              <a:t>03.05.2023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237C7F6B-16EC-4348-AA52-045BB83C98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4233E7B8-0BA2-460C-BC2B-F17ED52CDB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4785C-B8E3-495A-947D-F45380CAE8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48695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DD35FF3-A7E2-4102-ADA8-68FA06DA11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630C0B08-8B64-4F35-88A4-9AB49C59DE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080490EA-4AE0-46DD-90BD-22FCB0E3F1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C8A5845D-A2DF-4E75-B03A-76D304338B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FD432-5AC9-423C-A51A-4723A4A08BCF}" type="datetimeFigureOut">
              <a:rPr lang="ru-RU" smtClean="0"/>
              <a:t>03.05.2023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E23DA5B4-FA01-449E-8BA8-45D7C4A644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F8628E07-CF1C-4FAE-809E-8A6DA8CF19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4785C-B8E3-495A-947D-F45380CAE8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6199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C54B430-0449-4666-95ED-2B6AB04AC2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1006DE68-9B11-4E02-9391-BFC1088981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8A92931E-10F9-46F0-A9FD-5B47B4A329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363491E7-1939-410E-A038-79EECF8EBBF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7E41AD7A-3E10-4261-BF86-91CE2962F2A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3C6E03C3-96BD-4E66-874D-A46EAF7438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FD432-5AC9-423C-A51A-4723A4A08BCF}" type="datetimeFigureOut">
              <a:rPr lang="ru-RU" smtClean="0"/>
              <a:t>03.05.2023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3EA6DDE2-CFDA-46EB-A3D3-D46B45B2E0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298586AE-7452-483C-9986-ACCD70432F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4785C-B8E3-495A-947D-F45380CAE8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67061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1F07ADD-A80D-4DC6-93FE-E962A5AE3A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AA5640D0-8FD1-4010-8998-955DEB2F5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FD432-5AC9-423C-A51A-4723A4A08BCF}" type="datetimeFigureOut">
              <a:rPr lang="ru-RU" smtClean="0"/>
              <a:t>03.05.2023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9432A56E-1A9D-4A99-9547-C71FE41F68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EF44A767-3413-495B-B285-75556459A0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4785C-B8E3-495A-947D-F45380CAE8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08676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0A7DD68E-A47D-4D9E-83B0-EB4A9A3195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FD432-5AC9-423C-A51A-4723A4A08BCF}" type="datetimeFigureOut">
              <a:rPr lang="ru-RU" smtClean="0"/>
              <a:t>03.05.2023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BA26A4A8-E984-46B1-AB8F-197A414C5C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F5B5C2FF-ABD5-438A-988F-7FE9D9F67F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4785C-B8E3-495A-947D-F45380CAE8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41454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97243D6-E240-460F-A23C-5DB7616BAD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4448948E-D3D9-43E4-B31C-EA892960C9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7056852B-89F4-44C9-A7AD-F1C78DC287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1008937E-86C2-4243-9E0F-5CB5829DAC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FD432-5AC9-423C-A51A-4723A4A08BCF}" type="datetimeFigureOut">
              <a:rPr lang="ru-RU" smtClean="0"/>
              <a:t>03.05.2023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7A8A5F3D-E8D9-4974-B756-C3859FDDBD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D14ED0A3-096C-4DBD-9BC3-F800D5DB5A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4785C-B8E3-495A-947D-F45380CAE8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78044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7FAB297-9808-418A-BEBF-D24709614F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210B90CB-C9FB-480B-9E62-06E9E93B87A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FB1DB0E0-D5D6-4378-BFC4-29ACE64AF4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ADE8C30D-B24C-4490-BF40-6E84ED67E4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FD432-5AC9-423C-A51A-4723A4A08BCF}" type="datetimeFigureOut">
              <a:rPr lang="ru-RU" smtClean="0"/>
              <a:t>03.05.2023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328E4C50-9180-4C44-98C8-BA00144849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E3375376-E3D0-4EEC-B9D5-49690FBC89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4785C-B8E3-495A-947D-F45380CAE8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85792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370E6B8-3E4F-41B2-BF34-3E5D78A8CF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558DA001-6058-4058-BE37-78DBC45C29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2EC249D6-D7A8-4CF3-B810-5F56DF108E3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1FD432-5AC9-423C-A51A-4723A4A08BCF}" type="datetimeFigureOut">
              <a:rPr lang="ru-RU" smtClean="0"/>
              <a:t>03.05.2023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01D478AA-CE25-47C8-8D99-D44256061D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2D38407E-A7B2-4829-85A3-AF394DCE435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74785C-B8E3-495A-947D-F45380CAE8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03555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gia.rcokio.ru/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edu2023.rustiest.ru/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85808" y="200016"/>
            <a:ext cx="10099222" cy="56092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 мая 2023 года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РТМ ГИА-11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предметам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«Русский язык, английский язык (устная часть)»</a:t>
            </a:r>
          </a:p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начало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14-00 часов (без участников)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Просим соблюдать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Регламентные (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муниципальные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сроки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прохождения подготовки к РТМ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ТП —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 14:00 часов 10.05.2023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КТГ —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14:00 часов 10.05.2023</a:t>
            </a:r>
          </a:p>
          <a:p>
            <a:endParaRPr lang="ru-RU" sz="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Выполнение подготовительных процедур 05.05.2023 и 10.05.2023</a:t>
            </a:r>
          </a:p>
          <a:p>
            <a:endParaRPr lang="ru-RU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02.05.2023 по защищенному каналу связи в ППЭ направлено обновленное ПО.</a:t>
            </a:r>
          </a:p>
          <a:p>
            <a:endParaRPr lang="ru-RU" sz="10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Планы работ работников и аудиторный фонд, задействованный на РТМ 11.05.2023, будет направлен по защищенному каналу связи 05.05.2023</a:t>
            </a:r>
          </a:p>
          <a:p>
            <a:endParaRPr lang="ru-RU" sz="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Регламентные сроки проведения РТМ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Получение ключа не ранее 13:30 11.05.2023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Начало РТМ 14:00 11.05.2023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Завершение печати не позднее 15:00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Статус Экзамены успешно начались не ранее 14:05 и не позднее 15:00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Статус Экзамены завершены не позднее 16:00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Сканирование и передача материалов в РЦОИ не позднее 17:00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сроки в ЛК ППЭ внимание не обращаем.</a:t>
            </a:r>
          </a:p>
        </p:txBody>
      </p:sp>
      <p:pic>
        <p:nvPicPr>
          <p:cNvPr id="4" name="Рисунок 3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0772"/>
          <a:stretch>
            <a:fillRect/>
          </a:stretch>
        </p:blipFill>
        <p:spPr bwMode="auto">
          <a:xfrm>
            <a:off x="144901" y="200016"/>
            <a:ext cx="1124138" cy="9589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5E9E2CA4-D3EA-42FD-89D4-682CAFE2B1D7}"/>
              </a:ext>
            </a:extLst>
          </p:cNvPr>
          <p:cNvSpPr/>
          <p:nvPr/>
        </p:nvSpPr>
        <p:spPr>
          <a:xfrm>
            <a:off x="105398" y="5825390"/>
            <a:ext cx="1198120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b="1" dirty="0">
                <a:latin typeface="Times New Roman" pitchFamily="18" charset="0"/>
                <a:cs typeface="Times New Roman" pitchFamily="18" charset="0"/>
              </a:rPr>
              <a:t>Письмо ГБУ ДПО ЧИРО от 27.03.2022 № 0634</a:t>
            </a:r>
            <a:br>
              <a:rPr lang="ru-RU" altLang="ru-RU" b="1" dirty="0">
                <a:latin typeface="Times New Roman" pitchFamily="18" charset="0"/>
                <a:cs typeface="Times New Roman" pitchFamily="18" charset="0"/>
              </a:rPr>
            </a:br>
            <a:r>
              <a:rPr lang="ru-RU" altLang="ru-RU" b="1" dirty="0">
                <a:latin typeface="Times New Roman" pitchFamily="18" charset="0"/>
                <a:cs typeface="Times New Roman" pitchFamily="18" charset="0"/>
              </a:rPr>
              <a:t>«О внесении изменений в график региональных  и федеральных тренировочных мероприятий ЕГЭ 2023 году»</a:t>
            </a:r>
          </a:p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ФТМ 17.05.2023 (с участниками) и РТМ 19.05.2023 (без участников)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341343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A06B7836-00AD-458A-A11A-825601999EAC}"/>
              </a:ext>
            </a:extLst>
          </p:cNvPr>
          <p:cNvSpPr/>
          <p:nvPr/>
        </p:nvSpPr>
        <p:spPr>
          <a:xfrm>
            <a:off x="1549798" y="877514"/>
            <a:ext cx="921231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Письмо Комитета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05/3516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от 02.05.2023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срок до 19.05.2023</a:t>
            </a:r>
          </a:p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подготовке работников ППЭ, привлекаемых к проведению основного периода ГИА-9</a:t>
            </a:r>
          </a:p>
          <a:p>
            <a:pPr algn="ctr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xmlns="" id="{C213BF85-803D-49EC-991D-3B9D713B24BD}"/>
              </a:ext>
            </a:extLst>
          </p:cNvPr>
          <p:cNvSpPr/>
          <p:nvPr/>
        </p:nvSpPr>
        <p:spPr>
          <a:xfrm>
            <a:off x="854277" y="1943686"/>
            <a:ext cx="1093891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Подготовка</a:t>
            </a:r>
            <a:r>
              <a:rPr lang="ru-RU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работников</a:t>
            </a:r>
            <a:r>
              <a:rPr lang="ru-RU" spc="-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ППЭ (руководитель ППЭ, член ГЭК, организатор в/вне, технический специалист)</a:t>
            </a:r>
            <a:r>
              <a:rPr lang="ru-RU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будет</a:t>
            </a:r>
            <a:r>
              <a:rPr lang="ru-RU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осуществляться</a:t>
            </a:r>
            <a:r>
              <a:rPr lang="ru-RU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</a:t>
            </a:r>
            <a:r>
              <a:rPr lang="ru-RU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двум</a:t>
            </a:r>
            <a:r>
              <a:rPr lang="ru-RU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формам:</a:t>
            </a:r>
            <a:endParaRPr lang="ru-RU" dirty="0"/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xmlns="" id="{B14E5903-C652-4653-9C83-632E4A2BC705}"/>
              </a:ext>
            </a:extLst>
          </p:cNvPr>
          <p:cNvSpPr/>
          <p:nvPr/>
        </p:nvSpPr>
        <p:spPr>
          <a:xfrm>
            <a:off x="517953" y="2794998"/>
            <a:ext cx="11156093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spcAft>
                <a:spcPts val="0"/>
              </a:spcAft>
              <a:buSzPts val="1400"/>
              <a:buFont typeface="Times New Roman" panose="02020603050405020304" pitchFamily="18" charset="0"/>
              <a:buAutoNum type="arabicPeriod"/>
              <a:tabLst>
                <a:tab pos="108839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Платформа</a:t>
            </a:r>
            <a:r>
              <a:rPr lang="ru-RU" spc="-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подготовки</a:t>
            </a:r>
            <a:r>
              <a:rPr lang="ru-RU" spc="-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работников</a:t>
            </a:r>
            <a:r>
              <a:rPr lang="ru-RU" spc="-3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ППЭ.</a:t>
            </a:r>
            <a:endParaRPr lang="ru-RU" sz="1600" spc="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88595" marR="64770" indent="540385" algn="just">
              <a:spcBef>
                <a:spcPts val="10"/>
              </a:spcBef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ru-RU" b="1" spc="-3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28</a:t>
            </a:r>
            <a:r>
              <a:rPr lang="ru-RU" b="1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апреля</a:t>
            </a:r>
            <a:r>
              <a:rPr lang="ru-RU" b="1" spc="-2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</a:t>
            </a:r>
            <a:r>
              <a:rPr lang="ru-RU" b="1" spc="-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19</a:t>
            </a:r>
            <a:r>
              <a:rPr lang="ru-RU" b="1" spc="-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мая</a:t>
            </a:r>
            <a:r>
              <a:rPr lang="ru-RU" b="1" spc="-3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2023</a:t>
            </a:r>
            <a:r>
              <a:rPr lang="ru-RU" b="1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года</a:t>
            </a:r>
            <a:r>
              <a:rPr lang="ru-RU" b="1" spc="-2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</a:t>
            </a:r>
            <a:r>
              <a:rPr lang="ru-RU" spc="-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региональной</a:t>
            </a:r>
            <a:r>
              <a:rPr lang="ru-RU" spc="-3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платформе:</a:t>
            </a:r>
          </a:p>
          <a:p>
            <a:pPr marL="729615" marR="89535" algn="just">
              <a:spcAft>
                <a:spcPts val="0"/>
              </a:spcAft>
            </a:pP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29615" marR="89535" algn="just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Реквизиты доступа на региональную платформу для работников ППЭ:</a:t>
            </a:r>
            <a:r>
              <a:rPr lang="ru-RU" spc="-33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29615" marR="536575" algn="just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адрес: </a:t>
            </a:r>
            <a:r>
              <a:rPr lang="ru-RU" u="sng" dirty="0">
                <a:solidFill>
                  <a:srgbClr val="0462C1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2"/>
              </a:rPr>
              <a:t>https://gia.rcokio.ru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29615" marR="1010285" algn="just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логин – комбинация цифр серии и номера паспорта без пробела,</a:t>
            </a:r>
            <a:r>
              <a:rPr lang="ru-RU" spc="-33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29615" marR="1010285" algn="just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пароль</a:t>
            </a:r>
            <a:r>
              <a:rPr lang="ru-RU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–</a:t>
            </a:r>
            <a:r>
              <a:rPr lang="ru-RU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gia9.</a:t>
            </a:r>
          </a:p>
          <a:p>
            <a:pPr marL="188595" marR="63500" indent="540385" algn="just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Инструктивные материалы по работе с платформой подготовки работников</a:t>
            </a:r>
            <a:r>
              <a:rPr lang="ru-RU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ППЭ</a:t>
            </a:r>
            <a:r>
              <a:rPr lang="ru-RU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размещены</a:t>
            </a:r>
            <a:r>
              <a:rPr lang="ru-RU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</a:t>
            </a:r>
            <a:r>
              <a:rPr lang="ru-RU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центральной</a:t>
            </a:r>
            <a:r>
              <a:rPr lang="ru-RU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странице</a:t>
            </a:r>
            <a:r>
              <a:rPr lang="ru-RU" spc="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u="sng" dirty="0">
                <a:solidFill>
                  <a:srgbClr val="0462C1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2"/>
              </a:rPr>
              <a:t>https://gia.rcokio.ru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xmlns="" id="{8AEC662B-2759-4F9B-8ADD-B2CB1CBE4CA5}"/>
              </a:ext>
            </a:extLst>
          </p:cNvPr>
          <p:cNvSpPr/>
          <p:nvPr/>
        </p:nvSpPr>
        <p:spPr>
          <a:xfrm>
            <a:off x="355092" y="5754861"/>
            <a:ext cx="11087726" cy="10224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4500" algn="ctr"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Необходимо обеспечить участие в мероприятиях 100% работников ППЭ, от числа лиц, внесенных в</a:t>
            </a:r>
            <a:r>
              <a:rPr lang="ru-RU" b="1" spc="-2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РИС ГИА-9.</a:t>
            </a:r>
            <a:endParaRPr lang="ru-RU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44500" algn="ctr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9" name="Рисунок 33">
            <a:extLst>
              <a:ext uri="{FF2B5EF4-FFF2-40B4-BE49-F238E27FC236}">
                <a16:creationId xmlns:a16="http://schemas.microsoft.com/office/drawing/2014/main" xmlns="" id="{F5226ED6-26A1-40B9-AF66-5141E330BB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0772"/>
          <a:stretch>
            <a:fillRect/>
          </a:stretch>
        </p:blipFill>
        <p:spPr bwMode="auto">
          <a:xfrm>
            <a:off x="144901" y="200016"/>
            <a:ext cx="1124138" cy="9589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object 3">
            <a:extLst>
              <a:ext uri="{FF2B5EF4-FFF2-40B4-BE49-F238E27FC236}">
                <a16:creationId xmlns:a16="http://schemas.microsoft.com/office/drawing/2014/main" xmlns="" id="{E496D5F3-E70E-4FD3-BF7B-B3839EBBB981}"/>
              </a:ext>
            </a:extLst>
          </p:cNvPr>
          <p:cNvSpPr txBox="1"/>
          <p:nvPr/>
        </p:nvSpPr>
        <p:spPr bwMode="auto">
          <a:xfrm>
            <a:off x="1359408" y="330672"/>
            <a:ext cx="2224466" cy="444352"/>
          </a:xfrm>
          <a:prstGeom prst="rect">
            <a:avLst/>
          </a:prstGeom>
        </p:spPr>
        <p:txBody>
          <a:bodyPr wrap="square" lIns="0" tIns="13335" rIns="0" bIns="0">
            <a:spAutoFit/>
          </a:bodyPr>
          <a:lstStyle/>
          <a:p>
            <a:pPr marL="12700" eaLnBrk="1" fontAlgn="auto" hangingPunct="1">
              <a:spcBef>
                <a:spcPts val="105"/>
              </a:spcBef>
              <a:spcAft>
                <a:spcPts val="0"/>
              </a:spcAft>
              <a:defRPr/>
            </a:pPr>
            <a:r>
              <a:rPr lang="ru-RU" sz="2800" b="1" spc="-65" dirty="0">
                <a:solidFill>
                  <a:srgbClr val="0070C0"/>
                </a:solidFill>
                <a:latin typeface="Arial"/>
                <a:cs typeface="Arial"/>
              </a:rPr>
              <a:t>ОГЭ</a:t>
            </a:r>
            <a:r>
              <a:rPr sz="2800" b="1" spc="-65" dirty="0">
                <a:solidFill>
                  <a:srgbClr val="0070C0"/>
                </a:solidFill>
                <a:latin typeface="Arial"/>
                <a:cs typeface="Arial"/>
              </a:rPr>
              <a:t>-</a:t>
            </a:r>
            <a:r>
              <a:rPr lang="ru-RU" sz="2800" b="1" spc="-65" dirty="0">
                <a:solidFill>
                  <a:srgbClr val="0070C0"/>
                </a:solidFill>
                <a:latin typeface="Arial"/>
                <a:cs typeface="Arial"/>
              </a:rPr>
              <a:t>2023</a:t>
            </a:r>
            <a:endParaRPr sz="2800" dirty="0">
              <a:solidFill>
                <a:srgbClr val="0070C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893408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A06B7836-00AD-458A-A11A-825601999EAC}"/>
              </a:ext>
            </a:extLst>
          </p:cNvPr>
          <p:cNvSpPr/>
          <p:nvPr/>
        </p:nvSpPr>
        <p:spPr>
          <a:xfrm>
            <a:off x="1743342" y="433861"/>
            <a:ext cx="893600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Письмо Комитета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05/3516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от 02.05.2023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срок до 19.05.2023</a:t>
            </a:r>
          </a:p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подготовке работников ППЭ, привлекаемых к проведению основного периода ГИА-9</a:t>
            </a:r>
          </a:p>
          <a:p>
            <a:pPr algn="ctr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118CA9E4-8E0E-446A-AF5E-AA04E641D8EE}"/>
              </a:ext>
            </a:extLst>
          </p:cNvPr>
          <p:cNvSpPr/>
          <p:nvPr/>
        </p:nvSpPr>
        <p:spPr>
          <a:xfrm>
            <a:off x="767409" y="1260632"/>
            <a:ext cx="236487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2. Обучающие</a:t>
            </a:r>
            <a:r>
              <a:rPr lang="ru-RU" sz="16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семинары</a:t>
            </a:r>
            <a:endParaRPr lang="ru-RU" sz="1600" dirty="0"/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xmlns="" id="{6BCCB135-31DF-410D-8AD8-8438A94DA61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4604865"/>
              </p:ext>
            </p:extLst>
          </p:nvPr>
        </p:nvGraphicFramePr>
        <p:xfrm>
          <a:off x="1016030" y="1683937"/>
          <a:ext cx="9902669" cy="4250145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484273">
                  <a:extLst>
                    <a:ext uri="{9D8B030D-6E8A-4147-A177-3AD203B41FA5}">
                      <a16:colId xmlns:a16="http://schemas.microsoft.com/office/drawing/2014/main" xmlns="" val="920541542"/>
                    </a:ext>
                  </a:extLst>
                </a:gridCol>
                <a:gridCol w="2715072">
                  <a:extLst>
                    <a:ext uri="{9D8B030D-6E8A-4147-A177-3AD203B41FA5}">
                      <a16:colId xmlns:a16="http://schemas.microsoft.com/office/drawing/2014/main" xmlns="" val="2061676917"/>
                    </a:ext>
                  </a:extLst>
                </a:gridCol>
                <a:gridCol w="1157748">
                  <a:extLst>
                    <a:ext uri="{9D8B030D-6E8A-4147-A177-3AD203B41FA5}">
                      <a16:colId xmlns:a16="http://schemas.microsoft.com/office/drawing/2014/main" xmlns="" val="1519150482"/>
                    </a:ext>
                  </a:extLst>
                </a:gridCol>
                <a:gridCol w="1285475">
                  <a:extLst>
                    <a:ext uri="{9D8B030D-6E8A-4147-A177-3AD203B41FA5}">
                      <a16:colId xmlns:a16="http://schemas.microsoft.com/office/drawing/2014/main" xmlns="" val="969988516"/>
                    </a:ext>
                  </a:extLst>
                </a:gridCol>
                <a:gridCol w="2129709">
                  <a:extLst>
                    <a:ext uri="{9D8B030D-6E8A-4147-A177-3AD203B41FA5}">
                      <a16:colId xmlns:a16="http://schemas.microsoft.com/office/drawing/2014/main" xmlns="" val="342538643"/>
                    </a:ext>
                  </a:extLst>
                </a:gridCol>
                <a:gridCol w="2130392">
                  <a:extLst>
                    <a:ext uri="{9D8B030D-6E8A-4147-A177-3AD203B41FA5}">
                      <a16:colId xmlns:a16="http://schemas.microsoft.com/office/drawing/2014/main" xmlns="" val="3436745876"/>
                    </a:ext>
                  </a:extLst>
                </a:gridCol>
              </a:tblGrid>
              <a:tr h="3858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п/п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491" marR="6049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Категория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491" marR="6049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Дата проведения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491" marR="6049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Время проведения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491" marR="6049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Район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491" marR="6049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Место проведения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491" marR="60491" marT="0" marB="0"/>
                </a:tc>
                <a:extLst>
                  <a:ext uri="{0D108BD9-81ED-4DB2-BD59-A6C34878D82A}">
                    <a16:rowId xmlns:a16="http://schemas.microsoft.com/office/drawing/2014/main" xmlns="" val="4291878657"/>
                  </a:ext>
                </a:extLst>
              </a:tr>
              <a:tr h="17475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491" marR="6049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Технические специалисты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491" marR="6049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16.05.2023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491" marR="6049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13-30 - 16-30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491" marR="60491" marT="0" marB="0" anchor="ctr"/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Калининский, Курчатовский, Центральный</a:t>
                      </a: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sz="10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491" marR="60491" marT="0" marB="0"/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МАОУ «ОЦ№1», ул. Молодогвардейцев, д. 56б, актовый зал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0491" marR="60491" marT="0" marB="0"/>
                </a:tc>
                <a:extLst>
                  <a:ext uri="{0D108BD9-81ED-4DB2-BD59-A6C34878D82A}">
                    <a16:rowId xmlns:a16="http://schemas.microsoft.com/office/drawing/2014/main" xmlns="" val="1817832939"/>
                  </a:ext>
                </a:extLst>
              </a:tr>
              <a:tr h="0">
                <a:tc row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491" marR="60491" marT="0" marB="0"/>
                </a:tc>
                <a:tc row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Руководители ППЭ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Члены ГЭК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491" marR="60491" marT="0" marB="0"/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17.05.2023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491" marR="60491" marT="0" marB="0" anchor="ctr"/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13-30 - 16-30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491" marR="60491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917523455"/>
                  </a:ext>
                </a:extLst>
              </a:tr>
              <a:tr h="50985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Ленинский, 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Тракторозаводский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Советский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491" marR="6049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МБУ ДПО ЦРО,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ул. Барбюса, д. 65а, актовый зал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491" marR="60491" marT="0" marB="0"/>
                </a:tc>
                <a:extLst>
                  <a:ext uri="{0D108BD9-81ED-4DB2-BD59-A6C34878D82A}">
                    <a16:rowId xmlns:a16="http://schemas.microsoft.com/office/drawing/2014/main" xmlns="" val="1288020514"/>
                  </a:ext>
                </a:extLst>
              </a:tr>
              <a:tr h="56206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Металлургический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491" marR="6049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МАОУ «Гимназия № 96 г. Челябинска»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ул. Мира, д. 46, актовый зал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491" marR="60491" marT="0" marB="0"/>
                </a:tc>
                <a:extLst>
                  <a:ext uri="{0D108BD9-81ED-4DB2-BD59-A6C34878D82A}">
                    <a16:rowId xmlns:a16="http://schemas.microsoft.com/office/drawing/2014/main" xmlns="" val="1608050481"/>
                  </a:ext>
                </a:extLst>
              </a:tr>
              <a:tr h="17475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491" marR="6049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Организаторы в/вне аудитории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491" marR="6049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18.05.2023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491" marR="6049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14-00 - 16-00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491" marR="60491" marT="0" marB="0" anchor="ctr"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Видеоконференцсвязь через «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Вконтакте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»*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491" marR="60491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093356644"/>
                  </a:ext>
                </a:extLst>
              </a:tr>
              <a:tr h="52425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491" marR="6049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Специалисты по проведению инструктажа и обеспечению лабораторных работ по физике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491" marR="60491" marT="0" marB="0"/>
                </a:tc>
                <a:tc rowSpan="3"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19.05.2023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491" marR="60491" marT="0" marB="0" anchor="ctr"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Ссылка на видеозапись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491" marR="60491" marT="0" marB="0" anchor="ctr"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064807194"/>
                  </a:ext>
                </a:extLst>
              </a:tr>
              <a:tr h="52425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491" marR="6049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Эксперты, оценивающие выполнение лабораторных работ по химии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491" marR="60491" marT="0" marB="0"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347159549"/>
                  </a:ext>
                </a:extLst>
              </a:tr>
              <a:tr h="52425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491" marR="6049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Специалисты по проведению инструктажа и обеспечению лабораторных работ по химии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491" marR="60491" marT="0" marB="0"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21367153"/>
                  </a:ext>
                </a:extLst>
              </a:tr>
            </a:tbl>
          </a:graphicData>
        </a:graphic>
      </p:graphicFrame>
      <p:sp>
        <p:nvSpPr>
          <p:cNvPr id="10" name="Rectangle 4">
            <a:extLst>
              <a:ext uri="{FF2B5EF4-FFF2-40B4-BE49-F238E27FC236}">
                <a16:creationId xmlns:a16="http://schemas.microsoft.com/office/drawing/2014/main" xmlns="" id="{D4AC2EB3-8AD5-46EE-B932-7745574B5E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6030" y="5966939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3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TimesNewRomanPSMT"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3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NewRomanPSMT"/>
                <a:ea typeface="Times New Roman" panose="02020603050405020304" pitchFamily="18" charset="0"/>
              </a:rPr>
              <a:t>*Ссылки на видеоконференцсвязь и видеозапись будут направлены дополнительно</a:t>
            </a:r>
            <a:endParaRPr kumimoji="0" lang="ru-RU" altLang="ru-RU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6" name="Рисунок 33">
            <a:extLst>
              <a:ext uri="{FF2B5EF4-FFF2-40B4-BE49-F238E27FC236}">
                <a16:creationId xmlns:a16="http://schemas.microsoft.com/office/drawing/2014/main" xmlns="" id="{AA8557B2-3AD2-4193-9973-628BDEC2B9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0772"/>
          <a:stretch>
            <a:fillRect/>
          </a:stretch>
        </p:blipFill>
        <p:spPr bwMode="auto">
          <a:xfrm>
            <a:off x="144901" y="200016"/>
            <a:ext cx="1124138" cy="9589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210653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91531" y="821987"/>
            <a:ext cx="1064043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Письмо Комитета 05/3278 от 24.04.2023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срок до 12-00 часов 19.05.2023</a:t>
            </a:r>
          </a:p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проведении дистанционного обучение работников ППЭ ГИА-11</a:t>
            </a:r>
          </a:p>
          <a:p>
            <a:pPr algn="ctr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Подготовка на федеральной учебной платформе: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://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edu2023.rustiest.ru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Сроки обучения: с 15.05.2023 до 19.05.2023</a:t>
            </a:r>
          </a:p>
          <a:p>
            <a:pPr algn="ctr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3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0772"/>
          <a:stretch>
            <a:fillRect/>
          </a:stretch>
        </p:blipFill>
        <p:spPr bwMode="auto">
          <a:xfrm>
            <a:off x="398403" y="328963"/>
            <a:ext cx="1124138" cy="9589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51E7450A-CCD1-436D-B764-2ED09FB5B614}"/>
              </a:ext>
            </a:extLst>
          </p:cNvPr>
          <p:cNvSpPr/>
          <p:nvPr/>
        </p:nvSpPr>
        <p:spPr>
          <a:xfrm>
            <a:off x="964250" y="2379345"/>
            <a:ext cx="1026349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</a:rPr>
              <a:t>После 12 мая 2023 года работникам ППЭ, на адрес электронной почты, внесенной в РИС ГИА-11, будет осуществляться рассылка индивидуальных логинов и паролей, а также краткая инструкция для авторизации в личных кабинетах на федеральной учебной платформе.</a:t>
            </a:r>
            <a:r>
              <a:rPr lang="ru-RU" sz="1600" dirty="0"/>
              <a:t> </a:t>
            </a:r>
          </a:p>
        </p:txBody>
      </p:sp>
      <p:graphicFrame>
        <p:nvGraphicFramePr>
          <p:cNvPr id="6" name="Таблица 5">
            <a:extLst>
              <a:ext uri="{FF2B5EF4-FFF2-40B4-BE49-F238E27FC236}">
                <a16:creationId xmlns:a16="http://schemas.microsoft.com/office/drawing/2014/main" xmlns="" id="{1E1F98D8-9297-410A-A1F5-D7FF6EB252E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2937511"/>
              </p:ext>
            </p:extLst>
          </p:nvPr>
        </p:nvGraphicFramePr>
        <p:xfrm>
          <a:off x="1091531" y="3667702"/>
          <a:ext cx="9902669" cy="1883664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484273">
                  <a:extLst>
                    <a:ext uri="{9D8B030D-6E8A-4147-A177-3AD203B41FA5}">
                      <a16:colId xmlns:a16="http://schemas.microsoft.com/office/drawing/2014/main" xmlns="" val="920541542"/>
                    </a:ext>
                  </a:extLst>
                </a:gridCol>
                <a:gridCol w="2715072">
                  <a:extLst>
                    <a:ext uri="{9D8B030D-6E8A-4147-A177-3AD203B41FA5}">
                      <a16:colId xmlns:a16="http://schemas.microsoft.com/office/drawing/2014/main" xmlns="" val="2061676917"/>
                    </a:ext>
                  </a:extLst>
                </a:gridCol>
                <a:gridCol w="1157748">
                  <a:extLst>
                    <a:ext uri="{9D8B030D-6E8A-4147-A177-3AD203B41FA5}">
                      <a16:colId xmlns:a16="http://schemas.microsoft.com/office/drawing/2014/main" xmlns="" val="1519150482"/>
                    </a:ext>
                  </a:extLst>
                </a:gridCol>
                <a:gridCol w="1285475">
                  <a:extLst>
                    <a:ext uri="{9D8B030D-6E8A-4147-A177-3AD203B41FA5}">
                      <a16:colId xmlns:a16="http://schemas.microsoft.com/office/drawing/2014/main" xmlns="" val="969988516"/>
                    </a:ext>
                  </a:extLst>
                </a:gridCol>
                <a:gridCol w="2129709">
                  <a:extLst>
                    <a:ext uri="{9D8B030D-6E8A-4147-A177-3AD203B41FA5}">
                      <a16:colId xmlns:a16="http://schemas.microsoft.com/office/drawing/2014/main" xmlns="" val="342538643"/>
                    </a:ext>
                  </a:extLst>
                </a:gridCol>
                <a:gridCol w="2130392">
                  <a:extLst>
                    <a:ext uri="{9D8B030D-6E8A-4147-A177-3AD203B41FA5}">
                      <a16:colId xmlns:a16="http://schemas.microsoft.com/office/drawing/2014/main" xmlns="" val="3436745876"/>
                    </a:ext>
                  </a:extLst>
                </a:gridCol>
              </a:tblGrid>
              <a:tr h="3858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п/п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491" marR="6049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Категория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491" marR="6049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Дата проведения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491" marR="6049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Время проведения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491" marR="6049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Район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491" marR="6049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Место проведения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491" marR="60491" marT="0" marB="0"/>
                </a:tc>
                <a:extLst>
                  <a:ext uri="{0D108BD9-81ED-4DB2-BD59-A6C34878D82A}">
                    <a16:rowId xmlns:a16="http://schemas.microsoft.com/office/drawing/2014/main" xmlns="" val="4291878657"/>
                  </a:ext>
                </a:extLst>
              </a:tr>
              <a:tr h="17475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491" marR="6049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Технические специалисты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491" marR="6049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22.05.2023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491" marR="6049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13-30 - 16-30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491" marR="60491" marT="0" marB="0" anchor="ctr"/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Калининский,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Курчатовский,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Ленинский, Металлургический, Советский, 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Тракторозаводский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Центральный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491" marR="60491" marT="0" marB="0"/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МБУ ДПО ЦРО,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ул. Барбюса, д. 65а, актовый зал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491" marR="60491" marT="0" marB="0"/>
                </a:tc>
                <a:extLst>
                  <a:ext uri="{0D108BD9-81ED-4DB2-BD59-A6C34878D82A}">
                    <a16:rowId xmlns:a16="http://schemas.microsoft.com/office/drawing/2014/main" xmlns="" val="1817832939"/>
                  </a:ext>
                </a:extLst>
              </a:tr>
              <a:tr h="107192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491" marR="6049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Руководители ППЭ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Члены ГЭК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491" marR="6049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23.05.2023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491" marR="6049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13-30 - 16-30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491" marR="60491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917523455"/>
                  </a:ext>
                </a:extLst>
              </a:tr>
              <a:tr h="17475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491" marR="6049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Организаторы в/вне аудитории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491" marR="6049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24.05.2023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491" marR="6049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14-00 - 16-00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491" marR="60491" marT="0" marB="0" anchor="ctr"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Видеоконференцсвязь через «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Вконтакте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»*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491" marR="60491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093356644"/>
                  </a:ext>
                </a:extLst>
              </a:tr>
            </a:tbl>
          </a:graphicData>
        </a:graphic>
      </p:graphicFrame>
      <p:sp>
        <p:nvSpPr>
          <p:cNvPr id="7" name="Rectangle 4">
            <a:extLst>
              <a:ext uri="{FF2B5EF4-FFF2-40B4-BE49-F238E27FC236}">
                <a16:creationId xmlns:a16="http://schemas.microsoft.com/office/drawing/2014/main" xmlns="" id="{529C8391-5FC2-43AE-9B12-0E45640467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0472" y="5393023"/>
            <a:ext cx="5051447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3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TimesNewRomanPSMT"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3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NewRomanPSMT"/>
                <a:ea typeface="Times New Roman" panose="02020603050405020304" pitchFamily="18" charset="0"/>
              </a:rPr>
              <a:t>*Ссылка на видеоконференцсвязь будет направлена дополнительно</a:t>
            </a:r>
            <a:endParaRPr kumimoji="0" lang="ru-RU" altLang="ru-RU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xmlns="" id="{E2C0F373-67C0-40CA-B858-741629276873}"/>
              </a:ext>
            </a:extLst>
          </p:cNvPr>
          <p:cNvSpPr/>
          <p:nvPr/>
        </p:nvSpPr>
        <p:spPr>
          <a:xfrm>
            <a:off x="1091531" y="3294104"/>
            <a:ext cx="236487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2. Обучающие</a:t>
            </a:r>
            <a:r>
              <a:rPr lang="ru-RU" sz="16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семинары</a:t>
            </a:r>
            <a:endParaRPr lang="ru-RU" sz="1600" dirty="0"/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xmlns="" id="{02E29F2E-5D91-47B2-A499-4F2A854F3F45}"/>
              </a:ext>
            </a:extLst>
          </p:cNvPr>
          <p:cNvSpPr/>
          <p:nvPr/>
        </p:nvSpPr>
        <p:spPr>
          <a:xfrm>
            <a:off x="468056" y="5927441"/>
            <a:ext cx="11087726" cy="10224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4500" algn="ctr"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Необходимо обеспечить участие в мероприятиях 100% работников ППЭ, от числа лиц, внесенных в</a:t>
            </a:r>
            <a:r>
              <a:rPr lang="ru-RU" b="1" spc="-2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РИС ГИА-11.</a:t>
            </a:r>
            <a:endParaRPr lang="ru-RU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44500" algn="ctr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0" name="object 3">
            <a:extLst>
              <a:ext uri="{FF2B5EF4-FFF2-40B4-BE49-F238E27FC236}">
                <a16:creationId xmlns:a16="http://schemas.microsoft.com/office/drawing/2014/main" xmlns="" id="{0F1B3453-B28A-4C29-A1EB-295DF41F188A}"/>
              </a:ext>
            </a:extLst>
          </p:cNvPr>
          <p:cNvSpPr txBox="1"/>
          <p:nvPr/>
        </p:nvSpPr>
        <p:spPr bwMode="auto">
          <a:xfrm>
            <a:off x="1522541" y="419329"/>
            <a:ext cx="2224466" cy="444352"/>
          </a:xfrm>
          <a:prstGeom prst="rect">
            <a:avLst/>
          </a:prstGeom>
        </p:spPr>
        <p:txBody>
          <a:bodyPr wrap="square" lIns="0" tIns="13335" rIns="0" bIns="0">
            <a:spAutoFit/>
          </a:bodyPr>
          <a:lstStyle/>
          <a:p>
            <a:pPr marL="12700" eaLnBrk="1" fontAlgn="auto" hangingPunct="1">
              <a:spcBef>
                <a:spcPts val="105"/>
              </a:spcBef>
              <a:spcAft>
                <a:spcPts val="0"/>
              </a:spcAft>
              <a:defRPr/>
            </a:pPr>
            <a:r>
              <a:rPr lang="ru-RU" sz="2800" b="1" spc="-65" dirty="0">
                <a:solidFill>
                  <a:srgbClr val="0070C0"/>
                </a:solidFill>
                <a:latin typeface="Arial"/>
                <a:cs typeface="Arial"/>
              </a:rPr>
              <a:t>ЕГЭ</a:t>
            </a:r>
            <a:r>
              <a:rPr sz="2800" b="1" spc="-65" dirty="0">
                <a:solidFill>
                  <a:srgbClr val="0070C0"/>
                </a:solidFill>
                <a:latin typeface="Arial"/>
                <a:cs typeface="Arial"/>
              </a:rPr>
              <a:t>-</a:t>
            </a:r>
            <a:r>
              <a:rPr lang="ru-RU" sz="2800" b="1" spc="-65" dirty="0">
                <a:solidFill>
                  <a:srgbClr val="0070C0"/>
                </a:solidFill>
                <a:latin typeface="Arial"/>
                <a:cs typeface="Arial"/>
              </a:rPr>
              <a:t>2023</a:t>
            </a:r>
            <a:endParaRPr sz="2800" dirty="0">
              <a:solidFill>
                <a:srgbClr val="0070C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713484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37983" y="1443841"/>
            <a:ext cx="9667533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платформе электронного взаимодействия (ПЭВ) необходимо 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ежедневно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проверять наличие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отклоненных документов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уровня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Комитета или РЦОИ </a:t>
            </a:r>
          </a:p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(качество сканов, достоверность и  актуальность данных)</a:t>
            </a:r>
          </a:p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работников ГИА-9, ГИА-11</a:t>
            </a:r>
          </a:p>
          <a:p>
            <a:pPr algn="ctr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Всего работников 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6531 человек</a:t>
            </a:r>
          </a:p>
          <a:p>
            <a:pPr algn="ctr"/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ГИА-9    4299 человек</a:t>
            </a:r>
          </a:p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ГИА-11    2232 человека</a:t>
            </a:r>
          </a:p>
          <a:p>
            <a:pPr algn="ctr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3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0772"/>
          <a:stretch>
            <a:fillRect/>
          </a:stretch>
        </p:blipFill>
        <p:spPr bwMode="auto">
          <a:xfrm>
            <a:off x="398403" y="328963"/>
            <a:ext cx="1124138" cy="9589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5448614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437</TotalTime>
  <Words>662</Words>
  <Application>Microsoft Office PowerPoint</Application>
  <PresentationFormat>Произвольный</PresentationFormat>
  <Paragraphs>127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Нургалеева Эльвира</dc:creator>
  <cp:lastModifiedBy>Пользователь Windows</cp:lastModifiedBy>
  <cp:revision>22</cp:revision>
  <dcterms:created xsi:type="dcterms:W3CDTF">2023-05-02T04:33:17Z</dcterms:created>
  <dcterms:modified xsi:type="dcterms:W3CDTF">2023-05-03T08:30:32Z</dcterms:modified>
</cp:coreProperties>
</file>