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92" r:id="rId2"/>
    <p:sldId id="376" r:id="rId3"/>
    <p:sldId id="388" r:id="rId4"/>
    <p:sldId id="389" r:id="rId5"/>
    <p:sldId id="387" r:id="rId6"/>
    <p:sldId id="360" r:id="rId7"/>
    <p:sldId id="361" r:id="rId8"/>
    <p:sldId id="377" r:id="rId9"/>
    <p:sldId id="395" r:id="rId10"/>
    <p:sldId id="394" r:id="rId11"/>
    <p:sldId id="378" r:id="rId12"/>
    <p:sldId id="379" r:id="rId13"/>
    <p:sldId id="384" r:id="rId14"/>
    <p:sldId id="385" r:id="rId15"/>
    <p:sldId id="380" r:id="rId16"/>
    <p:sldId id="381" r:id="rId17"/>
    <p:sldId id="362" r:id="rId18"/>
    <p:sldId id="363" r:id="rId19"/>
    <p:sldId id="386" r:id="rId20"/>
    <p:sldId id="364" r:id="rId21"/>
    <p:sldId id="396" r:id="rId22"/>
    <p:sldId id="397" r:id="rId23"/>
    <p:sldId id="398" r:id="rId24"/>
    <p:sldId id="400" r:id="rId25"/>
    <p:sldId id="402" r:id="rId26"/>
    <p:sldId id="391" r:id="rId27"/>
    <p:sldId id="401" r:id="rId28"/>
  </p:sldIdLst>
  <p:sldSz cx="12192000" cy="6858000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F3D5"/>
    <a:srgbClr val="CDEBBB"/>
    <a:srgbClr val="669900"/>
    <a:srgbClr val="006600"/>
    <a:srgbClr val="F04634"/>
    <a:srgbClr val="000000"/>
    <a:srgbClr val="FE711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37" autoAdjust="0"/>
  </p:normalViewPr>
  <p:slideViewPr>
    <p:cSldViewPr snapToGrid="0">
      <p:cViewPr varScale="1">
        <p:scale>
          <a:sx n="96" d="100"/>
          <a:sy n="96" d="100"/>
        </p:scale>
        <p:origin x="-82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2A85D-E30C-4D39-BB52-58B815B7DD59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23D867B-4CEE-4562-B1C4-42C530951219}">
      <dgm:prSet phldrT="[Текст]" custT="1"/>
      <dgm:spPr/>
      <dgm:t>
        <a:bodyPr/>
        <a:lstStyle/>
        <a:p>
          <a:r>
            <a:rPr lang="ru-RU" sz="1800" b="1" dirty="0" smtClean="0"/>
            <a:t>Редакция </a:t>
          </a:r>
          <a:br>
            <a:rPr lang="ru-RU" sz="1800" b="1" dirty="0" smtClean="0"/>
          </a:br>
          <a:r>
            <a:rPr lang="ru-RU" sz="1800" b="1" dirty="0" smtClean="0"/>
            <a:t>от 05.10.2020 </a:t>
          </a:r>
          <a:r>
            <a:rPr lang="ru-RU" sz="1800" dirty="0" smtClean="0"/>
            <a:t>(наименование учебных предметов)</a:t>
          </a:r>
          <a:endParaRPr lang="ru-RU" sz="1800" dirty="0"/>
        </a:p>
      </dgm:t>
    </dgm:pt>
    <dgm:pt modelId="{ABED113C-B5F0-4C7A-8177-4DE970E22778}" type="parTrans" cxnId="{9CAF9364-67B3-4752-A1FC-85F89929FB3D}">
      <dgm:prSet/>
      <dgm:spPr/>
      <dgm:t>
        <a:bodyPr/>
        <a:lstStyle/>
        <a:p>
          <a:endParaRPr lang="ru-RU"/>
        </a:p>
      </dgm:t>
    </dgm:pt>
    <dgm:pt modelId="{4064B4B0-CB83-4D94-9EB6-9CDEB23CC1A5}" type="sibTrans" cxnId="{9CAF9364-67B3-4752-A1FC-85F89929FB3D}">
      <dgm:prSet/>
      <dgm:spPr/>
      <dgm:t>
        <a:bodyPr/>
        <a:lstStyle/>
        <a:p>
          <a:endParaRPr lang="ru-RU"/>
        </a:p>
      </dgm:t>
    </dgm:pt>
    <dgm:pt modelId="{C2D6CBB0-15BE-485C-8AF6-000E01D30B2C}">
      <dgm:prSet phldrT="[Текст]" custT="1"/>
      <dgm:spPr/>
      <dgm:t>
        <a:bodyPr/>
        <a:lstStyle/>
        <a:p>
          <a:r>
            <a:rPr lang="ru-RU" sz="1600" b="1" dirty="0" smtClean="0"/>
            <a:t>Редакция от 01.04.2022 </a:t>
          </a:r>
          <a:r>
            <a:rPr lang="ru-RU" sz="1600" dirty="0" smtClean="0"/>
            <a:t>(наименование учебных предметов, предметных областей)</a:t>
          </a:r>
          <a:endParaRPr lang="ru-RU" sz="1600" dirty="0"/>
        </a:p>
      </dgm:t>
    </dgm:pt>
    <dgm:pt modelId="{26608536-8003-457D-8037-AA445AB50D80}" type="parTrans" cxnId="{657E0E55-0CE0-4078-8696-A595CFD02FCE}">
      <dgm:prSet/>
      <dgm:spPr/>
      <dgm:t>
        <a:bodyPr/>
        <a:lstStyle/>
        <a:p>
          <a:endParaRPr lang="ru-RU"/>
        </a:p>
      </dgm:t>
    </dgm:pt>
    <dgm:pt modelId="{43B57F88-DED7-4127-AB61-7145E2F4163D}" type="sibTrans" cxnId="{657E0E55-0CE0-4078-8696-A595CFD02FCE}">
      <dgm:prSet/>
      <dgm:spPr/>
      <dgm:t>
        <a:bodyPr/>
        <a:lstStyle/>
        <a:p>
          <a:endParaRPr lang="ru-RU"/>
        </a:p>
      </dgm:t>
    </dgm:pt>
    <dgm:pt modelId="{347B41BA-F0AD-4FF2-9E64-4E495B8EAC0F}">
      <dgm:prSet phldrT="[Текст]" custT="1"/>
      <dgm:spPr/>
      <dgm:t>
        <a:bodyPr/>
        <a:lstStyle/>
        <a:p>
          <a:r>
            <a:rPr lang="ru-RU" sz="1600" b="1" dirty="0" smtClean="0"/>
            <a:t>Редакция </a:t>
          </a:r>
          <a:br>
            <a:rPr lang="ru-RU" sz="1600" b="1" dirty="0" smtClean="0"/>
          </a:br>
          <a:r>
            <a:rPr lang="ru-RU" sz="1600" b="1" dirty="0" smtClean="0"/>
            <a:t>от 07.10.2022, </a:t>
          </a:r>
          <a:br>
            <a:rPr lang="ru-RU" sz="1600" b="1" dirty="0" smtClean="0"/>
          </a:br>
          <a:r>
            <a:rPr lang="ru-RU" sz="1600" b="1" dirty="0" smtClean="0"/>
            <a:t>от 29.11.2022 </a:t>
          </a:r>
          <a:r>
            <a:rPr lang="ru-RU" sz="1600" dirty="0" smtClean="0"/>
            <a:t>(наименование учебных предметов</a:t>
          </a:r>
          <a:r>
            <a:rPr lang="ru-RU" sz="1400" dirty="0" smtClean="0"/>
            <a:t>)</a:t>
          </a:r>
          <a:endParaRPr lang="ru-RU" sz="1400" dirty="0"/>
        </a:p>
      </dgm:t>
    </dgm:pt>
    <dgm:pt modelId="{B546CDFE-B893-495F-ABAA-BE9E95BA9841}" type="parTrans" cxnId="{780CE610-30CA-4EAF-B1F7-ACF5807691CF}">
      <dgm:prSet/>
      <dgm:spPr/>
      <dgm:t>
        <a:bodyPr/>
        <a:lstStyle/>
        <a:p>
          <a:endParaRPr lang="ru-RU"/>
        </a:p>
      </dgm:t>
    </dgm:pt>
    <dgm:pt modelId="{D5BC8527-3476-4DA2-B590-F4F1562C22C9}" type="sibTrans" cxnId="{780CE610-30CA-4EAF-B1F7-ACF5807691CF}">
      <dgm:prSet/>
      <dgm:spPr/>
      <dgm:t>
        <a:bodyPr/>
        <a:lstStyle/>
        <a:p>
          <a:endParaRPr lang="ru-RU"/>
        </a:p>
      </dgm:t>
    </dgm:pt>
    <dgm:pt modelId="{88E5C388-9A81-4C8D-A98C-64D7E217ECC9}" type="pres">
      <dgm:prSet presAssocID="{5E92A85D-E30C-4D39-BB52-58B815B7DD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CBB41E-E0B7-44E3-901B-35BE99E61F23}" type="pres">
      <dgm:prSet presAssocID="{423D867B-4CEE-4562-B1C4-42C530951219}" presName="node" presStyleLbl="node1" presStyleIdx="0" presStyleCnt="3" custScaleX="109427" custScaleY="148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218EC-C490-4E34-8CB4-CDF742BA364D}" type="pres">
      <dgm:prSet presAssocID="{4064B4B0-CB83-4D94-9EB6-9CDEB23CC1A5}" presName="sibTrans" presStyleLbl="sibTrans2D1" presStyleIdx="0" presStyleCnt="3" custScaleX="145529" custScaleY="131372" custLinFactNeighborX="43710" custLinFactNeighborY="-12193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E28E9DC3-993A-4F0A-A6DF-00D921E3777F}" type="pres">
      <dgm:prSet presAssocID="{4064B4B0-CB83-4D94-9EB6-9CDEB23CC1A5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69AEE29-152F-4727-8434-17EE38E03F40}" type="pres">
      <dgm:prSet presAssocID="{C2D6CBB0-15BE-485C-8AF6-000E01D30B2C}" presName="node" presStyleLbl="node1" presStyleIdx="1" presStyleCnt="3" custScaleX="117789" custScaleY="133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CF39D-70E6-4509-887B-BE719B8B0EDC}" type="pres">
      <dgm:prSet presAssocID="{43B57F88-DED7-4127-AB61-7145E2F4163D}" presName="sibTrans" presStyleLbl="sibTrans2D1" presStyleIdx="1" presStyleCnt="3" custAng="10800000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A798D95E-75AF-4908-9496-A315B63117A8}" type="pres">
      <dgm:prSet presAssocID="{43B57F88-DED7-4127-AB61-7145E2F4163D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57DBC89-E2CA-443E-9BA8-763A23D2BEC4}" type="pres">
      <dgm:prSet presAssocID="{347B41BA-F0AD-4FF2-9E64-4E495B8EAC0F}" presName="node" presStyleLbl="node1" presStyleIdx="2" presStyleCnt="3" custScaleX="114869" custScaleY="127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A87EA-E87B-4C58-8CBD-9E92D250D3F2}" type="pres">
      <dgm:prSet presAssocID="{D5BC8527-3476-4DA2-B590-F4F1562C22C9}" presName="sibTrans" presStyleLbl="sibTrans2D1" presStyleIdx="2" presStyleCnt="3" custScaleX="152508" custScaleY="131729" custLinFactNeighborX="-60100" custLinFactNeighborY="-9754"/>
      <dgm:spPr>
        <a:prstGeom prst="mathEqual">
          <a:avLst/>
        </a:prstGeom>
      </dgm:spPr>
      <dgm:t>
        <a:bodyPr/>
        <a:lstStyle/>
        <a:p>
          <a:endParaRPr lang="ru-RU"/>
        </a:p>
      </dgm:t>
    </dgm:pt>
    <dgm:pt modelId="{E5672E6B-8545-4FCA-B567-A00CD76E4ADC}" type="pres">
      <dgm:prSet presAssocID="{D5BC8527-3476-4DA2-B590-F4F1562C22C9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C2559E37-29FA-413A-BEAA-011F11398AEA}" type="presOf" srcId="{423D867B-4CEE-4562-B1C4-42C530951219}" destId="{18CBB41E-E0B7-44E3-901B-35BE99E61F23}" srcOrd="0" destOrd="0" presId="urn:microsoft.com/office/officeart/2005/8/layout/cycle7"/>
    <dgm:cxn modelId="{9EA0A1A2-E624-4D61-A39B-9FF83F04FBD7}" type="presOf" srcId="{D5BC8527-3476-4DA2-B590-F4F1562C22C9}" destId="{E5672E6B-8545-4FCA-B567-A00CD76E4ADC}" srcOrd="1" destOrd="0" presId="urn:microsoft.com/office/officeart/2005/8/layout/cycle7"/>
    <dgm:cxn modelId="{9CAF9364-67B3-4752-A1FC-85F89929FB3D}" srcId="{5E92A85D-E30C-4D39-BB52-58B815B7DD59}" destId="{423D867B-4CEE-4562-B1C4-42C530951219}" srcOrd="0" destOrd="0" parTransId="{ABED113C-B5F0-4C7A-8177-4DE970E22778}" sibTransId="{4064B4B0-CB83-4D94-9EB6-9CDEB23CC1A5}"/>
    <dgm:cxn modelId="{780CE610-30CA-4EAF-B1F7-ACF5807691CF}" srcId="{5E92A85D-E30C-4D39-BB52-58B815B7DD59}" destId="{347B41BA-F0AD-4FF2-9E64-4E495B8EAC0F}" srcOrd="2" destOrd="0" parTransId="{B546CDFE-B893-495F-ABAA-BE9E95BA9841}" sibTransId="{D5BC8527-3476-4DA2-B590-F4F1562C22C9}"/>
    <dgm:cxn modelId="{2958FF3B-DC77-42B5-B125-C1149DC66A6E}" type="presOf" srcId="{4064B4B0-CB83-4D94-9EB6-9CDEB23CC1A5}" destId="{E28E9DC3-993A-4F0A-A6DF-00D921E3777F}" srcOrd="1" destOrd="0" presId="urn:microsoft.com/office/officeart/2005/8/layout/cycle7"/>
    <dgm:cxn modelId="{657E0E55-0CE0-4078-8696-A595CFD02FCE}" srcId="{5E92A85D-E30C-4D39-BB52-58B815B7DD59}" destId="{C2D6CBB0-15BE-485C-8AF6-000E01D30B2C}" srcOrd="1" destOrd="0" parTransId="{26608536-8003-457D-8037-AA445AB50D80}" sibTransId="{43B57F88-DED7-4127-AB61-7145E2F4163D}"/>
    <dgm:cxn modelId="{AC6A400F-1065-4008-BDEC-EE05FF6B84BB}" type="presOf" srcId="{C2D6CBB0-15BE-485C-8AF6-000E01D30B2C}" destId="{269AEE29-152F-4727-8434-17EE38E03F40}" srcOrd="0" destOrd="0" presId="urn:microsoft.com/office/officeart/2005/8/layout/cycle7"/>
    <dgm:cxn modelId="{65FF4C32-0972-40FA-AB3C-A7203593DCB8}" type="presOf" srcId="{43B57F88-DED7-4127-AB61-7145E2F4163D}" destId="{A798D95E-75AF-4908-9496-A315B63117A8}" srcOrd="1" destOrd="0" presId="urn:microsoft.com/office/officeart/2005/8/layout/cycle7"/>
    <dgm:cxn modelId="{51551B55-7B22-4BD1-8AFF-4CD853F1773F}" type="presOf" srcId="{4064B4B0-CB83-4D94-9EB6-9CDEB23CC1A5}" destId="{AA3218EC-C490-4E34-8CB4-CDF742BA364D}" srcOrd="0" destOrd="0" presId="urn:microsoft.com/office/officeart/2005/8/layout/cycle7"/>
    <dgm:cxn modelId="{4BB92CF5-F89A-4646-BED6-85F0267D6046}" type="presOf" srcId="{5E92A85D-E30C-4D39-BB52-58B815B7DD59}" destId="{88E5C388-9A81-4C8D-A98C-64D7E217ECC9}" srcOrd="0" destOrd="0" presId="urn:microsoft.com/office/officeart/2005/8/layout/cycle7"/>
    <dgm:cxn modelId="{00559155-4BCC-4D1F-B2E2-41165719F304}" type="presOf" srcId="{347B41BA-F0AD-4FF2-9E64-4E495B8EAC0F}" destId="{757DBC89-E2CA-443E-9BA8-763A23D2BEC4}" srcOrd="0" destOrd="0" presId="urn:microsoft.com/office/officeart/2005/8/layout/cycle7"/>
    <dgm:cxn modelId="{97EA5BA7-363F-4991-B1A3-C8FE7AFC2EBE}" type="presOf" srcId="{D5BC8527-3476-4DA2-B590-F4F1562C22C9}" destId="{38DA87EA-E87B-4C58-8CBD-9E92D250D3F2}" srcOrd="0" destOrd="0" presId="urn:microsoft.com/office/officeart/2005/8/layout/cycle7"/>
    <dgm:cxn modelId="{7FC6689D-0CEF-4DE6-AD2E-F98C000F23E2}" type="presOf" srcId="{43B57F88-DED7-4127-AB61-7145E2F4163D}" destId="{569CF39D-70E6-4509-887B-BE719B8B0EDC}" srcOrd="0" destOrd="0" presId="urn:microsoft.com/office/officeart/2005/8/layout/cycle7"/>
    <dgm:cxn modelId="{72503869-B81A-465B-B58F-5110640A4150}" type="presParOf" srcId="{88E5C388-9A81-4C8D-A98C-64D7E217ECC9}" destId="{18CBB41E-E0B7-44E3-901B-35BE99E61F23}" srcOrd="0" destOrd="0" presId="urn:microsoft.com/office/officeart/2005/8/layout/cycle7"/>
    <dgm:cxn modelId="{6E225A29-1A1E-4170-A89B-C04A23A8CDBB}" type="presParOf" srcId="{88E5C388-9A81-4C8D-A98C-64D7E217ECC9}" destId="{AA3218EC-C490-4E34-8CB4-CDF742BA364D}" srcOrd="1" destOrd="0" presId="urn:microsoft.com/office/officeart/2005/8/layout/cycle7"/>
    <dgm:cxn modelId="{BBAB05AF-0994-448A-8B9B-0DE4CDD1EB25}" type="presParOf" srcId="{AA3218EC-C490-4E34-8CB4-CDF742BA364D}" destId="{E28E9DC3-993A-4F0A-A6DF-00D921E3777F}" srcOrd="0" destOrd="0" presId="urn:microsoft.com/office/officeart/2005/8/layout/cycle7"/>
    <dgm:cxn modelId="{7561C195-944F-4EEF-AFB8-7C7B8AADF44D}" type="presParOf" srcId="{88E5C388-9A81-4C8D-A98C-64D7E217ECC9}" destId="{269AEE29-152F-4727-8434-17EE38E03F40}" srcOrd="2" destOrd="0" presId="urn:microsoft.com/office/officeart/2005/8/layout/cycle7"/>
    <dgm:cxn modelId="{6E9018C1-C8D2-471A-A46A-DDC695706911}" type="presParOf" srcId="{88E5C388-9A81-4C8D-A98C-64D7E217ECC9}" destId="{569CF39D-70E6-4509-887B-BE719B8B0EDC}" srcOrd="3" destOrd="0" presId="urn:microsoft.com/office/officeart/2005/8/layout/cycle7"/>
    <dgm:cxn modelId="{A9066977-7B74-4D45-9717-AEB08C6C6AD0}" type="presParOf" srcId="{569CF39D-70E6-4509-887B-BE719B8B0EDC}" destId="{A798D95E-75AF-4908-9496-A315B63117A8}" srcOrd="0" destOrd="0" presId="urn:microsoft.com/office/officeart/2005/8/layout/cycle7"/>
    <dgm:cxn modelId="{46686590-D710-458C-83F4-E680D6FB63BD}" type="presParOf" srcId="{88E5C388-9A81-4C8D-A98C-64D7E217ECC9}" destId="{757DBC89-E2CA-443E-9BA8-763A23D2BEC4}" srcOrd="4" destOrd="0" presId="urn:microsoft.com/office/officeart/2005/8/layout/cycle7"/>
    <dgm:cxn modelId="{1DF896D6-DA8F-4EA5-9B85-A70160FDCC67}" type="presParOf" srcId="{88E5C388-9A81-4C8D-A98C-64D7E217ECC9}" destId="{38DA87EA-E87B-4C58-8CBD-9E92D250D3F2}" srcOrd="5" destOrd="0" presId="urn:microsoft.com/office/officeart/2005/8/layout/cycle7"/>
    <dgm:cxn modelId="{DB79CB9B-6192-4EA1-ACBA-9BD6B018D70A}" type="presParOf" srcId="{38DA87EA-E87B-4C58-8CBD-9E92D250D3F2}" destId="{E5672E6B-8545-4FCA-B567-A00CD76E4AD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CBB41E-E0B7-44E3-901B-35BE99E61F23}">
      <dsp:nvSpPr>
        <dsp:cNvPr id="0" name=""/>
        <dsp:cNvSpPr/>
      </dsp:nvSpPr>
      <dsp:spPr>
        <a:xfrm>
          <a:off x="2313183" y="-204307"/>
          <a:ext cx="2202249" cy="14893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Редакция </a:t>
          </a:r>
          <a:br>
            <a:rPr lang="ru-RU" sz="1800" b="1" kern="1200" dirty="0" smtClean="0"/>
          </a:br>
          <a:r>
            <a:rPr lang="ru-RU" sz="1800" b="1" kern="1200" dirty="0" smtClean="0"/>
            <a:t>от 05.10.2020 </a:t>
          </a:r>
          <a:r>
            <a:rPr lang="ru-RU" sz="1800" kern="1200" dirty="0" smtClean="0"/>
            <a:t>(наименование учебных предметов)</a:t>
          </a:r>
          <a:endParaRPr lang="ru-RU" sz="1800" kern="1200" dirty="0"/>
        </a:p>
      </dsp:txBody>
      <dsp:txXfrm>
        <a:off x="2313183" y="-204307"/>
        <a:ext cx="2202249" cy="1489341"/>
      </dsp:txXfrm>
    </dsp:sp>
    <dsp:sp modelId="{AA3218EC-C490-4E34-8CB4-CDF742BA364D}">
      <dsp:nvSpPr>
        <dsp:cNvPr id="0" name=""/>
        <dsp:cNvSpPr/>
      </dsp:nvSpPr>
      <dsp:spPr>
        <a:xfrm rot="3600000">
          <a:off x="4037723" y="1741150"/>
          <a:ext cx="1143103" cy="462682"/>
        </a:xfrm>
        <a:prstGeom prst="right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3600000">
        <a:off x="4037723" y="1741150"/>
        <a:ext cx="1143103" cy="462682"/>
      </dsp:txXfrm>
    </dsp:sp>
    <dsp:sp modelId="{269AEE29-152F-4727-8434-17EE38E03F40}">
      <dsp:nvSpPr>
        <dsp:cNvPr id="0" name=""/>
        <dsp:cNvSpPr/>
      </dsp:nvSpPr>
      <dsp:spPr>
        <a:xfrm>
          <a:off x="3890543" y="2745835"/>
          <a:ext cx="2370536" cy="1344670"/>
        </a:xfrm>
        <a:prstGeom prst="roundRect">
          <a:avLst>
            <a:gd name="adj" fmla="val 10000"/>
          </a:avLst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Редакция от 01.04.2022 </a:t>
          </a:r>
          <a:r>
            <a:rPr lang="ru-RU" sz="1600" kern="1200" dirty="0" smtClean="0"/>
            <a:t>(наименование учебных предметов, предметных областей)</a:t>
          </a:r>
          <a:endParaRPr lang="ru-RU" sz="1600" kern="1200" dirty="0"/>
        </a:p>
      </dsp:txBody>
      <dsp:txXfrm>
        <a:off x="3890543" y="2745835"/>
        <a:ext cx="2370536" cy="1344670"/>
      </dsp:txXfrm>
    </dsp:sp>
    <dsp:sp modelId="{569CF39D-70E6-4509-887B-BE719B8B0EDC}">
      <dsp:nvSpPr>
        <dsp:cNvPr id="0" name=""/>
        <dsp:cNvSpPr/>
      </dsp:nvSpPr>
      <dsp:spPr>
        <a:xfrm>
          <a:off x="3006876" y="3242074"/>
          <a:ext cx="785481" cy="352192"/>
        </a:xfrm>
        <a:prstGeom prst="leftArrow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006876" y="3242074"/>
        <a:ext cx="785481" cy="352192"/>
      </dsp:txXfrm>
    </dsp:sp>
    <dsp:sp modelId="{757DBC89-E2CA-443E-9BA8-763A23D2BEC4}">
      <dsp:nvSpPr>
        <dsp:cNvPr id="0" name=""/>
        <dsp:cNvSpPr/>
      </dsp:nvSpPr>
      <dsp:spPr>
        <a:xfrm>
          <a:off x="596919" y="2778906"/>
          <a:ext cx="2311771" cy="1278529"/>
        </a:xfrm>
        <a:prstGeom prst="roundRect">
          <a:avLst>
            <a:gd name="adj" fmla="val 10000"/>
          </a:avLst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Редакция </a:t>
          </a:r>
          <a:br>
            <a:rPr lang="ru-RU" sz="1600" b="1" kern="1200" dirty="0" smtClean="0"/>
          </a:br>
          <a:r>
            <a:rPr lang="ru-RU" sz="1600" b="1" kern="1200" dirty="0" smtClean="0"/>
            <a:t>от 07.10.2022, </a:t>
          </a:r>
          <a:br>
            <a:rPr lang="ru-RU" sz="1600" b="1" kern="1200" dirty="0" smtClean="0"/>
          </a:br>
          <a:r>
            <a:rPr lang="ru-RU" sz="1600" b="1" kern="1200" dirty="0" smtClean="0"/>
            <a:t>от 29.11.2022 </a:t>
          </a:r>
          <a:r>
            <a:rPr lang="ru-RU" sz="1600" kern="1200" dirty="0" smtClean="0"/>
            <a:t>(наименование учебных предметов</a:t>
          </a:r>
          <a:r>
            <a:rPr lang="ru-RU" sz="1400" kern="1200" dirty="0" smtClean="0"/>
            <a:t>)</a:t>
          </a:r>
          <a:endParaRPr lang="ru-RU" sz="1400" kern="1200" dirty="0"/>
        </a:p>
      </dsp:txBody>
      <dsp:txXfrm>
        <a:off x="596919" y="2778906"/>
        <a:ext cx="2311771" cy="1278529"/>
      </dsp:txXfrm>
    </dsp:sp>
    <dsp:sp modelId="{38DA87EA-E87B-4C58-8CBD-9E92D250D3F2}">
      <dsp:nvSpPr>
        <dsp:cNvPr id="0" name=""/>
        <dsp:cNvSpPr/>
      </dsp:nvSpPr>
      <dsp:spPr>
        <a:xfrm rot="18000000">
          <a:off x="1482093" y="1765647"/>
          <a:ext cx="1197922" cy="463939"/>
        </a:xfrm>
        <a:prstGeom prst="mathEqual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8000000">
        <a:off x="1482093" y="1765647"/>
        <a:ext cx="1197922" cy="463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257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257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396288F4-C2FD-46C8-8E6F-18C454449618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4335"/>
            <a:ext cx="4310486" cy="34257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4335"/>
            <a:ext cx="4310486" cy="34257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5AA49E31-929D-42EF-9713-6BF472487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3899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0F3A5BBA-F7C2-4936-AA0D-1507A153220E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300413"/>
            <a:ext cx="7957820" cy="2700338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1"/>
            <a:ext cx="4310486" cy="34409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87" y="6513911"/>
            <a:ext cx="4310486" cy="34409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984CA646-B03B-4135-8E90-AD3865BB7A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807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16238" y="857250"/>
            <a:ext cx="4114800" cy="2314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16238" y="857250"/>
            <a:ext cx="4114800" cy="2314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1065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640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974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476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122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926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089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4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336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448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551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7A7D1-AF6E-43DC-8D93-482C6FDA9A44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468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1C7ED900F81AD36DDE5562F9CABA3AC85CE4CD361DF52E598EA5E8754CC7501AC9FE2671C11FFF29F78EBF414E07E9BCD42A98ABF2754F72F41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1C7ED900F81AD36DDE5562F9CABA3AC85CE4CD361DF52E598EA5E8754CC7501AC9FE2671C11FFF29F78EBF414E07E9BCD42A98ABF2754F72F41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4422C71D0845216378D42D52D24CF5F72B90AD5F6F8F5BA647B7CA9E66DCFBE3A7FCEAD13989381104F9DF598E110F05E4D08B3070D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B949CACB9F812BFAF477844B3593920D4D57E4A5B666AE0943823F0287344D46F0A922122E2406D0C3F2B1B964821978A7D68B7BC5EE6ABEA6PDJ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7321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Выдача документов об образовании,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документов об обучении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" y="323850"/>
            <a:ext cx="114966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3755" y="332509"/>
            <a:ext cx="1173282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науки и высшего образования Российской Федерации №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845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Министерства просвещения Российской Федерации №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369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 30.07.2020 «Об утверждении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Порядка зачета организацией, осуществляющей образовательную деятельность, результатов освоения обучающимися учебных 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(действует с 08.09.2020) 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Информация Федеральной службы по надзору в сфере образования и науки от 02.09.2020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Письмо Министерства науки и высшего образования Российской Федерации от 21.10.2020 № МН-5/20382 «О направлении разъяснений»: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зачет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результатов осуществляется по заявлению родителей (законных представителей) несовершеннолетнего обучающегося, на основании документов, подтверждающих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результаты пройденного обучения; 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локальными нормативными актами ОО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устанавливается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форма заявления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порядок его подачи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процедура установления соответствия результатов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пройденного обучения по ранее освоенной образовательной программе (или ее части) планируемым результатам обучения по соответствующей части осваиваемой образовательной программы;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зачет осуществляется посредством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сопоставления планируемых результатов образовательных программ; 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зачтенные результаты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пройденного обучения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учитываются в качестве результатов промежуточной аттестации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соответствующей части осваиваемой образовательной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9075"/>
            <a:ext cx="10801350" cy="47625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Заполнение бланка приложения к аттестату об основном общем  и среднем общем образовании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850" y="695325"/>
            <a:ext cx="10934700" cy="4562475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ru-RU" sz="2000" dirty="0" smtClean="0"/>
          </a:p>
          <a:p>
            <a:pPr algn="just">
              <a:buFontTx/>
              <a:buChar char="-"/>
            </a:pPr>
            <a:endParaRPr lang="ru-RU" sz="2000" dirty="0" smtClean="0"/>
          </a:p>
          <a:p>
            <a:pPr algn="just"/>
            <a:endParaRPr lang="ru-RU" sz="2000" dirty="0" smtClean="0"/>
          </a:p>
          <a:p>
            <a:pPr marL="457200" indent="-457200" algn="just"/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b="1" dirty="0" smtClean="0"/>
          </a:p>
          <a:p>
            <a:pPr marL="457200" indent="-457200" algn="just">
              <a:buAutoNum type="arabicPeriod"/>
            </a:pP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3450" y="781051"/>
            <a:ext cx="1091565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 от 05.10.2020 № 546 «Об утверждении Порядка заполнения, учета и выдачи аттестатов об основном общем и среднем общем образовании и их дубликатов»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П.5.3. В графе «Наименование учебных предметов» - наименования учебных предметов согласно соответствующему  ФГОС и учебному плану ОО (названия учебных предметов «Родной язык», «Родная литература», «Иностранный язык», «Второй иностранный язык» уточняются записью (в скобках), указывающей, какой родной или иностранный язык изучался выпускником).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 5.3. В графе «Итоговая отметка» - итоговые отметки выпускника: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 каждому учебному предмету, входящему в обязательную часть учебного плана;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 каждому учебному предмету, входящему в часть учебного плана, формируемую участниками образовательных отношений, изучавшемуся выпускником, в случае если на его изучение отводилось                        не менее 64 часов за два учебных года;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 учебным предметам, изучение которых завершилось до 9 класса (изобразительное искусство, музыка и другие).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 5.2. В «Дополнительных сведениях» - наименования учебных предметов, курсов, изученных выпускником в объеме менее 64 часов за два учебных года, в том числе в рамках платных образовательных услуг, отметка за выполнение обучающимся индивидуального проекта (на уровне среднего общего образования – обязательно).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9075"/>
            <a:ext cx="10801350" cy="47625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Заполнение бланка приложения к аттестату об основном общем  и среднем общем образовании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850" y="695325"/>
            <a:ext cx="10934700" cy="5514975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П. 5.3. Итоговые отметки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9 класс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предметам «Русский язык», «Математика» и двум учебным предметам, сдаваемым по выбору обучающегося, определяются как среднее арифметическое годовой и экзаменационной отметок выпускника и выставляются в аттестат целыми числами в соответствии с правилами математического округления.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случае если в учебном плане были учебные курсы «Алгебра» и «Геометрия», то в графе «Наименование учебных предметов» указывается учебный предмет «Математика», а итоговая отметка за 9 класс определяется как среднее арифметическое годовых отметок по учебным курсам «Алгебра» и «Геометрия» и экзаменационной отметки выпускника.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Итоговые отметки за 9 класс по другим учебным предметам выставляются на основе годовой отметки выпускника за 9 класс.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Итоговые отметки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11 класс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определяются как среднее арифметическое полугодовых (четвертных, триместровых) и годовых отметок обучающегося за каждый год обучения по образовательной программе среднего общего образования и выставляются в аттестат целыми числами в соответствии с правилами математического округления.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Отметка «зачтено» допускается по «ИЗО», «Музыке», «Физкультуре» (выпускникам, относящимся к специальной медицинской группе для занятия физической культурой).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допускается запись «не изучал». </a:t>
            </a: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/>
          </a:p>
          <a:p>
            <a:pPr algn="just">
              <a:buFontTx/>
              <a:buChar char="-"/>
            </a:pPr>
            <a:endParaRPr lang="ru-RU" sz="2000" dirty="0" smtClean="0"/>
          </a:p>
          <a:p>
            <a:pPr algn="just">
              <a:buFontTx/>
              <a:buChar char="-"/>
            </a:pPr>
            <a:endParaRPr lang="ru-RU" sz="2000" dirty="0" smtClean="0"/>
          </a:p>
          <a:p>
            <a:pPr algn="just"/>
            <a:endParaRPr lang="ru-RU" sz="2000" dirty="0" smtClean="0"/>
          </a:p>
          <a:p>
            <a:pPr marL="457200" indent="-457200" algn="just"/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b="1" dirty="0" smtClean="0"/>
          </a:p>
          <a:p>
            <a:pPr marL="457200" indent="-457200" algn="just">
              <a:buAutoNum type="arabicPeriod"/>
            </a:pP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5948" y="674172"/>
            <a:ext cx="109156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8722"/>
            <a:ext cx="10515600" cy="6581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Заполнение и выдача в 2023 году аттестатов об ООО и СОО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гражданам, в том числе иностранным,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проходившим обучение за рубежом и вынужденным прервать его в связи с недружественными действиями иностранных государств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(раздел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приказа 546)</a:t>
            </a:r>
            <a:endParaRPr lang="ru-RU" sz="1800" dirty="0"/>
          </a:p>
        </p:txBody>
      </p:sp>
      <p:grpSp>
        <p:nvGrpSpPr>
          <p:cNvPr id="3" name="Группа 36"/>
          <p:cNvGrpSpPr/>
          <p:nvPr/>
        </p:nvGrpSpPr>
        <p:grpSpPr>
          <a:xfrm>
            <a:off x="736270" y="1175657"/>
            <a:ext cx="11200625" cy="5488421"/>
            <a:chOff x="736270" y="1175657"/>
            <a:chExt cx="11200625" cy="5488421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36270" y="1199407"/>
              <a:ext cx="3336966" cy="167300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dirty="0" smtClean="0"/>
                <a:t>1)-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находящимся в РФ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 осваивающим ОП ООО, ОП СОО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-зачисленным в ОО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 проходящим по своему выбору ГИА-9 или ГИА-11 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в формах, установленных Порядками проведения ГИА-9, ГИА-11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381993" y="1175657"/>
              <a:ext cx="3515098" cy="164869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600" dirty="0" smtClean="0"/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2)-находящимся в РФ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 осваивающим ОП ООО, ОП СОО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 зачисленным в ОО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-проходящим по своему выбору  ГИА-9 или ГИА-11 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в форме промежуточной аттестации</a:t>
              </a:r>
            </a:p>
            <a:p>
              <a:pPr algn="ctr"/>
              <a:endParaRPr lang="ru-RU" sz="16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090452" y="1187532"/>
              <a:ext cx="3846443" cy="190353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400" dirty="0" smtClean="0"/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3)-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находящимся в иностранных государствах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-осваивающим ОП ООО, ОП СОО в ОО    /вне ОО в форме семейного образования или самообразования с применением электронного обучения и (или) дистанционных образовательных технологий</a:t>
              </a:r>
            </a:p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10306" y="3309730"/>
              <a:ext cx="3930659" cy="175922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200" dirty="0" smtClean="0"/>
            </a:p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Аттестат об ООО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выдается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-завершившим обучение по ОП ООО;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-имеющим итоговые отметки не ниже «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удовл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.» по всем предметам УП;</a:t>
              </a:r>
            </a:p>
            <a:p>
              <a:pPr>
                <a:buFontTx/>
                <a:buChar char="-"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«зачет» за итоговое собеседование по русскому языку;</a:t>
              </a:r>
            </a:p>
            <a:p>
              <a:pPr>
                <a:buFontTx/>
                <a:buChar char="-"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успешно прошедшим ГИА-9.</a:t>
              </a:r>
            </a:p>
            <a:p>
              <a:endParaRPr lang="ru-RU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578261" y="3308139"/>
              <a:ext cx="5275270" cy="1671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400" b="1" dirty="0" smtClean="0"/>
            </a:p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Аттестат об ООО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выдается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-завершившим обучение по ОП ООО;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-имеющим итоговые отметки не ниже «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удовл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.» по всем предметам УП;</a:t>
              </a:r>
            </a:p>
            <a:p>
              <a:pPr>
                <a:buFontTx/>
                <a:buChar char="-"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«зачет» за итоговое собеседование по русскому языку;</a:t>
              </a:r>
            </a:p>
            <a:p>
              <a:pPr>
                <a:buFontTx/>
                <a:buChar char="-"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успешно прошедшим по их выбору ГИА-9 в форме промежуточной аттестации.</a:t>
              </a:r>
            </a:p>
            <a:p>
              <a:pPr algn="ctr"/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216426" y="5267739"/>
              <a:ext cx="7762461" cy="139633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400" dirty="0" smtClean="0"/>
            </a:p>
            <a:p>
              <a:pPr algn="ctr"/>
              <a:endParaRPr lang="ru-RU" sz="1400" dirty="0" smtClean="0"/>
            </a:p>
            <a:p>
              <a:pPr algn="ctr"/>
              <a:endParaRPr lang="ru-RU" sz="1400" dirty="0" smtClean="0"/>
            </a:p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Итоговые отметки определяются:</a:t>
              </a:r>
            </a:p>
            <a:p>
              <a:pPr algn="just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-как итоговые отметки по результатам промежуточной аттестации или как среднее арифметическое четвертных (триместровых) за 9 класс (при наличии);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-по предметам, изучение которых завершилось до 9 класса (ИЗО, музыка, др.) – на основании документально подтвержденных итоговых отметок (при наличии) или проставляются отметки «зачтено».</a:t>
              </a:r>
            </a:p>
            <a:p>
              <a:r>
                <a:rPr lang="ru-RU" sz="1400" dirty="0" smtClean="0"/>
                <a:t> </a:t>
              </a:r>
            </a:p>
            <a:p>
              <a:endParaRPr lang="ru-RU" sz="1400" dirty="0" smtClean="0"/>
            </a:p>
            <a:p>
              <a:endParaRPr lang="ru-RU" dirty="0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331720" y="2773680"/>
              <a:ext cx="2772" cy="6326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6410739" y="2822713"/>
              <a:ext cx="894522" cy="5267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9" idx="2"/>
            </p:cNvCxnSpPr>
            <p:nvPr/>
          </p:nvCxnSpPr>
          <p:spPr>
            <a:xfrm flipH="1">
              <a:off x="8855768" y="3091069"/>
              <a:ext cx="1157906" cy="2584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10" idx="2"/>
            </p:cNvCxnSpPr>
            <p:nvPr/>
          </p:nvCxnSpPr>
          <p:spPr>
            <a:xfrm>
              <a:off x="2775636" y="5068957"/>
              <a:ext cx="76894" cy="1987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V="1">
              <a:off x="7911548" y="5019260"/>
              <a:ext cx="467139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8722"/>
            <a:ext cx="10515600" cy="6581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Заполнение и выдача в 2023 году аттестатов об ООО и СОО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гражданам, в том числе иностранным,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проходившим обучение за рубежом и вынужденным прервать его в связи с недружественными действиями иностранных государств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(раздел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приказа 546)</a:t>
            </a:r>
            <a:endParaRPr lang="ru-RU" sz="1800" dirty="0"/>
          </a:p>
        </p:txBody>
      </p:sp>
      <p:grpSp>
        <p:nvGrpSpPr>
          <p:cNvPr id="3" name="Группа 36"/>
          <p:cNvGrpSpPr/>
          <p:nvPr/>
        </p:nvGrpSpPr>
        <p:grpSpPr>
          <a:xfrm>
            <a:off x="736270" y="1175657"/>
            <a:ext cx="11200625" cy="5488421"/>
            <a:chOff x="736270" y="1175657"/>
            <a:chExt cx="11200625" cy="5488421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36270" y="1199408"/>
              <a:ext cx="3336966" cy="15675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dirty="0" smtClean="0"/>
                <a:t>1)-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находящимся в РФ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 осваивающим ОП ООО, ОП СОО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-зачисленным в ОО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 проходящим по своему выбору ГИА-9 или ГИА-11 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в формах, установленных Порядком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381993" y="1175657"/>
              <a:ext cx="3515098" cy="164869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600" dirty="0" smtClean="0"/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2)-находящимся в РФ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 осваивающим ОП ООО, ОП СОО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 зачисленным в ОО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-проходящим по своему выбору  ГИА-9 или ГИА-11 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в форме промежуточной аттестации</a:t>
              </a:r>
            </a:p>
            <a:p>
              <a:pPr algn="ctr"/>
              <a:endParaRPr lang="ru-RU" sz="16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090452" y="1187532"/>
              <a:ext cx="3846443" cy="190353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400" dirty="0" smtClean="0"/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3)-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находящимся в иностранных государствах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-осваивающим ОП ООО, ОП СОО в ОО    /вне ОО в форме семейного образования или самообразования с применением электронного обучения и (или) дистанционных образовательных технологий</a:t>
              </a:r>
            </a:p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10306" y="3309730"/>
              <a:ext cx="3930659" cy="175922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200" dirty="0" smtClean="0"/>
            </a:p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Аттестат о СОО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выдается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-завершившим обучение по ОП СОО;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-имеющим итоговые отметки не ниже «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удовл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.» по всем предметам УП;</a:t>
              </a:r>
            </a:p>
            <a:p>
              <a:pPr>
                <a:buFontTx/>
                <a:buChar char="-"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«зачет» за итоговое сочинение (изложение);</a:t>
              </a:r>
            </a:p>
            <a:p>
              <a:pPr>
                <a:buFontTx/>
                <a:buChar char="-"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успешно прошедшим ГИА-11.</a:t>
              </a:r>
            </a:p>
            <a:p>
              <a:endParaRPr lang="ru-RU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578261" y="3308139"/>
              <a:ext cx="5275270" cy="1671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400" b="1" dirty="0" smtClean="0"/>
            </a:p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Аттестат о СОО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выдается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-завершившим обучение по ОП СОО;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-имеющим итоговые отметки не ниже «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удовл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.» по всем предметам УП;</a:t>
              </a:r>
            </a:p>
            <a:p>
              <a:pPr>
                <a:buFontTx/>
                <a:buChar char="-"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«зачет» за итоговое сочинение (изложение); </a:t>
              </a:r>
            </a:p>
            <a:p>
              <a:pPr>
                <a:buFontTx/>
                <a:buChar char="-"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успешно прошедшим по их выбору ГИА-11 в форме промежуточной аттестации.</a:t>
              </a:r>
            </a:p>
            <a:p>
              <a:pPr algn="ctr"/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216426" y="5337313"/>
              <a:ext cx="7762461" cy="13267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400" dirty="0" smtClean="0"/>
            </a:p>
            <a:p>
              <a:pPr algn="ctr"/>
              <a:endParaRPr lang="ru-RU" sz="1400" dirty="0" smtClean="0"/>
            </a:p>
            <a:p>
              <a:pPr algn="ctr"/>
              <a:endParaRPr lang="ru-RU" sz="1400" dirty="0" smtClean="0"/>
            </a:p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Итоговые отметки определяются:</a:t>
              </a:r>
            </a:p>
            <a:p>
              <a:pPr algn="just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-по результатам промежуточной аттестации или как среднее арифметическое полугодовых ( четвертных, триместровых) и годовых отметок за каждый год обучения по ОП СОО (при наличии)</a:t>
              </a:r>
            </a:p>
            <a:p>
              <a:endParaRPr lang="ru-RU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400" dirty="0" smtClean="0"/>
                <a:t> </a:t>
              </a:r>
            </a:p>
            <a:p>
              <a:endParaRPr lang="ru-RU" sz="1400" dirty="0" smtClean="0"/>
            </a:p>
            <a:p>
              <a:endParaRPr lang="ru-RU" dirty="0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331720" y="2773680"/>
              <a:ext cx="2772" cy="6326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6410739" y="2822713"/>
              <a:ext cx="894522" cy="5267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9" idx="2"/>
            </p:cNvCxnSpPr>
            <p:nvPr/>
          </p:nvCxnSpPr>
          <p:spPr>
            <a:xfrm flipH="1">
              <a:off x="8855768" y="3091069"/>
              <a:ext cx="1157906" cy="2584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10" idx="2"/>
            </p:cNvCxnSpPr>
            <p:nvPr/>
          </p:nvCxnSpPr>
          <p:spPr>
            <a:xfrm>
              <a:off x="2775636" y="5068957"/>
              <a:ext cx="76894" cy="1987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V="1">
              <a:off x="7911548" y="5019260"/>
              <a:ext cx="467139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1886"/>
            <a:ext cx="10515600" cy="9500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Порядок заполнения и выдачи в </a:t>
            </a: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2022/23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2023/24, 2024/25, 2025/26 учебных годах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аттестатов об ООО и СОО в связи с принятием  в РФ ДНР, ЛНР, Запорожской и Херсонской областей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(раздел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приказа 546), лицам: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567542"/>
            <a:ext cx="10515600" cy="505888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П. 43 (б) …обучавшимся в ОО, расположенных на территориях ДНР, ЛНР, Запорожской и Херсонской областей и принятых начиная с 2021/22 учебного года на обучение в ОО, расположенные на территории РФ (за исключением территорий ДНР, ЛНР, Запорожской и Херсонской областей со дня их принятия в РФ).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П. 44.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Аттестат об ООО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приложение к нему выдаются лицам: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завершившим обучение по имеющим государственную аккредитацию ОП ООО, 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имеющим итоговые отметки не ниже "удовлетворительно" по всем учебным предметам учебного плана, изучавшимся на уровне ООО, 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2022/23 учебном году успешно прошедшим ГИА-9 в форме промежуточной аттестации (получившим отметку                        не ниже удовлетворительной (3 балла).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П. 45.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2022/23 учебном году аттестат об ООО с отличием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приложение к нему лицам, указанным в пункте 43 Порядка,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 выдаются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П. 46. Итоговые отметки по учебным предметам ОП ООО определяются: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а) в 2022/23 учебном году в отношении участников ГИА-9 - по результатам промежуточной аттестации или как среднее арифметическое четвертных (триместровых) отметок за 9 класс (при наличии) и выставляются целыми числами в соответствии с правилами математического округления, а по учебным предметам, изучение которых завершилось до 9 класса (ИЗО, музыка и др.), - на основании документально подтвержденных итоговых отметок по указанным учебным предметам (при наличии) или проставляются отметки «зачтено».</a:t>
            </a: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1886"/>
            <a:ext cx="10515600" cy="9500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Порядок заполнения и выдачи в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2022/23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2023/24, 2024/25, 2025/26 учебных годах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аттестатов об ООО и СОО в связи с принятием  в РФ ДНР, ЛНР, Запорожской и Херсонской областей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(раздел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приказа 546)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199" y="1151906"/>
            <a:ext cx="11060875" cy="54745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1901" y="1365662"/>
            <a:ext cx="109252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Пункт 47.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Аттестат о СОО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приложение к нему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выдается лицам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указанным в пункте 43 Порядка (см. предыдущий слайд):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завершившим обучение по имеющим государственную аккредитацию ОП СОО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имеющим итоговые отметки не ниже «удовлетворительно» по всем учебным предметам учебного плана, изучавшимся на уровне СОО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2022/23 учебном году успешно прошедшим по своему выбору ГИА-11 в форме промежуточной аттестации (получившим отметку не ниже удовлетворительной (3 балла) или в форме ЕГЭ (набравшим по обязательным учебным предметам (русский язык и математика), за исключением ЕГЭ по математике базового уровня, количество баллов не ниже минимального, определяемого Федеральной службой по надзору в сфере образования и науки, а при сдаче ЕГЭ по математике базового уровня – получившим отметку не ниже удовлетворительной (3 балла).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Пункт 48.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Аттестат о СОО с отличием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приложение к нему в 2022/23 учебном году выдается лицам: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завершившим обучение по образовательным программам СОО 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имеющим итоговые отметки "отлично" по всем учебным предметам учебного плана, изучавшимся на уровне СОО в 2022/23 учебном году.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3) Пункт 49.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Итоговые отметки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учебным предметам ОП СОО в 2022/23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г. в отношении участников ГИА-11 определяются: по результатам промежуточной аттестации или как среднее арифметическое полугодовых (четвертных, триместровых) и годовых отметок обучающегося за каждый год обучения по указанной программе (при наличии) и выставляются целыми числами в соответствии с правилами математического округления.</a:t>
            </a:r>
          </a:p>
          <a:p>
            <a:pPr algn="just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83079"/>
            <a:ext cx="10515600" cy="19409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Лицам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различными формами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умственной отсталости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                       не имеющим основного и среднего общего образования и обучающимся по адаптированным основным общеобразовательным программам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89517"/>
            <a:ext cx="5181600" cy="393508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выдается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свидетельство об обучении 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свидетельство об обучении не является документом об уровне образования 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свидетельство об обучении дает право на прохождение профессиональной подготовки по специальностям, рекомендованным для лиц с нарушением интеллекта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(Порядок организации и осуществления образовательной деятельности по основным программам профессионального обучения, утвержденный приказом Министерства просвещения Российской Федерации от 26.08.2020 № 438)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2441274"/>
            <a:ext cx="5181600" cy="389285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13 статьи 60 Федерального закона от 29.12.2012 № 273-ФЗ «Об образовании   в Российской Федерации»</a:t>
            </a:r>
          </a:p>
          <a:p>
            <a:pPr marL="457200" indent="-457200" algn="just">
              <a:buAutoNum type="arabicPeriod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14 октября 2013 года №1145 «Об утверждении образца свидетельства об обучении и порядка его выдачи лицам с ограниченными возможностями здоровья (с различными формами умственной отсталости), не имеющим  основного общего и среднего общего образования и обучающимся по адаптированным основным общеобразовательным программам»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275" y="342899"/>
            <a:ext cx="116205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За выдачу документов об образовании, об обучении и дубликатов указанных документов плата                не взимается (ч. 16 ст. 60 273-ФЗ)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Бланки хранятся  в ОО как документы строгой отчетности (п. 15 пр. 546;  п. 4 пр. 1145)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3. Передача бланков в другие ОО не допускается  (п. 16  пр. 546)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Аттестаты и приложения к ним выдаются выпускникам 9,11 классов теми ОО, в которых они проходили ГИА, на основании решения педагогического совета (п. 22 пр. 546)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Аттестаты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приложения к ним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выдаются не позднее 3 рабочих дней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даты издания распорядительного акта об отчислении выпускников из ОО (п. 22 пр. 546)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Свидетельства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  обучении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выдаются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выпускникам в связи с завершением ими обучения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позднее 10 дней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даты издания распорядительного акта об отчислении выпускников из ОО                       (п. 2 пр. 1145)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1886"/>
            <a:ext cx="10515600" cy="9500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6957" y="1151906"/>
            <a:ext cx="11539330" cy="54745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1901" y="1365662"/>
            <a:ext cx="1092529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Пункт 6.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Сведения о документах об образовании, выдаваемых с 01.01.2021: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лицам, освоившим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образовательные программы основного общего, среднего общего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среднего профессионального образования, а также основные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программы профессионального обучения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подлежат внесению в информационную систему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 течение 3 рабочих дней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 дня выдачи указанных документов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лицам, освоившим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иные образовательные программы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подлежат внесению в информационную систему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 течение 60 календарных дней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 дня выдачи указанных документов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Сведения о документах об образовании, выданных с 10 июля 1992 года по 31 декабря 1995 года включительно, подлежат внесению в информационную систему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 срок по 31 августа 2023 года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включительно.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3974" y="268358"/>
            <a:ext cx="10833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31.05.2021 № 825 «О федеральной информационной системе «Федеральный реестр сведений о документах об образовании и (или) о квалификации, документах </a:t>
            </a:r>
          </a:p>
          <a:p>
            <a:pPr marL="457200" indent="-45720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обучении»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 редакции пост. от 24.11.2022 № 2136)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9075"/>
            <a:ext cx="9144000" cy="47625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Документы об образовании, об обучении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850" y="695325"/>
            <a:ext cx="10934700" cy="5562971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Министерства просвещения РФ от 05.10.2020 №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545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утверждении образцов                       и описаний аттестатов об основном общем и среднем общем образовании и приложений к ним» </a:t>
            </a:r>
            <a:b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 редакции приказов от 01.04.2022 № 195, от 07.10.2022 № 890, от 29.11.2022 № 1043) 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 от 05.10.2020 №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546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«Об утверждении Порядка заполнения, учета и выдачи аттестатов об основном общем и среднем общем образовании и их дубликатов»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 действующей редакции, последние изменения                                  от 22.02.2023 № 130)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Письмо Министерства просвещения Российской Федерации от 21.06.2022 № 03-878                       «О выдаче аттестата о среднем общем образовании с отличием» 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 от 16.09.2020 №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499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«Об утверждении образца и описания медали «За особые успехи в учении» 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 от 23.06.2014 №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685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«Об утверждении порядка выдачи медали «За особые успехи в учении»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 редакции приказов                         от 11.06.2020 № 296, от 22.03.2021 № 114) 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14.10.2013 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1145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«Об утверждении образца свидетельства об обучении и порядка его выдачи лицам                                  с ограниченными возможностями здоровья (с различными формами умственной отсталости),                       не имеющим  основного общего и среднего общего образования и обучающимся по адаптированным основным общеобразовательным программам»</a:t>
            </a:r>
          </a:p>
          <a:p>
            <a:pPr marL="457200" indent="-457200" algn="just"/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/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b="1" dirty="0" smtClean="0"/>
          </a:p>
          <a:p>
            <a:pPr marL="457200" indent="-457200" algn="just">
              <a:buAutoNum type="arabicPeriod"/>
            </a:pP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100" y="400051"/>
            <a:ext cx="115443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Справка об обучении  или о периоде обучения </a:t>
            </a:r>
            <a:r>
              <a:rPr lang="ru-RU" sz="2800" dirty="0" smtClean="0"/>
              <a:t>(ч. 12 ст. 60 273-ФЗ)</a:t>
            </a:r>
          </a:p>
          <a:p>
            <a:pPr algn="just"/>
            <a:r>
              <a:rPr lang="ru-RU" sz="3200" dirty="0" smtClean="0"/>
              <a:t>выдается следующим лицам:</a:t>
            </a:r>
          </a:p>
          <a:p>
            <a:pPr algn="just"/>
            <a:r>
              <a:rPr lang="ru-RU" sz="3200" dirty="0" smtClean="0"/>
              <a:t>- не прошедшим итоговой аттестации или получившим на итоговой аттестации неудовлетворительные результаты</a:t>
            </a:r>
          </a:p>
          <a:p>
            <a:pPr algn="just"/>
            <a:r>
              <a:rPr lang="ru-RU" sz="3200" dirty="0" smtClean="0"/>
              <a:t>- освоившим часть образовательной программы и (или)</a:t>
            </a:r>
          </a:p>
          <a:p>
            <a:pPr algn="just"/>
            <a:r>
              <a:rPr lang="ru-RU" sz="3200" dirty="0" smtClean="0"/>
              <a:t>отчисленным из образовательной организации</a:t>
            </a:r>
          </a:p>
          <a:p>
            <a:pPr algn="just"/>
            <a:endParaRPr lang="ru-RU" sz="3200" b="1" dirty="0" smtClean="0"/>
          </a:p>
          <a:p>
            <a:pPr algn="just"/>
            <a:r>
              <a:rPr lang="ru-RU" sz="3200" b="1" dirty="0" smtClean="0"/>
              <a:t>Образец справки устанавливается ОО </a:t>
            </a:r>
            <a:r>
              <a:rPr lang="ru-RU" sz="3200" dirty="0" smtClean="0"/>
              <a:t>самостоятельно (локальным актом)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6104" y="1122363"/>
            <a:ext cx="10972800" cy="157321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 введении федеральных адаптированных образовательных программ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3177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закон от 24.09.2022 № 371-ФЗ  «О внесении изменений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Федеральный закон «Об образовании  в Российской Федерации» и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статью 1 Федерального закона «Об обязательных требованиях в Российской Федерации»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670" y="2264735"/>
            <a:ext cx="10939130" cy="3912228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ru-RU" sz="2400" dirty="0" smtClean="0"/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Пункт 4 статьи 3: </a:t>
            </a:r>
          </a:p>
          <a:p>
            <a:pPr marL="457200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Основные общеобразовательные программы подлежат приведению в соответствие с федеральными основными общеобразовательными программами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позднее 1 сентября 2023 года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433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Федеральные адаптированные образовательные программы: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670" y="2264735"/>
            <a:ext cx="10939130" cy="3912228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ru-RU" sz="2400" dirty="0" smtClean="0"/>
              <a:t>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7953" y="978195"/>
            <a:ext cx="11398103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24.11.2022 №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1023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«Об утверждении федеральной адаптированной образовательной программы начального общего образования для обучающихся с ограниченными возможностями здоровья» (начало действия документа 02.04.2023)</a:t>
            </a:r>
          </a:p>
          <a:p>
            <a:pPr marL="342900" indent="-3429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24.11.2022 №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1025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«Об утверждении федеральной адаптированной образовательной программы основного общего образования для обучающихся с ограниченными возможностями здоровья» (начало действия документа 02.04.2023)</a:t>
            </a:r>
          </a:p>
          <a:p>
            <a:pPr marL="342900" indent="-34290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3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24.11.2022 №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1026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«Об утверждении федеральной адаптированной основной общеобразовательной программы обучающихся с умственной отсталостью (интеллектуальными нарушениями» (начало действия документа 10.01.2023)</a:t>
            </a:r>
          </a:p>
          <a:p>
            <a:pPr marL="457200" indent="-45720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Письмо Министерства просвещения РФ от 11.01.2023 №АБ-25/07 «О направлении информации» (Разъяснения по вопросу организации образования обучающихся с умственной отсталостью (интеллектуальными нарушениями), начавших обучение ранее 01.09.2016)  </a:t>
            </a:r>
          </a:p>
          <a:p>
            <a:pPr marL="457200" indent="-45720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/>
              <a:t> </a:t>
            </a:r>
          </a:p>
          <a:p>
            <a:endParaRPr lang="ru-RU" b="1" dirty="0" smtClean="0"/>
          </a:p>
          <a:p>
            <a:pPr marL="342900" indent="-342900">
              <a:buFontTx/>
              <a:buAutoNum type="arabicPeriod"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929730" cy="6343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 подготовке к приему заявлений во 2-11 классы 2023/2024 учебного года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7953" y="978195"/>
            <a:ext cx="113981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Приказом Комитета по делам образования города Челябинска от </a:t>
            </a: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02.02.2023 № 190-у 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«О подготовке и проведении приемной кампании 2023/2024 учебного года на территории города Челябинска                            с использованием инфраструктуры ГИС «Образование в Челябинской области» </a:t>
            </a: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утвержден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План мероприятий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подготовке и проведению приемной кампании 2023/2024 учебного года                                   на территории города Челябинска с использованием инфраструктуры ГИС «Образование в Челябинской области»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42667" y="3312160"/>
          <a:ext cx="10585173" cy="3065448"/>
        </p:xfrm>
        <a:graphic>
          <a:graphicData uri="http://schemas.openxmlformats.org/drawingml/2006/table">
            <a:tbl>
              <a:tblPr/>
              <a:tblGrid>
                <a:gridCol w="750823"/>
                <a:gridCol w="4282879"/>
                <a:gridCol w="2752650"/>
                <a:gridCol w="2798821"/>
              </a:tblGrid>
              <a:tr h="1744964">
                <a:tc>
                  <a:txBody>
                    <a:bodyPr/>
                    <a:lstStyle/>
                    <a:p>
                      <a:pPr marL="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2.17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Создание классов со 2 по 11 параллель 2023-2024 учебного года с указанием максимальной наполняемости и вакантных мест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до 12 мая 2023 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общеобразовательные организации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484">
                <a:tc>
                  <a:txBody>
                    <a:bodyPr/>
                    <a:lstStyle/>
                    <a:p>
                      <a:pPr marL="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2.18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Мониторинг создания классов со 2 по 11 параллель 2023-2024 учебного 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ежедневно с 12 по 22 мая 2023 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МБУ ДПО ЦРО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831627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Группы продленного дня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39789" y="1340772"/>
            <a:ext cx="5157787" cy="1164307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Изменения  и дополнения в  </a:t>
            </a: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273-ФЗ «Об образовании в Российской Федерации» 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вступившие в силу                           с 25.07.2022: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09600" y="2174874"/>
            <a:ext cx="5386917" cy="4278461"/>
          </a:xfrm>
        </p:spPr>
        <p:txBody>
          <a:bodyPr>
            <a:normAutofit fontScale="32500" lnSpcReduction="20000"/>
          </a:bodyPr>
          <a:lstStyle/>
          <a:p>
            <a:pPr marL="457200" indent="-457200"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      Статья 66 дополнена частью 7.1</a:t>
            </a:r>
          </a:p>
          <a:p>
            <a:pPr marL="457200" indent="-457200"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         Часть 7.1 </a:t>
            </a:r>
          </a:p>
          <a:p>
            <a:pPr marL="457200" indent="-457200" algn="just">
              <a:buNone/>
            </a:pP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              Решение об открытии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группы продленного дня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и о режиме пребывания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в ней детей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принимается образовательной организацией,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реализующей образовательные программы начального общего, основного общего и среднего общего образования,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с учетом мнения родителей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(законных представителей) обучающихся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в порядке, определенном </a:t>
            </a:r>
            <a:r>
              <a:rPr lang="ru-RU" sz="5600" b="1" u="sng" dirty="0" smtClean="0">
                <a:latin typeface="Times New Roman" pitchFamily="18" charset="0"/>
                <a:cs typeface="Times New Roman" pitchFamily="18" charset="0"/>
              </a:rPr>
              <a:t>уставом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организации. В группе продленного дня осуществляются присмотр и уход за детьми, их воспитание и подготовка к учебным занятиям, а также могут проводиться физкультурно-оздоровительные и культурные мероприятия.</a:t>
            </a:r>
          </a:p>
          <a:p>
            <a:pPr marL="457200" indent="-457200" algn="just">
              <a:buNone/>
            </a:pPr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172202" y="1268761"/>
            <a:ext cx="5183188" cy="576064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algn="ctr">
              <a:lnSpc>
                <a:spcPct val="10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Подзаконные акты, методические рекомендации</a:t>
            </a:r>
          </a:p>
          <a:p>
            <a:pPr algn="just">
              <a:lnSpc>
                <a:spcPct val="100000"/>
              </a:lnSpc>
            </a:pP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1)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Министерства просвещения Российской Федерации от 08.08.2022 № 03-1142 </a:t>
            </a:r>
          </a:p>
          <a:p>
            <a:pPr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нормативно-правовому регулированию предоставления услуги по присмотру и уходу за детьми в группах продленного дня в организациях, осуществляющих образовательную деятельность по основным общеобразовательным программам – образовательным программам начального общего, основного общего и среднего общего образования»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2)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Министерства просвещения Российской Федерации от 10.04.2023 № 03-652 «О направлении рекомендаций»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организации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спортивной, иной деятельности для обучающихся в группах продленного дня»</a:t>
            </a:r>
          </a:p>
          <a:p>
            <a:pPr algn="just">
              <a:buNone/>
            </a:pPr>
            <a:endParaRPr lang="ru-RU" sz="1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47871"/>
            <a:ext cx="9144000" cy="47707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 ИЗМЕНЕНИЯХ В ЗАКОНОДАТЕЛЬСТВЕ В СФЕРЕ ОБРАЗОВАНИЯ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4887" y="914400"/>
            <a:ext cx="10764078" cy="561094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Постановлением РФ от 08.05.2023 № 727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внесены изменения  и дополнения в пункт 5 постановления Правительства Российской Федерации от 20.10.2021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 1802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«Об утверждении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Правил размещения на официальном сайте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 в информационно – телекоммуникационной сети «Интернет» и обновления информации об образовательной организации, а также о признании утратившими силу некоторых актов и отдельных положений некоторых актов Правительства Российской Федерации»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начало действия 01.09.2023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ru-RU" sz="2000" i="1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Пункт 5.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размещении информации о реализуемых образовательных программах, включая адаптированные образовательные программы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(при наличии), с указанием учебных предметов, курсов, дисциплин (модулей), практики, предусмотренных соответствующей образовательной программой (за исключением образовательных программ дошкольного образования),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каждой из них указывается следующая информация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дополнен подпунктом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»: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 наличии или об отсутствии государственной аккредитации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образовательной деятельности по реализуемым образовательным программам,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за исключением образовательных программ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дошкольного образования, программ подготовки научных и научно-педагогических кадров в аспирантуре (адъюнктуре), образовательных программ, реализуемых в соответствии с федеральным государственным образовательным стандартом образования обучающихся с нарушением интеллекта, и основных программ профессионального обучения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выписка из государственной информационной системы "Реестр организаций, осуществляющих образовательную деятельность по имеющим государственную аккредитацию образовательным программам"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Внимание!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Частью 16 статьи 136 Федерального закона от 11.06.2021 № 170-ФЗ «О внесении изменений в отдельные законодательные акты Российской Федерации в связи с принятием Федерального закона                                «О государственном контроле (надзоре) и муниципальном контроле  в Российской Федерации» установлена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бессрочная государственная аккредитация по основным образовательным программам, имеющим государственную аккредитацию на 01.03.2022</a:t>
            </a:r>
          </a:p>
          <a:p>
            <a:pPr algn="just"/>
            <a:endParaRPr lang="ru-RU" sz="1600" dirty="0" smtClean="0"/>
          </a:p>
          <a:p>
            <a:pPr algn="just"/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92697"/>
            <a:ext cx="9144000" cy="43204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 ИЗМЕНЕНИЯХ В ЗАКОНОДАТЕЛЬСТВЕ В СФЕРЕ ОБРАЗОВАНИЯ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4887" y="1268760"/>
            <a:ext cx="10764078" cy="52565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Приказом Министерства просвещения РФ от 05.12.2022 № 1063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внесены изменения  в пункты 11, 12 приказа Министерства просвещения РФ от 22.03.2021                       №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образования»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(начало действия 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01.09.2023)</a:t>
            </a:r>
          </a:p>
          <a:p>
            <a:pPr algn="just"/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РФ от 06.04.2023 № 240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начального общего, основного общего и среднего общего образования, в другие организации, осуществляющие образовательную деятельность по образовательным программам соответствующих уровня  и направленности»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(начало действия 01.09.2023)</a:t>
            </a:r>
            <a:endParaRPr lang="ru-RU" sz="20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Приказ Министерства просвещения РФ № 232, Федеральной службы по надзору в сфере образования и науки № 551 от 04.04.2023 «Об утверждении Порядка проведения государственной итоговой аттестации по образовательным программам основного общего образования»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(начало действия 01.09.2023)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РФ № 233, Федеральной службы по надзору в сфере образования и науки № 552 от 04.04.2023 «Об утверждении Порядка проведения государственной итоговой аттестации по образовательным программам среднего общего образования»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(начало действия 01.09.2023)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dirty="0" smtClean="0"/>
          </a:p>
          <a:p>
            <a:pPr algn="just"/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59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Внесены изменения в нормативные акты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776177"/>
            <a:ext cx="10515600" cy="580559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ru-RU" sz="20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9851" y="744279"/>
            <a:ext cx="11121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Приказ Министерства просвещения РФ от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05.10.2020 № 545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утверждении образцов и описаний аттестатов об основном общем и среднем общем образовании и приложений к ним» </a:t>
            </a:r>
          </a:p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(редакции приказов от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01.04.2022 № 195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от 07.10.2022 № 890, от 29.11.2022 № 1043)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 l="3316" t="13130" r="2808" b="6565"/>
          <a:stretch>
            <a:fillRect/>
          </a:stretch>
        </p:blipFill>
        <p:spPr bwMode="auto">
          <a:xfrm>
            <a:off x="765543" y="1648047"/>
            <a:ext cx="10834577" cy="447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59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Внесены изменения в нормативные акты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776177"/>
            <a:ext cx="10515600" cy="580559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ru-RU" sz="20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9851" y="744279"/>
            <a:ext cx="11121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Министерства просвещения РФ от 05.10.2020 № 545 «Об утверждении образцов и описаний аттестатов об основном общем и среднем общем образовании и приложений к ним» </a:t>
            </a:r>
          </a:p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(редакции приказов от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01.04.2022 № 195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от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07.10.2022 № 890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от 29.11.2022 № 1043)</a:t>
            </a:r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 l="2543" t="14198" r="2240" b="25344"/>
          <a:stretch>
            <a:fillRect/>
          </a:stretch>
        </p:blipFill>
        <p:spPr bwMode="auto">
          <a:xfrm>
            <a:off x="723014" y="1658679"/>
            <a:ext cx="11142921" cy="480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843" y="178859"/>
            <a:ext cx="11186554" cy="2081191"/>
          </a:xfrm>
        </p:spPr>
        <p:txBody>
          <a:bodyPr>
            <a:noAutofit/>
          </a:bodyPr>
          <a:lstStyle/>
          <a:p>
            <a:pPr marL="342900" indent="-342900" algn="ctr" fontAlgn="base">
              <a:lnSpc>
                <a:spcPct val="100000"/>
              </a:lnSpc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Министерства просвещения РФ от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05.10.2020 № 545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утверждении образцов и описаний аттестатов об основном общем и среднем общем образовании и приложений к ним» </a:t>
            </a:r>
            <a:b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 редакции приказов от 01.04.2022 № 195, от 07.10.2022 № 890, от 29.11.2022 № 1043)</a:t>
            </a:r>
            <a:b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979" y="1490024"/>
            <a:ext cx="10515600" cy="83831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 algn="ctr">
              <a:buNone/>
            </a:pPr>
            <a:r>
              <a:rPr lang="ru-RU" sz="2000" dirty="0" smtClean="0"/>
              <a:t>В ЧАСТИ </a:t>
            </a:r>
            <a:r>
              <a:rPr lang="ru-RU" sz="2000" dirty="0" smtClean="0">
                <a:solidFill>
                  <a:srgbClr val="FF0000"/>
                </a:solidFill>
              </a:rPr>
              <a:t>ОБРАЗЦА ПРИЛОЖЕНИЯ К АТТЕСТАТУ ОБ ОСНОВНОМ ОБЩЕМ ОБРАЗОВАНИИ/АТТЕСТАТУ ОБ ОСНОВНОМ ОБЩЕМ ОБРАЗОВАНИИ С ОТЛИЧИЕМ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9851" y="744279"/>
            <a:ext cx="11121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2218268" y="2556933"/>
          <a:ext cx="6858000" cy="3886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965873" cy="1451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Документы об образовании, выдаваемые ОО лицам, успешно прошедшим ГИА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(ч. 6 ст. 60 273-ФЗ)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 от 05.10.2020 № 546 «Об утверждении Порядка заполнения, учета и выдачи аттестатов об основном общем и среднем общем образовании и их дубликатов»  (пункт 21)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481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Аттестат об основном общем образовании и приложение к нему </a:t>
            </a:r>
            <a:r>
              <a:rPr lang="ru-RU" sz="2100" u="sng" dirty="0" smtClean="0">
                <a:latin typeface="Times New Roman" pitchFamily="18" charset="0"/>
                <a:cs typeface="Times New Roman" pitchFamily="18" charset="0"/>
              </a:rPr>
              <a:t>выдаются лицам:</a:t>
            </a:r>
          </a:p>
          <a:p>
            <a:pPr algn="just">
              <a:buFontTx/>
              <a:buChar char="-"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завершившим обучение по ОП ООО </a:t>
            </a:r>
          </a:p>
          <a:p>
            <a:pPr algn="just">
              <a:buFontTx/>
              <a:buChar char="-"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успешно прошедшим ГИА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(набравшим по сдаваемым учебным предметам минимальное количество  первичных баллов, определенное органом исполнительной власти субъекта РФ 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Челябинской области № 01/596 от 13.03.2023)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172200" y="1888178"/>
            <a:ext cx="5181600" cy="42887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Аттестат о среднем общем образовании и приложение к нему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   выдается лицам:</a:t>
            </a: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завершившим обучение по ОП СОО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успешно прошедшим ГИА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(набравшим по обязательным учебным предметам при сдаче ЕГЭ (за исключением ЕГЭ по математике базового уровня) количество баллов не ниже минимального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(приказ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№ 876 от 26.06.2019)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при сдаче ГВЭ и ЕГЭ по математике базового уровня – отметки не ниже удовлетворительной (3 балла)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04A8-8FEA-4C98-8910-E7C5D227E4F8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112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Аттестат с отличием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(пункт 21 приказа 546)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246908"/>
            <a:ext cx="5181600" cy="493005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Аттестат об основном общем образовании  с отличием и приложение к нему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выдаются лицам:</a:t>
            </a:r>
          </a:p>
          <a:p>
            <a:pPr algn="just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- завершившим обучение по ОП ООО 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успешно прошедшим ГИА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(без учета результатов, полученных при прохождении повторной ГИА) </a:t>
            </a:r>
          </a:p>
          <a:p>
            <a:pPr algn="just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- имеющим итоговые отметки «отлично» по всем учебным предметам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изучавшимся на уровне основного общего образования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1258784"/>
            <a:ext cx="5181600" cy="491818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Аттестат о среднем общем образовании с отличием и приложение к нему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 выдаются лицам:</a:t>
            </a:r>
          </a:p>
          <a:p>
            <a:pPr algn="just">
              <a:buNone/>
            </a:pPr>
            <a:r>
              <a:rPr lang="ru-RU" sz="2000" b="1" dirty="0" smtClean="0"/>
              <a:t> - завершившим обучение по ОП СОО</a:t>
            </a:r>
            <a:r>
              <a:rPr lang="ru-RU" sz="2000" dirty="0" smtClean="0"/>
              <a:t> </a:t>
            </a:r>
          </a:p>
          <a:p>
            <a:pPr algn="just">
              <a:buFontTx/>
              <a:buChar char="-"/>
            </a:pPr>
            <a:r>
              <a:rPr lang="ru-RU" sz="2000" b="1" dirty="0" smtClean="0"/>
              <a:t>имеющим итоговые  отметки «отлично» по всем учебным предметам учебного плана</a:t>
            </a:r>
            <a:r>
              <a:rPr lang="ru-RU" sz="2000" dirty="0" smtClean="0"/>
              <a:t>, изучавшимся на уровне среднего общего образования</a:t>
            </a:r>
          </a:p>
          <a:p>
            <a:pPr algn="just">
              <a:buFontTx/>
              <a:buChar char="-"/>
            </a:pPr>
            <a:r>
              <a:rPr lang="ru-RU" sz="2000" b="1" dirty="0" smtClean="0"/>
              <a:t>получившим удовлетворительные результаты при прохождении ГИА </a:t>
            </a:r>
            <a:r>
              <a:rPr lang="ru-RU" sz="2000" dirty="0" smtClean="0"/>
              <a:t>(без учета результатов, полученных при прохождении повторной ГИА) и набравшим:</a:t>
            </a:r>
            <a:endParaRPr lang="ru-RU" sz="2000" b="1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в случае прохождения ГИА </a:t>
            </a:r>
            <a:r>
              <a:rPr lang="ru-RU" sz="2000" b="1" dirty="0" smtClean="0"/>
              <a:t>в форме ЕГЭ </a:t>
            </a:r>
            <a:r>
              <a:rPr lang="ru-RU" sz="2000" dirty="0" smtClean="0"/>
              <a:t>– не менее 70 баллов по «Русскому языку» и «Математике» (профильный уровень) или 5 баллов по «Математике» (базовый уровень)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в случае прохождения ГИА </a:t>
            </a:r>
            <a:r>
              <a:rPr lang="ru-RU" sz="2000" b="1" dirty="0" smtClean="0"/>
              <a:t>в форме ГВЭ </a:t>
            </a:r>
            <a:r>
              <a:rPr lang="ru-RU" sz="2000" dirty="0" smtClean="0"/>
              <a:t>–5 баллов по «Русскому языку» и «Математике» </a:t>
            </a:r>
          </a:p>
          <a:p>
            <a:pPr algn="just">
              <a:buFontTx/>
              <a:buChar char="-"/>
            </a:pPr>
            <a:r>
              <a:rPr lang="ru-RU" sz="2000" b="1" dirty="0" smtClean="0"/>
              <a:t>в случае выбора различных форм: 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ГВЭ и ЕГЭ по «Математике» (базовый уровень) -                            5 баллов;                        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не менее 70 баллов по «Русскому языку», «Математике» (профильный уровень) в форме ЕГЭ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9075"/>
            <a:ext cx="9144000" cy="47625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Выдача медали «За особые успехи в учении»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850" y="695325"/>
            <a:ext cx="10934700" cy="5586722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 от 23.06.2014 № 685                       «Об утверждении порядка выдачи медали «За особые успехи в учении»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 редакции приказов от 11.06.2020 № 296, от 22.03.2021 № 114) </a:t>
            </a:r>
          </a:p>
          <a:p>
            <a:pPr algn="just"/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Пункт 2.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Медаль вручается </a:t>
            </a: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выпускникам в торжественной обстановке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одновременно с выдачей  аттестата о среднем общем образовании с отличием.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Пункт 3. О выдаче медали делается соответствующая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запись в книге регистрации выданных медалей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которая ведется в организации, осуществляющей образовательную деятельность.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Пункт 2.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Медаль вручается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лицам: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-завершившим освоение ОП СОО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успешно прошедшим ГИА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имеющим итоговые отметки «отлично» по всем учебным предметам, изучавшимся в соответствии с УП на уровне среднего общего образования 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+ условия выдачи аттестата с отличием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(см. предыдущий слайд) </a:t>
            </a:r>
          </a:p>
          <a:p>
            <a:pPr algn="just">
              <a:buFontTx/>
              <a:buChar char="-"/>
            </a:pPr>
            <a:endParaRPr lang="ru-RU" sz="2000" dirty="0" smtClean="0"/>
          </a:p>
          <a:p>
            <a:pPr algn="just">
              <a:buFontTx/>
              <a:buChar char="-"/>
            </a:pPr>
            <a:endParaRPr lang="ru-RU" sz="2000" dirty="0" smtClean="0"/>
          </a:p>
          <a:p>
            <a:pPr algn="just"/>
            <a:endParaRPr lang="ru-RU" sz="2000" dirty="0" smtClean="0"/>
          </a:p>
          <a:p>
            <a:pPr marL="457200" indent="-457200" algn="just"/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b="1" dirty="0" smtClean="0"/>
          </a:p>
          <a:p>
            <a:pPr marL="457200" indent="-457200" algn="just">
              <a:buAutoNum type="arabicPeriod"/>
            </a:pP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9075"/>
            <a:ext cx="10801350" cy="47625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Прохождение ГИА экстерном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850" y="695325"/>
            <a:ext cx="10934700" cy="4562475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Экстерны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- лица, зачисленные в организацию, осуществляющую образовательную деятельность по имеющим государственную аккредитацию образовательным программам, для прохождения промежуточной и государственной итоговой аттестации (пункт 9 части 1 статьи 33 273-ФЗ)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2. Приказ Министерства просвещения Российской Федерации  от 05.10.2020 №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546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                          «Об утверждении Порядка заполнения, учета и выдачи аттестатов об основном общем и среднем общем образовании и их дубликатов» (пункт 5.3 (б)):</a:t>
            </a:r>
          </a:p>
          <a:p>
            <a:pPr algn="just"/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Если  выпускник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освоил ОП ООО или ОП СОО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  форме семейного образования, самообразования, либо обучался по образовательной программе, не имеющей государственной аккредитации,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прошел экстерном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промежуточную аттестацию,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ГИА в образовательной организации, реализующей аккредитованные образовательные программы и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получил удовлетворительные результаты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ГИА, в аттестат выставляются отметки, полученные выпускником на промежуточной аттестации, проводимой аккредитованной образовательной организацией, по всем предметам, входящим в обязательную часть  учебного плана ОО, выдавшей аттестат.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Итоговые отметки за 9 класс по учебным предметам «Русский язык», «Математика» и двум предметам, сдаваемым по выбору обучающегося, определяются как среднее арифметическое отметок, полученных на промежуточной аттестации, и экзаменационных отметок и выставляются в аттестат целыми числами в соответствии с правилами математического округления.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6400" dirty="0" smtClean="0">
                <a:solidFill>
                  <a:srgbClr val="FF0000"/>
                </a:solidFill>
              </a:rPr>
              <a:t> </a:t>
            </a:r>
            <a:endParaRPr lang="ru-RU" sz="6400" dirty="0" smtClean="0">
              <a:solidFill>
                <a:srgbClr val="FF0000"/>
              </a:solidFill>
              <a:hlinkClick r:id="rId3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6400" dirty="0" smtClean="0">
              <a:solidFill>
                <a:schemeClr val="accent2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6400" dirty="0" smtClean="0">
              <a:hlinkClick r:id="rId4"/>
            </a:endParaRPr>
          </a:p>
          <a:p>
            <a:endParaRPr lang="ru-RU" sz="6400" dirty="0" smtClean="0"/>
          </a:p>
          <a:p>
            <a:endParaRPr lang="ru-RU" sz="6400" dirty="0" smtClean="0"/>
          </a:p>
          <a:p>
            <a:endParaRPr lang="ru-RU" sz="500" dirty="0" smtClean="0"/>
          </a:p>
          <a:p>
            <a:pPr algn="just"/>
            <a:endParaRPr lang="ru-RU" sz="2000" dirty="0" smtClean="0"/>
          </a:p>
          <a:p>
            <a:pPr marL="457200" indent="-457200" algn="just"/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b="1" dirty="0" smtClean="0"/>
          </a:p>
          <a:p>
            <a:pPr marL="457200" indent="-457200" algn="just">
              <a:buAutoNum type="arabicPeriod"/>
            </a:pP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3450" y="781051"/>
            <a:ext cx="10915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6585</TotalTime>
  <Words>3946</Words>
  <Application>Microsoft Office PowerPoint</Application>
  <PresentationFormat>Произвольный</PresentationFormat>
  <Paragraphs>330</Paragraphs>
  <Slides>27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Выдача документов об образовании,  документов об обучении</vt:lpstr>
      <vt:lpstr>Документы об образовании, об обучении</vt:lpstr>
      <vt:lpstr>Внесены изменения в нормативные акты</vt:lpstr>
      <vt:lpstr>Внесены изменения в нормативные акты</vt:lpstr>
      <vt:lpstr>Приказ Министерства просвещения РФ от 05.10.2020 № 545 «Об утверждении образцов и описаний аттестатов об основном общем и среднем общем образовании и приложений к ним»  (в редакции приказов от 01.04.2022 № 195, от 07.10.2022 № 890, от 29.11.2022 № 1043) </vt:lpstr>
      <vt:lpstr>Документы об образовании, выдаваемые ОО лицам, успешно прошедшим ГИА                    (ч. 6 ст. 60 273-ФЗ)   Приказ Министерства просвещения Российской Федерации  от 05.10.2020 № 546 «Об утверждении Порядка заполнения, учета и выдачи аттестатов об основном общем и среднем общем образовании и их дубликатов»  (пункт 21) </vt:lpstr>
      <vt:lpstr>Аттестат с отличием (пункт 21 приказа 546)</vt:lpstr>
      <vt:lpstr>Выдача медали «За особые успехи в учении» </vt:lpstr>
      <vt:lpstr>Прохождение ГИА экстерном</vt:lpstr>
      <vt:lpstr>Слайд 10</vt:lpstr>
      <vt:lpstr>Заполнение бланка приложения к аттестату об основном общем  и среднем общем образовании</vt:lpstr>
      <vt:lpstr>Заполнение бланка приложения к аттестату об основном общем  и среднем общем образовании</vt:lpstr>
      <vt:lpstr>Заполнение и выдача в 2023 году аттестатов об ООО и СОО гражданам, в том числе иностранным, проходившим обучение за рубежом и вынужденным прервать его в связи с недружественными действиями иностранных государств (раздел VII приказа 546)</vt:lpstr>
      <vt:lpstr>Заполнение и выдача в 2023 году аттестатов об ООО и СОО гражданам, в том числе иностранным, проходившим обучение за рубежом и вынужденным прервать его в связи с недружественными действиями иностранных государств (раздел VII приказа 546)</vt:lpstr>
      <vt:lpstr>  Порядок заполнения и выдачи в 2022/23, 2023/24, 2024/25, 2025/26 учебных годах аттестатов об ООО и СОО в связи с принятием  в РФ ДНР, ЛНР, Запорожской и Херсонской областей (раздел VIII приказа 546), лицам: </vt:lpstr>
      <vt:lpstr>  Порядок заполнения и выдачи в 2022/23, 2023/24, 2024/25, 2025/26 учебных годах аттестатов об ООО и СОО в связи с принятием  в РФ ДНР, ЛНР, Запорожской и Херсонской областей  (раздел VIII приказа 546) </vt:lpstr>
      <vt:lpstr>Лицам с различными формами умственной отсталости,                         не имеющим основного и среднего общего образования и обучающимся по адаптированным основным общеобразовательным программам </vt:lpstr>
      <vt:lpstr>Слайд 18</vt:lpstr>
      <vt:lpstr>   </vt:lpstr>
      <vt:lpstr>Слайд 20</vt:lpstr>
      <vt:lpstr>О введении федеральных адаптированных образовательных программ</vt:lpstr>
      <vt:lpstr>Федеральный закон от 24.09.2022 № 371-ФЗ  «О внесении изменений  в Федеральный закон «Об образовании  в Российской Федерации» и  статью 1 Федерального закона «Об обязательных требованиях в Российской Федерации»                 </vt:lpstr>
      <vt:lpstr>Федеральные адаптированные образовательные программы:</vt:lpstr>
      <vt:lpstr>О подготовке к приему заявлений во 2-11 классы 2023/2024 учебного года </vt:lpstr>
      <vt:lpstr>Группы продленного дня</vt:lpstr>
      <vt:lpstr>ОБ ИЗМЕНЕНИЯХ В ЗАКОНОДАТЕЛЬСТВЕ В СФЕРЕ ОБРАЗОВАНИЯ</vt:lpstr>
      <vt:lpstr>ОБ ИЗМЕНЕНИЯХ В ЗАКОНОДАТЕЛЬСТВЕ В СФЕРЕ ОБРАЗОВАНИЯ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независимой системы оценки качества работы организаций в сфере образования</dc:title>
  <dc:creator>User</dc:creator>
  <cp:lastModifiedBy>User</cp:lastModifiedBy>
  <cp:revision>1113</cp:revision>
  <cp:lastPrinted>2017-08-29T04:36:54Z</cp:lastPrinted>
  <dcterms:created xsi:type="dcterms:W3CDTF">2015-01-29T05:47:46Z</dcterms:created>
  <dcterms:modified xsi:type="dcterms:W3CDTF">2023-05-18T08:14:37Z</dcterms:modified>
</cp:coreProperties>
</file>