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7" r:id="rId2"/>
    <p:sldId id="477" r:id="rId3"/>
    <p:sldId id="478" r:id="rId4"/>
    <p:sldId id="479" r:id="rId5"/>
    <p:sldId id="481" r:id="rId6"/>
    <p:sldId id="482" r:id="rId7"/>
    <p:sldId id="483" r:id="rId8"/>
    <p:sldId id="499" r:id="rId9"/>
    <p:sldId id="505" r:id="rId10"/>
    <p:sldId id="500" r:id="rId11"/>
    <p:sldId id="506" r:id="rId12"/>
    <p:sldId id="507" r:id="rId13"/>
    <p:sldId id="484" r:id="rId14"/>
    <p:sldId id="485" r:id="rId15"/>
    <p:sldId id="501" r:id="rId16"/>
    <p:sldId id="508" r:id="rId17"/>
    <p:sldId id="509" r:id="rId18"/>
    <p:sldId id="513" r:id="rId19"/>
    <p:sldId id="510" r:id="rId20"/>
    <p:sldId id="512" r:id="rId21"/>
    <p:sldId id="502" r:id="rId22"/>
    <p:sldId id="486" r:id="rId23"/>
    <p:sldId id="495" r:id="rId24"/>
    <p:sldId id="514" r:id="rId25"/>
    <p:sldId id="503" r:id="rId26"/>
    <p:sldId id="504" r:id="rId27"/>
    <p:sldId id="496" r:id="rId28"/>
    <p:sldId id="498" r:id="rId29"/>
    <p:sldId id="376" r:id="rId30"/>
  </p:sldIdLst>
  <p:sldSz cx="12192000" cy="6858000"/>
  <p:notesSz cx="6858000" cy="9144000"/>
  <p:embeddedFontLst>
    <p:embeddedFont>
      <p:font typeface="Palanquin Dark" panose="020B0604020202020204" charset="0"/>
      <p:regular r:id="rId33"/>
      <p:bold r:id="rId34"/>
    </p:embeddedFont>
    <p:embeddedFont>
      <p:font typeface="맑은 고딕" panose="020B0503020000020004" pitchFamily="34" charset="-127"/>
      <p:regular r:id="rId35"/>
      <p:bold r:id="rId36"/>
    </p:embeddedFont>
    <p:embeddedFont>
      <p:font typeface="Poppins Light" panose="020B0604020202020204" charset="0"/>
      <p:regular r:id="rId37"/>
      <p:italic r:id="rId38"/>
    </p:embeddedFont>
    <p:embeddedFont>
      <p:font typeface="Arial Unicode MS" panose="020B0604020202020204" pitchFamily="34" charset="-128"/>
      <p:regular r:id="rId39"/>
    </p:embeddedFont>
    <p:embeddedFont>
      <p:font typeface="Poppins SemiBold" panose="020B0604020202020204" charset="0"/>
      <p:bold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Georgia" panose="02040502050405020303" pitchFamily="18" charset="0"/>
      <p:regular r:id="rId46"/>
      <p:bold r:id="rId47"/>
      <p:italic r:id="rId48"/>
      <p:boldItalic r:id="rId4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EF7"/>
    <a:srgbClr val="020C63"/>
    <a:srgbClr val="F8686A"/>
    <a:srgbClr val="FF494C"/>
    <a:srgbClr val="3113C8"/>
    <a:srgbClr val="FF556C"/>
    <a:srgbClr val="335CD0"/>
    <a:srgbClr val="D1E8FF"/>
    <a:srgbClr val="7C9BF7"/>
    <a:srgbClr val="3D3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>
        <p:scale>
          <a:sx n="118" d="100"/>
          <a:sy n="118" d="100"/>
        </p:scale>
        <p:origin x="-30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2023-06-15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786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64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786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78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64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64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64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644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64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64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57B0E0F-CA7E-49D8-8E7A-E99AF3CD9FE5}"/>
              </a:ext>
            </a:extLst>
          </p:cNvPr>
          <p:cNvSpPr/>
          <p:nvPr userDrawn="1"/>
        </p:nvSpPr>
        <p:spPr>
          <a:xfrm>
            <a:off x="0" y="0"/>
            <a:ext cx="4046220" cy="6858000"/>
          </a:xfrm>
          <a:prstGeom prst="rect">
            <a:avLst/>
          </a:prstGeom>
          <a:solidFill>
            <a:srgbClr val="F8686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E39EB202-6B89-44F3-A9BC-60F85C92A86C}"/>
              </a:ext>
            </a:extLst>
          </p:cNvPr>
          <p:cNvSpPr/>
          <p:nvPr userDrawn="1"/>
        </p:nvSpPr>
        <p:spPr>
          <a:xfrm flipV="1">
            <a:off x="0" y="0"/>
            <a:ext cx="4046220" cy="914400"/>
          </a:xfrm>
          <a:prstGeom prst="rect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Graphic 3">
            <a:hlinkClick r:id="rId2"/>
            <a:extLst>
              <a:ext uri="{FF2B5EF4-FFF2-40B4-BE49-F238E27FC236}">
                <a16:creationId xmlns:a16="http://schemas.microsoft.com/office/drawing/2014/main" xmlns="" id="{DB2B8271-0E28-4B5F-B29E-37284AC6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25" name="TextBox 24">
            <a:hlinkClick r:id="rId5"/>
            <a:extLst>
              <a:ext uri="{FF2B5EF4-FFF2-40B4-BE49-F238E27FC236}">
                <a16:creationId xmlns:a16="http://schemas.microsoft.com/office/drawing/2014/main" xmlns="" id="{346A5B39-3E3C-4934-A45E-3EF8D6C25AF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각 삼각형 2">
            <a:extLst>
              <a:ext uri="{FF2B5EF4-FFF2-40B4-BE49-F238E27FC236}">
                <a16:creationId xmlns:a16="http://schemas.microsoft.com/office/drawing/2014/main" xmlns="" id="{01D6545F-DD5F-4AD7-BF21-A392A13B5C4B}"/>
              </a:ext>
            </a:extLst>
          </p:cNvPr>
          <p:cNvSpPr/>
          <p:nvPr userDrawn="1"/>
        </p:nvSpPr>
        <p:spPr>
          <a:xfrm flipV="1">
            <a:off x="0" y="0"/>
            <a:ext cx="914400" cy="914400"/>
          </a:xfrm>
          <a:prstGeom prst="rtTriangle">
            <a:avLst/>
          </a:pr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xmlns="" id="{179616AD-04DF-4121-89A2-51FD591B2485}"/>
              </a:ext>
            </a:extLst>
          </p:cNvPr>
          <p:cNvCxnSpPr/>
          <p:nvPr userDrawn="1"/>
        </p:nvCxnSpPr>
        <p:spPr>
          <a:xfrm>
            <a:off x="457200" y="2082800"/>
            <a:ext cx="1778000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xmlns="" id="{C505E823-EE6D-4272-A539-4828E3B87E5A}"/>
              </a:ext>
            </a:extLst>
          </p:cNvPr>
          <p:cNvSpPr/>
          <p:nvPr userDrawn="1"/>
        </p:nvSpPr>
        <p:spPr>
          <a:xfrm>
            <a:off x="457200" y="5524500"/>
            <a:ext cx="368299" cy="368299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646C3449-F2C4-420A-BD80-771F41FF19F2}"/>
              </a:ext>
            </a:extLst>
          </p:cNvPr>
          <p:cNvGrpSpPr/>
          <p:nvPr userDrawn="1"/>
        </p:nvGrpSpPr>
        <p:grpSpPr>
          <a:xfrm>
            <a:off x="457200" y="6362699"/>
            <a:ext cx="1778000" cy="184149"/>
            <a:chOff x="457200" y="6178549"/>
            <a:chExt cx="3479288" cy="368299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xmlns="" id="{88E9DD9B-FE4F-48D6-87E7-6096B7A6C3F1}"/>
                </a:ext>
              </a:extLst>
            </p:cNvPr>
            <p:cNvSpPr/>
            <p:nvPr userDrawn="1"/>
          </p:nvSpPr>
          <p:spPr>
            <a:xfrm>
              <a:off x="457200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2F2B9C90-0217-44EE-A9F2-BEA04D8D5CBF}"/>
                </a:ext>
              </a:extLst>
            </p:cNvPr>
            <p:cNvSpPr/>
            <p:nvPr userDrawn="1"/>
          </p:nvSpPr>
          <p:spPr>
            <a:xfrm>
              <a:off x="643643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1163BF84-49E2-4537-910D-D890CD21DFE4}"/>
                </a:ext>
              </a:extLst>
            </p:cNvPr>
            <p:cNvSpPr/>
            <p:nvPr userDrawn="1"/>
          </p:nvSpPr>
          <p:spPr>
            <a:xfrm>
              <a:off x="830086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xmlns="" id="{3CE657E1-D3CD-4959-B692-085FB976B358}"/>
                </a:ext>
              </a:extLst>
            </p:cNvPr>
            <p:cNvSpPr/>
            <p:nvPr userDrawn="1"/>
          </p:nvSpPr>
          <p:spPr>
            <a:xfrm>
              <a:off x="1016529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EDA66C61-2355-4E48-9570-BF4D566CCDFB}"/>
                </a:ext>
              </a:extLst>
            </p:cNvPr>
            <p:cNvSpPr/>
            <p:nvPr userDrawn="1"/>
          </p:nvSpPr>
          <p:spPr>
            <a:xfrm>
              <a:off x="1202972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xmlns="" id="{A7819CB7-FECE-4DDB-8C83-844858EB19D6}"/>
                </a:ext>
              </a:extLst>
            </p:cNvPr>
            <p:cNvSpPr/>
            <p:nvPr userDrawn="1"/>
          </p:nvSpPr>
          <p:spPr>
            <a:xfrm>
              <a:off x="1389415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xmlns="" id="{5C4C19FB-EB3E-4C92-AF37-7F3A5D420CA9}"/>
                </a:ext>
              </a:extLst>
            </p:cNvPr>
            <p:cNvSpPr/>
            <p:nvPr userDrawn="1"/>
          </p:nvSpPr>
          <p:spPr>
            <a:xfrm>
              <a:off x="1575858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xmlns="" id="{63E66F01-F1A3-42EE-840D-31558BBE104D}"/>
                </a:ext>
              </a:extLst>
            </p:cNvPr>
            <p:cNvSpPr/>
            <p:nvPr userDrawn="1"/>
          </p:nvSpPr>
          <p:spPr>
            <a:xfrm>
              <a:off x="1762301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xmlns="" id="{D14F301F-D01B-4EDE-B49E-9FB42D426D3B}"/>
                </a:ext>
              </a:extLst>
            </p:cNvPr>
            <p:cNvSpPr/>
            <p:nvPr userDrawn="1"/>
          </p:nvSpPr>
          <p:spPr>
            <a:xfrm>
              <a:off x="1948744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xmlns="" id="{0649FBB2-E082-4A92-B4E7-8A2059B2A17E}"/>
                </a:ext>
              </a:extLst>
            </p:cNvPr>
            <p:cNvSpPr/>
            <p:nvPr userDrawn="1"/>
          </p:nvSpPr>
          <p:spPr>
            <a:xfrm>
              <a:off x="2135187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0D59FC81-657B-42AB-BA9A-A76052620CE6}"/>
                </a:ext>
              </a:extLst>
            </p:cNvPr>
            <p:cNvSpPr/>
            <p:nvPr userDrawn="1"/>
          </p:nvSpPr>
          <p:spPr>
            <a:xfrm>
              <a:off x="2344931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xmlns="" id="{3D962E42-E4EC-4D7A-AD04-BFD5E660726E}"/>
                </a:ext>
              </a:extLst>
            </p:cNvPr>
            <p:cNvSpPr/>
            <p:nvPr userDrawn="1"/>
          </p:nvSpPr>
          <p:spPr>
            <a:xfrm>
              <a:off x="2531374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xmlns="" id="{D5DF4289-7EC9-44E6-9B0A-55067F2E9A47}"/>
                </a:ext>
              </a:extLst>
            </p:cNvPr>
            <p:cNvSpPr/>
            <p:nvPr userDrawn="1"/>
          </p:nvSpPr>
          <p:spPr>
            <a:xfrm>
              <a:off x="2717817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xmlns="" id="{DF7F6E2E-D513-4898-9F49-26D2C95318F6}"/>
                </a:ext>
              </a:extLst>
            </p:cNvPr>
            <p:cNvSpPr/>
            <p:nvPr userDrawn="1"/>
          </p:nvSpPr>
          <p:spPr>
            <a:xfrm>
              <a:off x="2904260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xmlns="" id="{47223B18-6429-4458-9F3E-77E8F962C374}"/>
                </a:ext>
              </a:extLst>
            </p:cNvPr>
            <p:cNvSpPr/>
            <p:nvPr userDrawn="1"/>
          </p:nvSpPr>
          <p:spPr>
            <a:xfrm>
              <a:off x="3090703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xmlns="" id="{678CB147-5E72-448F-B5BA-BAF1B8E2D920}"/>
                </a:ext>
              </a:extLst>
            </p:cNvPr>
            <p:cNvSpPr/>
            <p:nvPr userDrawn="1"/>
          </p:nvSpPr>
          <p:spPr>
            <a:xfrm>
              <a:off x="3277146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xmlns="" id="{9C34D2B9-FD0E-4406-B4F8-1B938CD3BDFB}"/>
                </a:ext>
              </a:extLst>
            </p:cNvPr>
            <p:cNvSpPr/>
            <p:nvPr userDrawn="1"/>
          </p:nvSpPr>
          <p:spPr>
            <a:xfrm>
              <a:off x="3463589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xmlns="" id="{9355E06A-05CA-4A03-8F0C-65C8F6D75026}"/>
                </a:ext>
              </a:extLst>
            </p:cNvPr>
            <p:cNvSpPr/>
            <p:nvPr userDrawn="1"/>
          </p:nvSpPr>
          <p:spPr>
            <a:xfrm>
              <a:off x="3650032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xmlns="" id="{F6FDEB9D-0FB6-4E21-B5D3-4929ECA40B50}"/>
                </a:ext>
              </a:extLst>
            </p:cNvPr>
            <p:cNvSpPr/>
            <p:nvPr userDrawn="1"/>
          </p:nvSpPr>
          <p:spPr>
            <a:xfrm>
              <a:off x="3836475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75F4CECE-077A-42D5-887C-E582CCF0CC5F}"/>
              </a:ext>
            </a:extLst>
          </p:cNvPr>
          <p:cNvSpPr/>
          <p:nvPr userDrawn="1"/>
        </p:nvSpPr>
        <p:spPr>
          <a:xfrm flipV="1">
            <a:off x="11277600" y="5943600"/>
            <a:ext cx="914400" cy="914400"/>
          </a:xfrm>
          <a:prstGeom prst="rect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직각 삼각형 36">
            <a:extLst>
              <a:ext uri="{FF2B5EF4-FFF2-40B4-BE49-F238E27FC236}">
                <a16:creationId xmlns:a16="http://schemas.microsoft.com/office/drawing/2014/main" xmlns="" id="{76473DA2-E18C-4EB5-98D4-EB5636C51C5C}"/>
              </a:ext>
            </a:extLst>
          </p:cNvPr>
          <p:cNvSpPr/>
          <p:nvPr userDrawn="1"/>
        </p:nvSpPr>
        <p:spPr>
          <a:xfrm flipV="1">
            <a:off x="11277600" y="5029200"/>
            <a:ext cx="914400" cy="914400"/>
          </a:xfrm>
          <a:prstGeom prst="rtTriangle">
            <a:avLst/>
          </a:prstGeom>
          <a:solidFill>
            <a:srgbClr val="FF494C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038E7A8E-3DBC-40B4-A060-C1EB65F4C0C8}"/>
              </a:ext>
            </a:extLst>
          </p:cNvPr>
          <p:cNvSpPr/>
          <p:nvPr userDrawn="1"/>
        </p:nvSpPr>
        <p:spPr>
          <a:xfrm flipH="1">
            <a:off x="4046220" y="1"/>
            <a:ext cx="8145778" cy="6858000"/>
          </a:xfrm>
          <a:prstGeom prst="rect">
            <a:avLst/>
          </a:prstGeom>
          <a:solidFill>
            <a:srgbClr val="020C63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9" name="직각 삼각형 8">
            <a:extLst>
              <a:ext uri="{FF2B5EF4-FFF2-40B4-BE49-F238E27FC236}">
                <a16:creationId xmlns:a16="http://schemas.microsoft.com/office/drawing/2014/main" xmlns="" id="{85205A54-2DA2-48F6-8E25-3C57701961E2}"/>
              </a:ext>
            </a:extLst>
          </p:cNvPr>
          <p:cNvSpPr/>
          <p:nvPr userDrawn="1"/>
        </p:nvSpPr>
        <p:spPr>
          <a:xfrm flipH="1" flipV="1">
            <a:off x="2147635" y="4959413"/>
            <a:ext cx="1898586" cy="1898586"/>
          </a:xfrm>
          <a:prstGeom prst="rtTriangle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xmlns="" id="{6A87BC1D-892E-4FAD-8BCC-5DE37320D0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96928" y="949960"/>
            <a:ext cx="1898584" cy="495808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51699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3B286D24-6607-43DD-A979-B89930FDBB73}"/>
              </a:ext>
            </a:extLst>
          </p:cNvPr>
          <p:cNvSpPr/>
          <p:nvPr userDrawn="1"/>
        </p:nvSpPr>
        <p:spPr>
          <a:xfrm>
            <a:off x="0" y="0"/>
            <a:ext cx="12192000" cy="1969058"/>
          </a:xfrm>
          <a:prstGeom prst="rect">
            <a:avLst/>
          </a:prstGeom>
          <a:solidFill>
            <a:srgbClr val="315EF7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xmlns="" id="{BF36BC74-ED0A-48B8-94FC-652AEF151E0D}"/>
              </a:ext>
            </a:extLst>
          </p:cNvPr>
          <p:cNvSpPr/>
          <p:nvPr userDrawn="1"/>
        </p:nvSpPr>
        <p:spPr>
          <a:xfrm flipV="1">
            <a:off x="0" y="0"/>
            <a:ext cx="1969058" cy="1969058"/>
          </a:xfrm>
          <a:prstGeom prst="rtTriangle">
            <a:avLst/>
          </a:pr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DCEF56F7-4441-4DC2-A9B7-CAE59FB07E94}"/>
              </a:ext>
            </a:extLst>
          </p:cNvPr>
          <p:cNvSpPr/>
          <p:nvPr userDrawn="1"/>
        </p:nvSpPr>
        <p:spPr>
          <a:xfrm>
            <a:off x="0" y="6611778"/>
            <a:ext cx="12192000" cy="246221"/>
          </a:xfrm>
          <a:prstGeom prst="rect">
            <a:avLst/>
          </a:prstGeom>
          <a:solidFill>
            <a:srgbClr val="F8686A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35465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그림 개체 틀 4">
            <a:extLst>
              <a:ext uri="{FF2B5EF4-FFF2-40B4-BE49-F238E27FC236}">
                <a16:creationId xmlns:a16="http://schemas.microsoft.com/office/drawing/2014/main" xmlns="" id="{39782A9E-925F-432D-A693-9EED36ECBB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936733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8E6CA756-627D-490D-831F-DC135427D6F2}"/>
              </a:ext>
            </a:extLst>
          </p:cNvPr>
          <p:cNvSpPr/>
          <p:nvPr userDrawn="1"/>
        </p:nvSpPr>
        <p:spPr>
          <a:xfrm>
            <a:off x="11207470" y="984530"/>
            <a:ext cx="984530" cy="984530"/>
          </a:xfrm>
          <a:prstGeom prst="rect">
            <a:avLst/>
          </a:prstGeom>
          <a:solidFill>
            <a:srgbClr val="FF494C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직각 삼각형 7">
            <a:extLst>
              <a:ext uri="{FF2B5EF4-FFF2-40B4-BE49-F238E27FC236}">
                <a16:creationId xmlns:a16="http://schemas.microsoft.com/office/drawing/2014/main" xmlns="" id="{AAEA5652-DDD1-454E-BACB-DA9F03B58C65}"/>
              </a:ext>
            </a:extLst>
          </p:cNvPr>
          <p:cNvSpPr/>
          <p:nvPr userDrawn="1"/>
        </p:nvSpPr>
        <p:spPr>
          <a:xfrm flipH="1">
            <a:off x="11207470" y="0"/>
            <a:ext cx="984530" cy="984530"/>
          </a:xfrm>
          <a:prstGeom prst="rtTriangle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91401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그림 개체 틀 4">
            <a:extLst>
              <a:ext uri="{FF2B5EF4-FFF2-40B4-BE49-F238E27FC236}">
                <a16:creationId xmlns:a16="http://schemas.microsoft.com/office/drawing/2014/main" xmlns="" id="{32B967A1-9B56-4E3A-8F4C-066D044BC0C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305646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 dirty="0"/>
            </a:lvl1pPr>
          </a:lstStyle>
          <a:p>
            <a:pPr marL="0" lvl="0" indent="0">
              <a:buNone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87154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F874A99-5E0D-48AA-85D6-2D72129A820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494C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11C81D82-27DE-4106-888D-2D8453E29B7B}"/>
              </a:ext>
            </a:extLst>
          </p:cNvPr>
          <p:cNvGrpSpPr/>
          <p:nvPr userDrawn="1"/>
        </p:nvGrpSpPr>
        <p:grpSpPr>
          <a:xfrm>
            <a:off x="0" y="0"/>
            <a:ext cx="1143000" cy="3429000"/>
            <a:chOff x="0" y="0"/>
            <a:chExt cx="1143000" cy="3429000"/>
          </a:xfrm>
        </p:grpSpPr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xmlns="" id="{C6752DAD-6677-4C16-AED6-4E36EF00F113}"/>
                </a:ext>
              </a:extLst>
            </p:cNvPr>
            <p:cNvSpPr/>
            <p:nvPr userDrawn="1"/>
          </p:nvSpPr>
          <p:spPr>
            <a:xfrm flipV="1">
              <a:off x="0" y="0"/>
              <a:ext cx="1143000" cy="1143000"/>
            </a:xfrm>
            <a:prstGeom prst="rtTriangle">
              <a:avLst/>
            </a:prstGeom>
            <a:solidFill>
              <a:srgbClr val="020C63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50215831-43A2-42A7-A449-20F08D6F3DFD}"/>
                </a:ext>
              </a:extLst>
            </p:cNvPr>
            <p:cNvSpPr/>
            <p:nvPr userDrawn="1"/>
          </p:nvSpPr>
          <p:spPr>
            <a:xfrm flipV="1">
              <a:off x="0" y="1143000"/>
              <a:ext cx="1143000" cy="2286000"/>
            </a:xfrm>
            <a:prstGeom prst="rect">
              <a:avLst/>
            </a:prstGeom>
            <a:solidFill>
              <a:srgbClr val="315EF7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8" name="직각 삼각형 17">
            <a:extLst>
              <a:ext uri="{FF2B5EF4-FFF2-40B4-BE49-F238E27FC236}">
                <a16:creationId xmlns:a16="http://schemas.microsoft.com/office/drawing/2014/main" xmlns="" id="{193866D4-A9F6-4ECE-A152-DC46D585D82D}"/>
              </a:ext>
            </a:extLst>
          </p:cNvPr>
          <p:cNvSpPr/>
          <p:nvPr userDrawn="1"/>
        </p:nvSpPr>
        <p:spPr>
          <a:xfrm flipH="1">
            <a:off x="11049000" y="2286000"/>
            <a:ext cx="1143000" cy="1143000"/>
          </a:xfrm>
          <a:prstGeom prst="rtTriangle">
            <a:avLst/>
          </a:pr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01D051FE-9C51-47AE-82B2-6FBEFB8EE9E6}"/>
              </a:ext>
            </a:extLst>
          </p:cNvPr>
          <p:cNvSpPr/>
          <p:nvPr userDrawn="1"/>
        </p:nvSpPr>
        <p:spPr>
          <a:xfrm flipH="1">
            <a:off x="11049000" y="0"/>
            <a:ext cx="1143000" cy="2286000"/>
          </a:xfrm>
          <a:prstGeom prst="rect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87596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8DCFB515-AFC2-4C69-945A-4C4D9164E511}"/>
              </a:ext>
            </a:extLst>
          </p:cNvPr>
          <p:cNvSpPr/>
          <p:nvPr userDrawn="1"/>
        </p:nvSpPr>
        <p:spPr>
          <a:xfrm>
            <a:off x="5782733" y="0"/>
            <a:ext cx="6409267" cy="6858000"/>
          </a:xfrm>
          <a:prstGeom prst="rect">
            <a:avLst/>
          </a:prstGeom>
          <a:solidFill>
            <a:srgbClr val="FF494C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xmlns="" id="{A9D21216-5EB6-4401-A1C9-18211CEC40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55823" y="2404534"/>
            <a:ext cx="2048936" cy="204893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직각 삼각형 9">
            <a:extLst>
              <a:ext uri="{FF2B5EF4-FFF2-40B4-BE49-F238E27FC236}">
                <a16:creationId xmlns:a16="http://schemas.microsoft.com/office/drawing/2014/main" xmlns="" id="{385BA5E8-1827-475B-9DD9-7D3240C724DF}"/>
              </a:ext>
            </a:extLst>
          </p:cNvPr>
          <p:cNvSpPr/>
          <p:nvPr userDrawn="1"/>
        </p:nvSpPr>
        <p:spPr>
          <a:xfrm flipH="1" flipV="1">
            <a:off x="4065791" y="0"/>
            <a:ext cx="1714500" cy="1714500"/>
          </a:xfrm>
          <a:prstGeom prst="rtTriangle">
            <a:avLst/>
          </a:pr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39808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FB818014-1231-4623-A613-450E47BFFE21}"/>
              </a:ext>
            </a:extLst>
          </p:cNvPr>
          <p:cNvSpPr/>
          <p:nvPr userDrawn="1"/>
        </p:nvSpPr>
        <p:spPr>
          <a:xfrm flipH="1">
            <a:off x="0" y="0"/>
            <a:ext cx="12192000" cy="1969058"/>
          </a:xfrm>
          <a:prstGeom prst="rect">
            <a:avLst/>
          </a:prstGeom>
          <a:solidFill>
            <a:srgbClr val="FF494C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1B7FBB38-872C-4BA5-BE15-D6C16B8BFEEF}"/>
              </a:ext>
            </a:extLst>
          </p:cNvPr>
          <p:cNvSpPr/>
          <p:nvPr userDrawn="1"/>
        </p:nvSpPr>
        <p:spPr>
          <a:xfrm flipH="1">
            <a:off x="11207470" y="984528"/>
            <a:ext cx="984530" cy="984531"/>
          </a:xfrm>
          <a:prstGeom prst="rect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직각 삼각형 9">
            <a:extLst>
              <a:ext uri="{FF2B5EF4-FFF2-40B4-BE49-F238E27FC236}">
                <a16:creationId xmlns:a16="http://schemas.microsoft.com/office/drawing/2014/main" xmlns="" id="{9B01A27A-F580-4376-A746-891C83846340}"/>
              </a:ext>
            </a:extLst>
          </p:cNvPr>
          <p:cNvSpPr/>
          <p:nvPr userDrawn="1"/>
        </p:nvSpPr>
        <p:spPr>
          <a:xfrm flipH="1">
            <a:off x="11207470" y="0"/>
            <a:ext cx="984530" cy="984530"/>
          </a:xfrm>
          <a:prstGeom prst="rtTriangle">
            <a:avLst/>
          </a:pr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DA3B9E55-BBC5-4070-B991-9CA863701DB3}"/>
              </a:ext>
            </a:extLst>
          </p:cNvPr>
          <p:cNvSpPr/>
          <p:nvPr userDrawn="1"/>
        </p:nvSpPr>
        <p:spPr>
          <a:xfrm>
            <a:off x="0" y="6611778"/>
            <a:ext cx="12192000" cy="246221"/>
          </a:xfrm>
          <a:prstGeom prst="rect">
            <a:avLst/>
          </a:prstGeom>
          <a:solidFill>
            <a:srgbClr val="315EF7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79613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A45F7D18-3BED-4BB0-A299-DECC3C3348CC}"/>
              </a:ext>
            </a:extLst>
          </p:cNvPr>
          <p:cNvSpPr/>
          <p:nvPr userDrawn="1"/>
        </p:nvSpPr>
        <p:spPr>
          <a:xfrm>
            <a:off x="0" y="6611778"/>
            <a:ext cx="12192000" cy="246221"/>
          </a:xfrm>
          <a:prstGeom prst="rect">
            <a:avLst/>
          </a:prstGeom>
          <a:solidFill>
            <a:srgbClr val="F8686A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942D8E1-689B-4260-8E67-F3F8AE94CE52}"/>
              </a:ext>
            </a:extLst>
          </p:cNvPr>
          <p:cNvSpPr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solidFill>
            <a:srgbClr val="315EF7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7675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1BE09BD-167A-465B-BF64-AF4B4A49C9FF}"/>
              </a:ext>
            </a:extLst>
          </p:cNvPr>
          <p:cNvSpPr/>
          <p:nvPr userDrawn="1"/>
        </p:nvSpPr>
        <p:spPr>
          <a:xfrm>
            <a:off x="9201752" y="1"/>
            <a:ext cx="2990248" cy="6858000"/>
          </a:xfrm>
          <a:prstGeom prst="rect">
            <a:avLst/>
          </a:prstGeom>
          <a:solidFill>
            <a:srgbClr val="315EF7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10" name="직각 삼각형 9">
            <a:extLst>
              <a:ext uri="{FF2B5EF4-FFF2-40B4-BE49-F238E27FC236}">
                <a16:creationId xmlns:a16="http://schemas.microsoft.com/office/drawing/2014/main" xmlns="" id="{7587C197-93ED-4188-9CF7-8853FB15DDCB}"/>
              </a:ext>
            </a:extLst>
          </p:cNvPr>
          <p:cNvSpPr/>
          <p:nvPr userDrawn="1"/>
        </p:nvSpPr>
        <p:spPr>
          <a:xfrm>
            <a:off x="8217222" y="0"/>
            <a:ext cx="984530" cy="984530"/>
          </a:xfrm>
          <a:prstGeom prst="rtTriangle">
            <a:avLst/>
          </a:prstGeom>
          <a:solidFill>
            <a:srgbClr val="FF494C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그림 개체 틀 11">
            <a:extLst>
              <a:ext uri="{FF2B5EF4-FFF2-40B4-BE49-F238E27FC236}">
                <a16:creationId xmlns:a16="http://schemas.microsoft.com/office/drawing/2014/main" xmlns="" id="{EFB92DA5-CF78-44A2-A09A-C442DC35A0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85125" y="815975"/>
            <a:ext cx="2454276" cy="5370289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lIns="72000" tIns="1188000" rIns="72000" bIns="36000" anchor="ctr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05174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각 삼각형 7">
            <a:extLst>
              <a:ext uri="{FF2B5EF4-FFF2-40B4-BE49-F238E27FC236}">
                <a16:creationId xmlns:a16="http://schemas.microsoft.com/office/drawing/2014/main" xmlns="" id="{76A1C83D-A3C2-4729-8F92-85C9B0F0EBFD}"/>
              </a:ext>
            </a:extLst>
          </p:cNvPr>
          <p:cNvSpPr/>
          <p:nvPr userDrawn="1"/>
        </p:nvSpPr>
        <p:spPr>
          <a:xfrm flipH="1">
            <a:off x="8082468" y="5873470"/>
            <a:ext cx="984530" cy="984530"/>
          </a:xfrm>
          <a:prstGeom prst="rtTriangle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0ECE333-B2CF-48A0-B924-BAC016E01140}"/>
              </a:ext>
            </a:extLst>
          </p:cNvPr>
          <p:cNvSpPr/>
          <p:nvPr userDrawn="1"/>
        </p:nvSpPr>
        <p:spPr>
          <a:xfrm>
            <a:off x="9066998" y="1"/>
            <a:ext cx="3125002" cy="6858000"/>
          </a:xfrm>
          <a:prstGeom prst="rect">
            <a:avLst/>
          </a:prstGeom>
          <a:solidFill>
            <a:srgbClr val="F8686A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7" name="그림 개체 틀 5">
            <a:extLst>
              <a:ext uri="{FF2B5EF4-FFF2-40B4-BE49-F238E27FC236}">
                <a16:creationId xmlns:a16="http://schemas.microsoft.com/office/drawing/2014/main" xmlns="" id="{6C383916-13BC-4B0A-BC36-E7822969B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lIns="72000" tIns="1188000" rIns="72000" bIns="36000" anchor="ctr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85195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8CD5ED17-92F2-44DB-8BB4-C940372BF393}"/>
              </a:ext>
            </a:extLst>
          </p:cNvPr>
          <p:cNvSpPr/>
          <p:nvPr userDrawn="1"/>
        </p:nvSpPr>
        <p:spPr>
          <a:xfrm>
            <a:off x="0" y="914398"/>
            <a:ext cx="3131818" cy="5943601"/>
          </a:xfrm>
          <a:prstGeom prst="rect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CA4651D1-F001-4787-AE4A-F0F25AEBFAA8}"/>
              </a:ext>
            </a:extLst>
          </p:cNvPr>
          <p:cNvSpPr/>
          <p:nvPr userDrawn="1"/>
        </p:nvSpPr>
        <p:spPr>
          <a:xfrm flipV="1">
            <a:off x="0" y="0"/>
            <a:ext cx="3131818" cy="914400"/>
          </a:xfrm>
          <a:prstGeom prst="rect">
            <a:avLst/>
          </a:prstGeom>
          <a:solidFill>
            <a:srgbClr val="F8686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직각 삼각형 9">
            <a:extLst>
              <a:ext uri="{FF2B5EF4-FFF2-40B4-BE49-F238E27FC236}">
                <a16:creationId xmlns:a16="http://schemas.microsoft.com/office/drawing/2014/main" xmlns="" id="{F69ABBD4-E28F-4FCA-B318-5B420B0F8B9B}"/>
              </a:ext>
            </a:extLst>
          </p:cNvPr>
          <p:cNvSpPr/>
          <p:nvPr userDrawn="1"/>
        </p:nvSpPr>
        <p:spPr>
          <a:xfrm flipV="1">
            <a:off x="0" y="0"/>
            <a:ext cx="914400" cy="914400"/>
          </a:xfrm>
          <a:prstGeom prst="rtTriangle">
            <a:avLst/>
          </a:prstGeom>
          <a:solidFill>
            <a:srgbClr val="FF494C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xmlns="" id="{D4826B8D-D71F-4806-9BF7-28D19AD95682}"/>
              </a:ext>
            </a:extLst>
          </p:cNvPr>
          <p:cNvCxnSpPr/>
          <p:nvPr userDrawn="1"/>
        </p:nvCxnSpPr>
        <p:spPr>
          <a:xfrm>
            <a:off x="457200" y="2082800"/>
            <a:ext cx="1778000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xmlns="" id="{21ED75DC-47B1-40E3-812E-536AEACA84AA}"/>
              </a:ext>
            </a:extLst>
          </p:cNvPr>
          <p:cNvSpPr/>
          <p:nvPr userDrawn="1"/>
        </p:nvSpPr>
        <p:spPr>
          <a:xfrm>
            <a:off x="457200" y="5524500"/>
            <a:ext cx="368299" cy="368299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69799F0C-427B-4BBA-BED7-606C3EF17DD3}"/>
              </a:ext>
            </a:extLst>
          </p:cNvPr>
          <p:cNvGrpSpPr/>
          <p:nvPr userDrawn="1"/>
        </p:nvGrpSpPr>
        <p:grpSpPr>
          <a:xfrm>
            <a:off x="457200" y="6362699"/>
            <a:ext cx="1778000" cy="184149"/>
            <a:chOff x="457200" y="6178549"/>
            <a:chExt cx="3479288" cy="368299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D0760914-9E3B-41C7-AAE9-4C685EFDAA86}"/>
                </a:ext>
              </a:extLst>
            </p:cNvPr>
            <p:cNvSpPr/>
            <p:nvPr userDrawn="1"/>
          </p:nvSpPr>
          <p:spPr>
            <a:xfrm>
              <a:off x="457200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xmlns="" id="{85C729C7-3CE2-45F6-B539-6EC7F3A2CE7D}"/>
                </a:ext>
              </a:extLst>
            </p:cNvPr>
            <p:cNvSpPr/>
            <p:nvPr userDrawn="1"/>
          </p:nvSpPr>
          <p:spPr>
            <a:xfrm>
              <a:off x="643643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57755876-5584-45EB-92F4-491491B28465}"/>
                </a:ext>
              </a:extLst>
            </p:cNvPr>
            <p:cNvSpPr/>
            <p:nvPr userDrawn="1"/>
          </p:nvSpPr>
          <p:spPr>
            <a:xfrm>
              <a:off x="830086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070CAA81-6645-47A7-8E51-D6FA1DB3B4DD}"/>
                </a:ext>
              </a:extLst>
            </p:cNvPr>
            <p:cNvSpPr/>
            <p:nvPr userDrawn="1"/>
          </p:nvSpPr>
          <p:spPr>
            <a:xfrm>
              <a:off x="1016529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B3D63DDD-EFAD-4E43-A3FD-6E68F99DE1F9}"/>
                </a:ext>
              </a:extLst>
            </p:cNvPr>
            <p:cNvSpPr/>
            <p:nvPr userDrawn="1"/>
          </p:nvSpPr>
          <p:spPr>
            <a:xfrm>
              <a:off x="1202972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xmlns="" id="{B6C28D88-970A-4CA6-A601-3E0DC17C5390}"/>
                </a:ext>
              </a:extLst>
            </p:cNvPr>
            <p:cNvSpPr/>
            <p:nvPr userDrawn="1"/>
          </p:nvSpPr>
          <p:spPr>
            <a:xfrm>
              <a:off x="1389415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xmlns="" id="{9C601117-1770-4F36-BA91-DD30B6481327}"/>
                </a:ext>
              </a:extLst>
            </p:cNvPr>
            <p:cNvSpPr/>
            <p:nvPr userDrawn="1"/>
          </p:nvSpPr>
          <p:spPr>
            <a:xfrm>
              <a:off x="1575858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xmlns="" id="{1C70B95D-4D9F-4681-922F-1882633C41A6}"/>
                </a:ext>
              </a:extLst>
            </p:cNvPr>
            <p:cNvSpPr/>
            <p:nvPr userDrawn="1"/>
          </p:nvSpPr>
          <p:spPr>
            <a:xfrm>
              <a:off x="1762301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xmlns="" id="{9B3D465A-FC69-4BAA-ABD6-005B17886650}"/>
                </a:ext>
              </a:extLst>
            </p:cNvPr>
            <p:cNvSpPr/>
            <p:nvPr userDrawn="1"/>
          </p:nvSpPr>
          <p:spPr>
            <a:xfrm>
              <a:off x="1948744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xmlns="" id="{36D299B3-2B9D-4BFE-8BDC-0653CB8191C1}"/>
                </a:ext>
              </a:extLst>
            </p:cNvPr>
            <p:cNvSpPr/>
            <p:nvPr userDrawn="1"/>
          </p:nvSpPr>
          <p:spPr>
            <a:xfrm>
              <a:off x="2135187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xmlns="" id="{1ACE48D0-D51D-431A-A2AB-723BCEB6F184}"/>
                </a:ext>
              </a:extLst>
            </p:cNvPr>
            <p:cNvSpPr/>
            <p:nvPr userDrawn="1"/>
          </p:nvSpPr>
          <p:spPr>
            <a:xfrm>
              <a:off x="2344931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xmlns="" id="{F5584E0C-2D25-440E-874B-834E3923078F}"/>
                </a:ext>
              </a:extLst>
            </p:cNvPr>
            <p:cNvSpPr/>
            <p:nvPr userDrawn="1"/>
          </p:nvSpPr>
          <p:spPr>
            <a:xfrm>
              <a:off x="2531374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B341DCF0-9627-4062-B430-6DD617FB7463}"/>
                </a:ext>
              </a:extLst>
            </p:cNvPr>
            <p:cNvSpPr/>
            <p:nvPr userDrawn="1"/>
          </p:nvSpPr>
          <p:spPr>
            <a:xfrm>
              <a:off x="2717817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xmlns="" id="{F509F2E5-970F-4603-8088-00DF39F8C3CE}"/>
                </a:ext>
              </a:extLst>
            </p:cNvPr>
            <p:cNvSpPr/>
            <p:nvPr userDrawn="1"/>
          </p:nvSpPr>
          <p:spPr>
            <a:xfrm>
              <a:off x="2904260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xmlns="" id="{3CB720DE-00CF-4E25-81B0-A61DF648607A}"/>
                </a:ext>
              </a:extLst>
            </p:cNvPr>
            <p:cNvSpPr/>
            <p:nvPr userDrawn="1"/>
          </p:nvSpPr>
          <p:spPr>
            <a:xfrm>
              <a:off x="3090703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xmlns="" id="{C20ABEFE-0E0A-432E-B152-9F0170F1D710}"/>
                </a:ext>
              </a:extLst>
            </p:cNvPr>
            <p:cNvSpPr/>
            <p:nvPr userDrawn="1"/>
          </p:nvSpPr>
          <p:spPr>
            <a:xfrm>
              <a:off x="3277146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xmlns="" id="{0D8CE695-1EB5-44A0-84C8-46C8E34C3122}"/>
                </a:ext>
              </a:extLst>
            </p:cNvPr>
            <p:cNvSpPr/>
            <p:nvPr userDrawn="1"/>
          </p:nvSpPr>
          <p:spPr>
            <a:xfrm>
              <a:off x="3463589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xmlns="" id="{C8DB62D6-E04C-41D8-9FDA-C680C33610CA}"/>
                </a:ext>
              </a:extLst>
            </p:cNvPr>
            <p:cNvSpPr/>
            <p:nvPr userDrawn="1"/>
          </p:nvSpPr>
          <p:spPr>
            <a:xfrm>
              <a:off x="3650032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xmlns="" id="{BEEB0E68-5924-40AC-BE33-86562B22B1CE}"/>
                </a:ext>
              </a:extLst>
            </p:cNvPr>
            <p:cNvSpPr/>
            <p:nvPr userDrawn="1"/>
          </p:nvSpPr>
          <p:spPr>
            <a:xfrm>
              <a:off x="3836475" y="6178549"/>
              <a:ext cx="100013" cy="368299"/>
            </a:xfrm>
            <a:prstGeom prst="rect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각 삼각형 33">
            <a:extLst>
              <a:ext uri="{FF2B5EF4-FFF2-40B4-BE49-F238E27FC236}">
                <a16:creationId xmlns:a16="http://schemas.microsoft.com/office/drawing/2014/main" xmlns="" id="{4CFA3467-BA61-4CB6-9B0C-0F99666619B2}"/>
              </a:ext>
            </a:extLst>
          </p:cNvPr>
          <p:cNvSpPr/>
          <p:nvPr userDrawn="1"/>
        </p:nvSpPr>
        <p:spPr>
          <a:xfrm rot="16200000" flipV="1">
            <a:off x="11277600" y="0"/>
            <a:ext cx="914400" cy="914400"/>
          </a:xfrm>
          <a:prstGeom prst="rtTriangle">
            <a:avLst/>
          </a:pr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DE94E37C-D006-41FF-9FEA-79D5F8B7D278}"/>
              </a:ext>
            </a:extLst>
          </p:cNvPr>
          <p:cNvSpPr/>
          <p:nvPr userDrawn="1"/>
        </p:nvSpPr>
        <p:spPr>
          <a:xfrm rot="16200000" flipV="1">
            <a:off x="8763000" y="3429000"/>
            <a:ext cx="5943600" cy="914400"/>
          </a:xfrm>
          <a:prstGeom prst="rect">
            <a:avLst/>
          </a:pr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36887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B8E7F78-1EEA-4EFB-9E9A-A8AFEA0E8358}"/>
              </a:ext>
            </a:extLst>
          </p:cNvPr>
          <p:cNvSpPr/>
          <p:nvPr userDrawn="1"/>
        </p:nvSpPr>
        <p:spPr>
          <a:xfrm>
            <a:off x="7960093" y="1"/>
            <a:ext cx="4231907" cy="6858000"/>
          </a:xfrm>
          <a:prstGeom prst="rect">
            <a:avLst/>
          </a:prstGeom>
          <a:solidFill>
            <a:srgbClr val="020C63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9" name="직각 삼각형 8">
            <a:extLst>
              <a:ext uri="{FF2B5EF4-FFF2-40B4-BE49-F238E27FC236}">
                <a16:creationId xmlns:a16="http://schemas.microsoft.com/office/drawing/2014/main" xmlns="" id="{0EA4E159-18D6-4233-AAB2-1329AD2CE33C}"/>
              </a:ext>
            </a:extLst>
          </p:cNvPr>
          <p:cNvSpPr/>
          <p:nvPr userDrawn="1"/>
        </p:nvSpPr>
        <p:spPr>
          <a:xfrm flipH="1">
            <a:off x="6975563" y="0"/>
            <a:ext cx="984530" cy="984530"/>
          </a:xfrm>
          <a:prstGeom prst="rtTriangle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그림 개체 틀 8">
            <a:extLst>
              <a:ext uri="{FF2B5EF4-FFF2-40B4-BE49-F238E27FC236}">
                <a16:creationId xmlns:a16="http://schemas.microsoft.com/office/drawing/2014/main" xmlns="" id="{65BF6E31-BC6B-4D0E-876C-8E4E55FC79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67468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lIns="72000" tIns="1188000" rIns="72000" bIns="36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13489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462AC0D7-9EA6-402F-AB8B-736EC7468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C587CF68-4616-4BDB-B2BF-2FF7DA3ECFE9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xmlns="" id="{C5D0F987-EE98-4F43-8A7E-A9542D266D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7773" y="1126156"/>
            <a:ext cx="2810578" cy="57318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xmlns="" id="{94CEA595-3681-4D35-85E6-E51B9AD4FC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53649" y="0"/>
            <a:ext cx="2810578" cy="57318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0063CA61-911F-4EB7-BE7B-40AD77BBEAAD}"/>
              </a:ext>
            </a:extLst>
          </p:cNvPr>
          <p:cNvSpPr/>
          <p:nvPr userDrawn="1"/>
        </p:nvSpPr>
        <p:spPr>
          <a:xfrm rot="5400000">
            <a:off x="1775862" y="-736333"/>
            <a:ext cx="914400" cy="2810578"/>
          </a:xfrm>
          <a:prstGeom prst="rect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직각 삼각형 14">
            <a:extLst>
              <a:ext uri="{FF2B5EF4-FFF2-40B4-BE49-F238E27FC236}">
                <a16:creationId xmlns:a16="http://schemas.microsoft.com/office/drawing/2014/main" xmlns="" id="{CFEE2D6E-6B46-402F-9FAB-32432F6E7E74}"/>
              </a:ext>
            </a:extLst>
          </p:cNvPr>
          <p:cNvSpPr/>
          <p:nvPr userDrawn="1"/>
        </p:nvSpPr>
        <p:spPr>
          <a:xfrm rot="5400000">
            <a:off x="827773" y="211756"/>
            <a:ext cx="914400" cy="914400"/>
          </a:xfrm>
          <a:prstGeom prst="rtTriangle">
            <a:avLst/>
          </a:pr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4D1F564F-A99B-4F0B-9F9C-24055E8FA5F5}"/>
              </a:ext>
            </a:extLst>
          </p:cNvPr>
          <p:cNvSpPr/>
          <p:nvPr userDrawn="1"/>
        </p:nvSpPr>
        <p:spPr>
          <a:xfrm rot="5400000">
            <a:off x="9501738" y="4783755"/>
            <a:ext cx="914400" cy="2810578"/>
          </a:xfrm>
          <a:prstGeom prst="rect">
            <a:avLst/>
          </a:pr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직각 삼각형 16">
            <a:extLst>
              <a:ext uri="{FF2B5EF4-FFF2-40B4-BE49-F238E27FC236}">
                <a16:creationId xmlns:a16="http://schemas.microsoft.com/office/drawing/2014/main" xmlns="" id="{F55393DB-0D85-460E-B636-0E89F6844636}"/>
              </a:ext>
            </a:extLst>
          </p:cNvPr>
          <p:cNvSpPr/>
          <p:nvPr userDrawn="1"/>
        </p:nvSpPr>
        <p:spPr>
          <a:xfrm rot="5400000">
            <a:off x="8553649" y="5731844"/>
            <a:ext cx="914400" cy="914400"/>
          </a:xfrm>
          <a:prstGeom prst="rtTriangle">
            <a:avLst/>
          </a:prstGeom>
          <a:solidFill>
            <a:srgbClr val="FF494C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13855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69F40A5C-B451-4856-AD14-825DABDFC68B}"/>
              </a:ext>
            </a:extLst>
          </p:cNvPr>
          <p:cNvSpPr/>
          <p:nvPr userDrawn="1"/>
        </p:nvSpPr>
        <p:spPr>
          <a:xfrm>
            <a:off x="4735629" y="5029200"/>
            <a:ext cx="914400" cy="1828800"/>
          </a:xfrm>
          <a:prstGeom prst="rect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xmlns="" id="{A534573B-1D9E-4668-87A5-83282743E7B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473563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직각 삼각형 10">
            <a:extLst>
              <a:ext uri="{FF2B5EF4-FFF2-40B4-BE49-F238E27FC236}">
                <a16:creationId xmlns:a16="http://schemas.microsoft.com/office/drawing/2014/main" xmlns="" id="{30A5629E-87BC-4206-AEB1-6C2962B6CDE3}"/>
              </a:ext>
            </a:extLst>
          </p:cNvPr>
          <p:cNvSpPr/>
          <p:nvPr userDrawn="1"/>
        </p:nvSpPr>
        <p:spPr>
          <a:xfrm>
            <a:off x="4735629" y="5029200"/>
            <a:ext cx="914400" cy="914400"/>
          </a:xfrm>
          <a:prstGeom prst="rtTriangle">
            <a:avLst/>
          </a:pr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30100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xmlns="" id="{4D60AC37-92A4-468D-A916-A854EBFF18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4529" y="3004351"/>
            <a:ext cx="2751294" cy="272119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F1239190-0E3F-46BE-B469-E8C826A471EF}"/>
              </a:ext>
            </a:extLst>
          </p:cNvPr>
          <p:cNvSpPr/>
          <p:nvPr userDrawn="1"/>
        </p:nvSpPr>
        <p:spPr>
          <a:xfrm>
            <a:off x="0" y="3988879"/>
            <a:ext cx="984530" cy="984531"/>
          </a:xfrm>
          <a:prstGeom prst="rect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직각 삼각형 22">
            <a:extLst>
              <a:ext uri="{FF2B5EF4-FFF2-40B4-BE49-F238E27FC236}">
                <a16:creationId xmlns:a16="http://schemas.microsoft.com/office/drawing/2014/main" xmlns="" id="{06933D5F-0B10-4A5D-BA18-DC4CAB46FB35}"/>
              </a:ext>
            </a:extLst>
          </p:cNvPr>
          <p:cNvSpPr/>
          <p:nvPr userDrawn="1"/>
        </p:nvSpPr>
        <p:spPr>
          <a:xfrm>
            <a:off x="0" y="3004351"/>
            <a:ext cx="984530" cy="984530"/>
          </a:xfrm>
          <a:prstGeom prst="rtTriangle">
            <a:avLst/>
          </a:pr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9DA50256-E82E-42A9-B843-F0256EAD389B}"/>
              </a:ext>
            </a:extLst>
          </p:cNvPr>
          <p:cNvSpPr/>
          <p:nvPr userDrawn="1"/>
        </p:nvSpPr>
        <p:spPr>
          <a:xfrm flipV="1">
            <a:off x="3735823" y="3756486"/>
            <a:ext cx="984530" cy="1969060"/>
          </a:xfrm>
          <a:prstGeom prst="rect">
            <a:avLst/>
          </a:prstGeom>
          <a:solidFill>
            <a:srgbClr val="F8686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직각 삼각형 24">
            <a:extLst>
              <a:ext uri="{FF2B5EF4-FFF2-40B4-BE49-F238E27FC236}">
                <a16:creationId xmlns:a16="http://schemas.microsoft.com/office/drawing/2014/main" xmlns="" id="{0B40CB66-D79B-4DC8-919C-4787D0B9613A}"/>
              </a:ext>
            </a:extLst>
          </p:cNvPr>
          <p:cNvSpPr/>
          <p:nvPr userDrawn="1"/>
        </p:nvSpPr>
        <p:spPr>
          <a:xfrm flipV="1">
            <a:off x="3735823" y="4741016"/>
            <a:ext cx="984530" cy="984530"/>
          </a:xfrm>
          <a:prstGeom prst="rtTriangle">
            <a:avLst/>
          </a:prstGeom>
          <a:solidFill>
            <a:srgbClr val="FF494C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9F96951-08A9-4545-A125-7DB9B00EA163}"/>
              </a:ext>
            </a:extLst>
          </p:cNvPr>
          <p:cNvSpPr/>
          <p:nvPr userDrawn="1"/>
        </p:nvSpPr>
        <p:spPr>
          <a:xfrm flipH="1">
            <a:off x="7471646" y="3988879"/>
            <a:ext cx="984530" cy="984532"/>
          </a:xfrm>
          <a:prstGeom prst="rect">
            <a:avLst/>
          </a:prstGeom>
          <a:solidFill>
            <a:srgbClr val="F8686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직각 삼각형 26">
            <a:extLst>
              <a:ext uri="{FF2B5EF4-FFF2-40B4-BE49-F238E27FC236}">
                <a16:creationId xmlns:a16="http://schemas.microsoft.com/office/drawing/2014/main" xmlns="" id="{501D9AC6-88A4-4661-8BB3-C7D9C8D695DB}"/>
              </a:ext>
            </a:extLst>
          </p:cNvPr>
          <p:cNvSpPr/>
          <p:nvPr userDrawn="1"/>
        </p:nvSpPr>
        <p:spPr>
          <a:xfrm flipH="1">
            <a:off x="7471646" y="3004351"/>
            <a:ext cx="984530" cy="984530"/>
          </a:xfrm>
          <a:prstGeom prst="rtTriangle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B108A7FB-7EC8-45DE-971F-75224DCC5320}"/>
              </a:ext>
            </a:extLst>
          </p:cNvPr>
          <p:cNvSpPr/>
          <p:nvPr userDrawn="1"/>
        </p:nvSpPr>
        <p:spPr>
          <a:xfrm>
            <a:off x="11207470" y="3756486"/>
            <a:ext cx="984530" cy="1969060"/>
          </a:xfrm>
          <a:prstGeom prst="rect">
            <a:avLst/>
          </a:prstGeom>
          <a:solidFill>
            <a:srgbClr val="FF494C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직각 삼각형 28">
            <a:extLst>
              <a:ext uri="{FF2B5EF4-FFF2-40B4-BE49-F238E27FC236}">
                <a16:creationId xmlns:a16="http://schemas.microsoft.com/office/drawing/2014/main" xmlns="" id="{04C00AD1-09DB-4079-AE2C-63E7A491D0FD}"/>
              </a:ext>
            </a:extLst>
          </p:cNvPr>
          <p:cNvSpPr/>
          <p:nvPr userDrawn="1"/>
        </p:nvSpPr>
        <p:spPr>
          <a:xfrm>
            <a:off x="11207470" y="3756486"/>
            <a:ext cx="984530" cy="984530"/>
          </a:xfrm>
          <a:prstGeom prst="rtTriangle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그림 개체 틀 4">
            <a:extLst>
              <a:ext uri="{FF2B5EF4-FFF2-40B4-BE49-F238E27FC236}">
                <a16:creationId xmlns:a16="http://schemas.microsoft.com/office/drawing/2014/main" xmlns="" id="{B5498269-BE96-49DD-BEF0-C5035B84E09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20352" y="3004351"/>
            <a:ext cx="2751294" cy="272119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1" name="그림 개체 틀 4">
            <a:extLst>
              <a:ext uri="{FF2B5EF4-FFF2-40B4-BE49-F238E27FC236}">
                <a16:creationId xmlns:a16="http://schemas.microsoft.com/office/drawing/2014/main" xmlns="" id="{E647F608-76E2-46D8-9BA8-CA6542D1CF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56175" y="3004351"/>
            <a:ext cx="2751294" cy="272119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5575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E901B488-1EDB-42C4-8100-D54D80378438}"/>
              </a:ext>
            </a:extLst>
          </p:cNvPr>
          <p:cNvSpPr/>
          <p:nvPr userDrawn="1"/>
        </p:nvSpPr>
        <p:spPr>
          <a:xfrm>
            <a:off x="0" y="1540042"/>
            <a:ext cx="10068025" cy="3777916"/>
          </a:xfrm>
          <a:prstGeom prst="rect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직각 삼각형 1">
            <a:extLst>
              <a:ext uri="{FF2B5EF4-FFF2-40B4-BE49-F238E27FC236}">
                <a16:creationId xmlns:a16="http://schemas.microsoft.com/office/drawing/2014/main" xmlns="" id="{B1DE9B18-452F-4C88-B0E3-2469B86F69E0}"/>
              </a:ext>
            </a:extLst>
          </p:cNvPr>
          <p:cNvSpPr/>
          <p:nvPr userDrawn="1"/>
        </p:nvSpPr>
        <p:spPr>
          <a:xfrm>
            <a:off x="8414084" y="1540042"/>
            <a:ext cx="3777916" cy="3777916"/>
          </a:xfrm>
          <a:prstGeom prst="rtTriangle">
            <a:avLst/>
          </a:prstGeom>
          <a:solidFill>
            <a:srgbClr val="F8686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xmlns="" id="{6AA8ED87-BFA3-454C-98E1-46319EBC8E0B}"/>
              </a:ext>
            </a:extLst>
          </p:cNvPr>
          <p:cNvSpPr/>
          <p:nvPr userDrawn="1"/>
        </p:nvSpPr>
        <p:spPr>
          <a:xfrm>
            <a:off x="0" y="3664017"/>
            <a:ext cx="1653941" cy="1653941"/>
          </a:xfrm>
          <a:custGeom>
            <a:avLst/>
            <a:gdLst>
              <a:gd name="connsiteX0" fmla="*/ 0 w 1653941"/>
              <a:gd name="connsiteY0" fmla="*/ 0 h 1653941"/>
              <a:gd name="connsiteX1" fmla="*/ 1653941 w 1653941"/>
              <a:gd name="connsiteY1" fmla="*/ 0 h 1653941"/>
              <a:gd name="connsiteX2" fmla="*/ 1653941 w 1653941"/>
              <a:gd name="connsiteY2" fmla="*/ 1653941 h 1653941"/>
              <a:gd name="connsiteX3" fmla="*/ 0 w 1653941"/>
              <a:gd name="connsiteY3" fmla="*/ 0 h 165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3941" h="1653941">
                <a:moveTo>
                  <a:pt x="0" y="0"/>
                </a:moveTo>
                <a:lnTo>
                  <a:pt x="1653941" y="0"/>
                </a:lnTo>
                <a:lnTo>
                  <a:pt x="1653941" y="1653941"/>
                </a:lnTo>
                <a:lnTo>
                  <a:pt x="0" y="0"/>
                </a:lnTo>
                <a:close/>
              </a:path>
            </a:pathLst>
          </a:cu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03381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BE076A5C-80FA-4215-B2B5-1F6C93E892C6}"/>
              </a:ext>
            </a:extLst>
          </p:cNvPr>
          <p:cNvSpPr/>
          <p:nvPr userDrawn="1"/>
        </p:nvSpPr>
        <p:spPr>
          <a:xfrm>
            <a:off x="2337337" y="1091667"/>
            <a:ext cx="7517330" cy="4674669"/>
          </a:xfrm>
          <a:prstGeom prst="rect">
            <a:avLst/>
          </a:prstGeom>
          <a:solidFill>
            <a:srgbClr val="F8686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EA6F2469-AF32-4B8B-BB72-32752574C24F}"/>
              </a:ext>
            </a:extLst>
          </p:cNvPr>
          <p:cNvSpPr/>
          <p:nvPr userDrawn="1"/>
        </p:nvSpPr>
        <p:spPr>
          <a:xfrm flipH="1" flipV="1">
            <a:off x="9854662" y="3428989"/>
            <a:ext cx="2337335" cy="3428990"/>
          </a:xfrm>
          <a:prstGeom prst="rect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직각 삼각형 11">
            <a:extLst>
              <a:ext uri="{FF2B5EF4-FFF2-40B4-BE49-F238E27FC236}">
                <a16:creationId xmlns:a16="http://schemas.microsoft.com/office/drawing/2014/main" xmlns="" id="{5C9886EE-E39B-4A7E-A5D6-1AF4004CCFDA}"/>
              </a:ext>
            </a:extLst>
          </p:cNvPr>
          <p:cNvSpPr/>
          <p:nvPr userDrawn="1"/>
        </p:nvSpPr>
        <p:spPr>
          <a:xfrm>
            <a:off x="9854666" y="1091667"/>
            <a:ext cx="2337335" cy="2337335"/>
          </a:xfrm>
          <a:prstGeom prst="rtTriangle">
            <a:avLst/>
          </a:pr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853DEF1A-5651-4FE2-BE49-E49A9504A348}"/>
              </a:ext>
            </a:extLst>
          </p:cNvPr>
          <p:cNvSpPr/>
          <p:nvPr userDrawn="1"/>
        </p:nvSpPr>
        <p:spPr>
          <a:xfrm>
            <a:off x="2" y="0"/>
            <a:ext cx="2337335" cy="3428990"/>
          </a:xfrm>
          <a:prstGeom prst="rect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직각 삼각형 17">
            <a:extLst>
              <a:ext uri="{FF2B5EF4-FFF2-40B4-BE49-F238E27FC236}">
                <a16:creationId xmlns:a16="http://schemas.microsoft.com/office/drawing/2014/main" xmlns="" id="{AE70F912-068F-4201-B56B-441EF1317B02}"/>
              </a:ext>
            </a:extLst>
          </p:cNvPr>
          <p:cNvSpPr/>
          <p:nvPr userDrawn="1"/>
        </p:nvSpPr>
        <p:spPr>
          <a:xfrm flipH="1" flipV="1">
            <a:off x="0" y="3428995"/>
            <a:ext cx="2337335" cy="2337335"/>
          </a:xfrm>
          <a:prstGeom prst="rtTriangle">
            <a:avLst/>
          </a:pr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1407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그림 개체 틀 4">
            <a:extLst>
              <a:ext uri="{FF2B5EF4-FFF2-40B4-BE49-F238E27FC236}">
                <a16:creationId xmlns:a16="http://schemas.microsoft.com/office/drawing/2014/main" xmlns="" id="{E492B2EF-70A8-4DB5-BD77-195FBACD58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44323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 dirty="0"/>
            </a:lvl1pPr>
          </a:lstStyle>
          <a:p>
            <a:pPr marL="0" lvl="0" indent="0">
              <a:buNone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0011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9465069F-D022-443E-9F72-D06D301D37ED}"/>
              </a:ext>
            </a:extLst>
          </p:cNvPr>
          <p:cNvSpPr/>
          <p:nvPr userDrawn="1"/>
        </p:nvSpPr>
        <p:spPr>
          <a:xfrm>
            <a:off x="0" y="0"/>
            <a:ext cx="12192000" cy="1969058"/>
          </a:xfrm>
          <a:prstGeom prst="rect">
            <a:avLst/>
          </a:prstGeom>
          <a:solidFill>
            <a:srgbClr val="FF494C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2B8C9D94-1797-4571-8338-B34ADE07943E}"/>
              </a:ext>
            </a:extLst>
          </p:cNvPr>
          <p:cNvSpPr/>
          <p:nvPr userDrawn="1"/>
        </p:nvSpPr>
        <p:spPr>
          <a:xfrm>
            <a:off x="0" y="984528"/>
            <a:ext cx="984530" cy="984531"/>
          </a:xfrm>
          <a:prstGeom prst="rect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직각 삼각형 8">
            <a:extLst>
              <a:ext uri="{FF2B5EF4-FFF2-40B4-BE49-F238E27FC236}">
                <a16:creationId xmlns:a16="http://schemas.microsoft.com/office/drawing/2014/main" xmlns="" id="{6129AA3E-EF88-4E18-8280-3B446A3DFDE8}"/>
              </a:ext>
            </a:extLst>
          </p:cNvPr>
          <p:cNvSpPr/>
          <p:nvPr userDrawn="1"/>
        </p:nvSpPr>
        <p:spPr>
          <a:xfrm>
            <a:off x="0" y="0"/>
            <a:ext cx="984530" cy="984530"/>
          </a:xfrm>
          <a:prstGeom prst="rtTriangle">
            <a:avLst/>
          </a:pr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21248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687" r:id="rId21"/>
    <p:sldLayoutId id="2147483664" r:id="rId2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22.sv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22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22.sv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22.sv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22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hel-osdusshor@mail.ru" TargetMode="External"/><Relationship Id="rId2" Type="http://schemas.openxmlformats.org/officeDocument/2006/relationships/hyperlink" Target="https://vk.com/odussh7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65D765-5FA2-4C40-98FA-AFD8F8088BF0}"/>
              </a:ext>
            </a:extLst>
          </p:cNvPr>
          <p:cNvSpPr txBox="1"/>
          <p:nvPr/>
        </p:nvSpPr>
        <p:spPr>
          <a:xfrm>
            <a:off x="382203" y="4762087"/>
            <a:ext cx="2970597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>
                <a:solidFill>
                  <a:srgbClr val="0B0202"/>
                </a:solidFill>
                <a:cs typeface="Arial" panose="020B0604020202020204" pitchFamily="34" charset="0"/>
              </a:defRPr>
            </a:lvl1pPr>
          </a:lstStyle>
          <a:p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3D2A3E-CE48-401C-860B-E0E90BCE7F8F}"/>
              </a:ext>
            </a:extLst>
          </p:cNvPr>
          <p:cNvSpPr txBox="1"/>
          <p:nvPr/>
        </p:nvSpPr>
        <p:spPr>
          <a:xfrm>
            <a:off x="4974977" y="2530755"/>
            <a:ext cx="6091728" cy="923330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endParaRPr lang="ko-KR" altLang="en-US" sz="5400" dirty="0">
              <a:ln w="25400"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BE03D2-E330-43B4-85A3-240132E21136}"/>
              </a:ext>
            </a:extLst>
          </p:cNvPr>
          <p:cNvSpPr txBox="1"/>
          <p:nvPr/>
        </p:nvSpPr>
        <p:spPr>
          <a:xfrm>
            <a:off x="4458712" y="2392256"/>
            <a:ext cx="730710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2400" dirty="0" smtClean="0">
                <a:ln w="25400">
                  <a:noFill/>
                </a:ln>
                <a:cs typeface="Arial" panose="020B0604020202020204" pitchFamily="34" charset="0"/>
              </a:rPr>
              <a:t>Методические рекомендации по разработке</a:t>
            </a:r>
          </a:p>
          <a:p>
            <a:pPr algn="ctr"/>
            <a:r>
              <a:rPr lang="ru-RU" altLang="ko-KR" sz="2400" dirty="0" smtClean="0">
                <a:ln w="25400">
                  <a:noFill/>
                </a:ln>
                <a:cs typeface="Arial" panose="020B0604020202020204" pitchFamily="34" charset="0"/>
              </a:rPr>
              <a:t> дополнительных общеразвивающих программ</a:t>
            </a:r>
          </a:p>
          <a:p>
            <a:pPr algn="ctr"/>
            <a:r>
              <a:rPr lang="ru-RU" altLang="ko-KR" sz="2400" dirty="0" smtClean="0">
                <a:ln w="25400">
                  <a:noFill/>
                </a:ln>
                <a:cs typeface="Arial" panose="020B0604020202020204" pitchFamily="34" charset="0"/>
              </a:rPr>
              <a:t> физкультурно-спортивной направленности</a:t>
            </a:r>
            <a:endParaRPr lang="ko-KR" altLang="en-US" sz="2400" dirty="0">
              <a:ln w="25400">
                <a:noFill/>
              </a:ln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86C43D75-81D6-44B6-934E-ED128A6CB7AE}"/>
              </a:ext>
            </a:extLst>
          </p:cNvPr>
          <p:cNvSpPr/>
          <p:nvPr/>
        </p:nvSpPr>
        <p:spPr>
          <a:xfrm>
            <a:off x="4855222" y="1104824"/>
            <a:ext cx="6910598" cy="601737"/>
          </a:xfrm>
          <a:prstGeom prst="rect">
            <a:avLst/>
          </a:prstGeom>
          <a:solidFill>
            <a:srgbClr val="F8686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altLang="ko-KR" dirty="0" smtClean="0">
                <a:solidFill>
                  <a:schemeClr val="bg1"/>
                </a:solidFill>
              </a:rPr>
              <a:t>Государственное бюджетное учреждение дополнительного образования «Областная детско-юношеская спортивная школа»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8983E5-3412-4A87-A389-98F6C9F8359A}"/>
              </a:ext>
            </a:extLst>
          </p:cNvPr>
          <p:cNvSpPr txBox="1"/>
          <p:nvPr/>
        </p:nvSpPr>
        <p:spPr>
          <a:xfrm>
            <a:off x="4980270" y="5530179"/>
            <a:ext cx="5446715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ru-RU" altLang="ko-KR" sz="1400" dirty="0">
                <a:solidFill>
                  <a:schemeClr val="tx1"/>
                </a:solidFill>
              </a:rPr>
              <a:t>М</a:t>
            </a:r>
            <a:r>
              <a:rPr lang="ru-RU" altLang="ko-KR" sz="1400" dirty="0" smtClean="0">
                <a:solidFill>
                  <a:schemeClr val="tx1"/>
                </a:solidFill>
              </a:rPr>
              <a:t>еньшенина Любовь Николаевна,</a:t>
            </a:r>
          </a:p>
          <a:p>
            <a:pPr algn="ctr"/>
            <a:r>
              <a:rPr lang="ru-RU" altLang="ko-KR" sz="1400" dirty="0" smtClean="0">
                <a:solidFill>
                  <a:schemeClr val="tx1"/>
                </a:solidFill>
              </a:rPr>
              <a:t> заместитель директора по учебно-воспитательной работе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" y="1780482"/>
            <a:ext cx="3875925" cy="390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797776-CD3C-446E-A72E-CEF212C04A79}"/>
              </a:ext>
            </a:extLst>
          </p:cNvPr>
          <p:cNvSpPr txBox="1"/>
          <p:nvPr/>
        </p:nvSpPr>
        <p:spPr>
          <a:xfrm>
            <a:off x="3052168" y="682293"/>
            <a:ext cx="836569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b="0" dirty="0" smtClean="0">
                <a:solidFill>
                  <a:schemeClr val="bg1"/>
                </a:solidFill>
                <a:latin typeface="+mj-lt"/>
              </a:rPr>
              <a:t>Содержание пояснительной записки</a:t>
            </a:r>
            <a:endParaRPr lang="ko-KR" altLang="en-US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ADD36A4E-7BB3-4260-9AFE-69045C40D97A}"/>
              </a:ext>
            </a:extLst>
          </p:cNvPr>
          <p:cNvSpPr/>
          <p:nvPr/>
        </p:nvSpPr>
        <p:spPr>
          <a:xfrm>
            <a:off x="134092" y="1825598"/>
            <a:ext cx="667017" cy="486744"/>
          </a:xfrm>
          <a:prstGeom prst="rect">
            <a:avLst/>
          </a:prstGeom>
          <a:solidFill>
            <a:srgbClr val="3113C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dirty="0">
              <a:solidFill>
                <a:srgbClr val="4E55FE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8E1499A4-2B5E-4D1F-8BFA-67442945FFAD}"/>
              </a:ext>
            </a:extLst>
          </p:cNvPr>
          <p:cNvSpPr/>
          <p:nvPr/>
        </p:nvSpPr>
        <p:spPr>
          <a:xfrm>
            <a:off x="5848712" y="1791117"/>
            <a:ext cx="632681" cy="555706"/>
          </a:xfrm>
          <a:prstGeom prst="rect">
            <a:avLst/>
          </a:prstGeom>
          <a:solidFill>
            <a:srgbClr val="3113C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4E55F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780F380-A2E2-41B0-87C1-E4D93663CE6C}"/>
              </a:ext>
            </a:extLst>
          </p:cNvPr>
          <p:cNvSpPr txBox="1"/>
          <p:nvPr/>
        </p:nvSpPr>
        <p:spPr>
          <a:xfrm>
            <a:off x="188162" y="2557084"/>
            <a:ext cx="5976889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для </a:t>
            </a:r>
            <a:r>
              <a:rPr lang="ru-RU" sz="1400" dirty="0">
                <a:solidFill>
                  <a:schemeClr val="tx1"/>
                </a:solidFill>
              </a:rPr>
              <a:t>которого программа будет интересна, указав возрастную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категорию</a:t>
            </a:r>
            <a:r>
              <a:rPr lang="ru-RU" sz="1400" dirty="0">
                <a:solidFill>
                  <a:schemeClr val="tx1"/>
                </a:solidFill>
              </a:rPr>
              <a:t>, гендерную принадлежность, при необходимости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уровень </a:t>
            </a:r>
            <a:r>
              <a:rPr lang="ru-RU" sz="1400" dirty="0">
                <a:solidFill>
                  <a:schemeClr val="tx1"/>
                </a:solidFill>
              </a:rPr>
              <a:t>физического, социального или интеллектуального,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эмоционального </a:t>
            </a:r>
            <a:r>
              <a:rPr lang="ru-RU" sz="1400" dirty="0">
                <a:solidFill>
                  <a:schemeClr val="tx1"/>
                </a:solidFill>
              </a:rPr>
              <a:t>и волевого развития,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наличие способностей, </a:t>
            </a:r>
            <a:r>
              <a:rPr lang="ru-RU" sz="1400" dirty="0" smtClean="0">
                <a:solidFill>
                  <a:schemeClr val="tx1"/>
                </a:solidFill>
              </a:rPr>
              <a:t>физическое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здоровье  (</a:t>
            </a:r>
            <a:r>
              <a:rPr lang="ru-RU" sz="1400" dirty="0">
                <a:solidFill>
                  <a:schemeClr val="tx1"/>
                </a:solidFill>
              </a:rPr>
              <a:t>допуск медицинский, </a:t>
            </a:r>
            <a:r>
              <a:rPr lang="ru-RU" sz="1400" dirty="0" smtClean="0">
                <a:solidFill>
                  <a:schemeClr val="tx1"/>
                </a:solidFill>
              </a:rPr>
              <a:t>медицинскую </a:t>
            </a:r>
            <a:r>
              <a:rPr lang="ru-RU" sz="1400" dirty="0">
                <a:solidFill>
                  <a:schemeClr val="tx1"/>
                </a:solidFill>
              </a:rPr>
              <a:t>группу здоровья).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>
                <a:solidFill>
                  <a:schemeClr val="tx1"/>
                </a:solidFill>
              </a:rPr>
              <a:t>обязательном порядке указать предполагаемый </a:t>
            </a:r>
            <a:r>
              <a:rPr lang="ru-RU" sz="1400" dirty="0" smtClean="0">
                <a:solidFill>
                  <a:schemeClr val="tx1"/>
                </a:solidFill>
              </a:rPr>
              <a:t>состав группы,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количество </a:t>
            </a:r>
            <a:r>
              <a:rPr lang="ru-RU" sz="1400" dirty="0">
                <a:solidFill>
                  <a:schemeClr val="tx1"/>
                </a:solidFill>
              </a:rPr>
              <a:t>обучающихся, условия зачисления.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06506085-ED07-41F3-9EE8-15F09CEBEF78}"/>
              </a:ext>
            </a:extLst>
          </p:cNvPr>
          <p:cNvSpPr/>
          <p:nvPr/>
        </p:nvSpPr>
        <p:spPr>
          <a:xfrm>
            <a:off x="804007" y="1925214"/>
            <a:ext cx="3028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000" b="1" dirty="0" smtClean="0"/>
              <a:t>Адресат</a:t>
            </a:r>
            <a:r>
              <a:rPr lang="ru-RU" altLang="ko-KR" sz="2000" dirty="0" smtClean="0"/>
              <a:t> </a:t>
            </a:r>
            <a:endParaRPr lang="ko-KR" altLang="en-US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7A9BD33-F9EC-4E35-8CA7-9078E03CFC1C}"/>
              </a:ext>
            </a:extLst>
          </p:cNvPr>
          <p:cNvSpPr txBox="1"/>
          <p:nvPr/>
        </p:nvSpPr>
        <p:spPr>
          <a:xfrm>
            <a:off x="6481393" y="2557084"/>
            <a:ext cx="5551464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Формы </a:t>
            </a:r>
            <a:r>
              <a:rPr lang="ru-RU" sz="1400" b="1" dirty="0">
                <a:solidFill>
                  <a:schemeClr val="tx1"/>
                </a:solidFill>
              </a:rPr>
              <a:t>обучения </a:t>
            </a:r>
            <a:r>
              <a:rPr lang="ru-RU" sz="1400" dirty="0">
                <a:solidFill>
                  <a:schemeClr val="tx1"/>
                </a:solidFill>
              </a:rPr>
              <a:t>– очная, дистанционная </a:t>
            </a:r>
          </a:p>
          <a:p>
            <a:pPr algn="l"/>
            <a:endParaRPr lang="ru-RU" sz="14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Формы </a:t>
            </a:r>
            <a:r>
              <a:rPr lang="ru-RU" sz="1400" b="1" dirty="0">
                <a:solidFill>
                  <a:schemeClr val="tx1"/>
                </a:solidFill>
              </a:rPr>
              <a:t>организации деятельности обучающихся </a:t>
            </a:r>
            <a:r>
              <a:rPr lang="ru-RU" sz="1400" dirty="0" smtClean="0">
                <a:solidFill>
                  <a:schemeClr val="tx1"/>
                </a:solidFill>
              </a:rPr>
              <a:t>на занятии могут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быть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 smtClean="0">
                <a:solidFill>
                  <a:schemeClr val="tx1"/>
                </a:solidFill>
              </a:rPr>
              <a:t>индивидуальная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индивидуально-групповая</a:t>
            </a:r>
            <a:r>
              <a:rPr lang="ru-RU" sz="1400" dirty="0">
                <a:solidFill>
                  <a:schemeClr val="tx1"/>
                </a:solidFill>
              </a:rPr>
              <a:t>; групповая;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фронтальная </a:t>
            </a:r>
            <a:r>
              <a:rPr lang="ru-RU" sz="1400" dirty="0">
                <a:solidFill>
                  <a:schemeClr val="tx1"/>
                </a:solidFill>
              </a:rPr>
              <a:t>– по подгруппам (по звеньям</a:t>
            </a:r>
            <a:r>
              <a:rPr lang="ru-RU" sz="1400" dirty="0" smtClean="0">
                <a:solidFill>
                  <a:schemeClr val="tx1"/>
                </a:solidFill>
              </a:rPr>
              <a:t>).</a:t>
            </a:r>
            <a:endParaRPr lang="ru-RU" sz="1400" dirty="0">
              <a:solidFill>
                <a:schemeClr val="tx1"/>
              </a:solidFill>
            </a:endParaRPr>
          </a:p>
          <a:p>
            <a:pPr algn="l"/>
            <a:endParaRPr lang="ru-RU" sz="14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Тип занятий</a:t>
            </a:r>
            <a:r>
              <a:rPr lang="ru-RU" sz="1400" dirty="0" smtClean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chemeClr val="tx1"/>
                </a:solidFill>
              </a:rPr>
              <a:t>комбинированный, теоретический, </a:t>
            </a:r>
            <a:r>
              <a:rPr lang="ru-RU" sz="1400" dirty="0" smtClean="0">
                <a:solidFill>
                  <a:schemeClr val="tx1"/>
                </a:solidFill>
              </a:rPr>
              <a:t>практический,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диагностический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контрольно-тестовый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контрольный,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тренировочный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соревновательный</a:t>
            </a:r>
            <a:r>
              <a:rPr lang="ru-RU" sz="1400" dirty="0">
                <a:solidFill>
                  <a:schemeClr val="tx1"/>
                </a:solidFill>
              </a:rPr>
              <a:t>, игровой. </a:t>
            </a:r>
          </a:p>
          <a:p>
            <a:pPr algn="l"/>
            <a:endParaRPr lang="ru-RU" sz="14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Формы </a:t>
            </a:r>
            <a:r>
              <a:rPr lang="ru-RU" sz="1400" b="1" dirty="0">
                <a:solidFill>
                  <a:schemeClr val="tx1"/>
                </a:solidFill>
              </a:rPr>
              <a:t>проведения </a:t>
            </a:r>
            <a:r>
              <a:rPr lang="ru-RU" sz="1400" b="1" dirty="0" smtClean="0">
                <a:solidFill>
                  <a:schemeClr val="tx1"/>
                </a:solidFill>
              </a:rPr>
              <a:t>занятий</a:t>
            </a:r>
            <a:r>
              <a:rPr lang="ru-RU" sz="1400" dirty="0" smtClean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chemeClr val="tx1"/>
                </a:solidFill>
              </a:rPr>
              <a:t>беседа, мастер-класс, </a:t>
            </a:r>
            <a:r>
              <a:rPr lang="ru-RU" sz="1400" dirty="0" smtClean="0">
                <a:solidFill>
                  <a:schemeClr val="tx1"/>
                </a:solidFill>
              </a:rPr>
              <a:t>соревнование,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опрос</a:t>
            </a:r>
            <a:r>
              <a:rPr lang="ru-RU" sz="1400" dirty="0">
                <a:solidFill>
                  <a:schemeClr val="tx1"/>
                </a:solidFill>
              </a:rPr>
              <a:t>, встреча матчевая (товарищеская), </a:t>
            </a:r>
            <a:r>
              <a:rPr lang="ru-RU" sz="1400" dirty="0" smtClean="0">
                <a:solidFill>
                  <a:schemeClr val="tx1"/>
                </a:solidFill>
              </a:rPr>
              <a:t>наблюдение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олимпиада,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учебно-тренировочное </a:t>
            </a:r>
            <a:r>
              <a:rPr lang="ru-RU" sz="1400" dirty="0">
                <a:solidFill>
                  <a:schemeClr val="tx1"/>
                </a:solidFill>
              </a:rPr>
              <a:t>занятие, открытое занятие, </a:t>
            </a:r>
            <a:r>
              <a:rPr lang="ru-RU" sz="1400" dirty="0" smtClean="0">
                <a:solidFill>
                  <a:schemeClr val="tx1"/>
                </a:solidFill>
              </a:rPr>
              <a:t>показательные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выступления</a:t>
            </a:r>
            <a:r>
              <a:rPr lang="ru-RU" sz="1400" dirty="0">
                <a:solidFill>
                  <a:schemeClr val="tx1"/>
                </a:solidFill>
              </a:rPr>
              <a:t>, отчетное занятие, вводное занятие, </a:t>
            </a:r>
            <a:r>
              <a:rPr lang="ru-RU" sz="1400" dirty="0" smtClean="0">
                <a:solidFill>
                  <a:schemeClr val="tx1"/>
                </a:solidFill>
              </a:rPr>
              <a:t>сборы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слет,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спарринг</a:t>
            </a:r>
            <a:r>
              <a:rPr lang="ru-RU" sz="1400" dirty="0">
                <a:solidFill>
                  <a:schemeClr val="tx1"/>
                </a:solidFill>
              </a:rPr>
              <a:t>, учебная игра, </a:t>
            </a:r>
            <a:r>
              <a:rPr lang="ru-RU" sz="1400" dirty="0" smtClean="0">
                <a:solidFill>
                  <a:schemeClr val="tx1"/>
                </a:solidFill>
              </a:rPr>
              <a:t>итоговое </a:t>
            </a:r>
            <a:r>
              <a:rPr lang="ru-RU" sz="1400" dirty="0">
                <a:solidFill>
                  <a:schemeClr val="tx1"/>
                </a:solidFill>
              </a:rPr>
              <a:t>занятие.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D3D9FD5D-0910-435F-92D9-5ABCA0EDB06B}"/>
              </a:ext>
            </a:extLst>
          </p:cNvPr>
          <p:cNvSpPr/>
          <p:nvPr/>
        </p:nvSpPr>
        <p:spPr>
          <a:xfrm>
            <a:off x="6481393" y="1925214"/>
            <a:ext cx="5154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Формы и режим реализации </a:t>
            </a:r>
            <a:r>
              <a:rPr lang="ru-RU" sz="2000" b="1" dirty="0" smtClean="0"/>
              <a:t>программы</a:t>
            </a:r>
            <a:endParaRPr lang="ko-KR" altLang="en-US" sz="2000" b="1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5C90B5D6-A583-46F1-8B97-C95D2D2270DE}"/>
              </a:ext>
            </a:extLst>
          </p:cNvPr>
          <p:cNvSpPr/>
          <p:nvPr/>
        </p:nvSpPr>
        <p:spPr>
          <a:xfrm>
            <a:off x="134091" y="4373516"/>
            <a:ext cx="667017" cy="491342"/>
          </a:xfrm>
          <a:prstGeom prst="rect">
            <a:avLst/>
          </a:prstGeom>
          <a:solidFill>
            <a:srgbClr val="3113C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4E55F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F0E873E-CE71-4283-A594-5994E48406DB}"/>
              </a:ext>
            </a:extLst>
          </p:cNvPr>
          <p:cNvSpPr txBox="1"/>
          <p:nvPr/>
        </p:nvSpPr>
        <p:spPr>
          <a:xfrm>
            <a:off x="134089" y="4887844"/>
            <a:ext cx="6030962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Количество </a:t>
            </a:r>
            <a:r>
              <a:rPr lang="ru-RU" sz="1400" dirty="0">
                <a:solidFill>
                  <a:schemeClr val="tx1"/>
                </a:solidFill>
              </a:rPr>
              <a:t>учебных недель в год, общее количество часов по </a:t>
            </a:r>
            <a:r>
              <a:rPr lang="ru-RU" sz="1400" dirty="0" smtClean="0">
                <a:solidFill>
                  <a:schemeClr val="tx1"/>
                </a:solidFill>
              </a:rPr>
              <a:t>программе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обучения</a:t>
            </a:r>
            <a:r>
              <a:rPr lang="ru-RU" sz="1400" dirty="0">
                <a:solidFill>
                  <a:schemeClr val="tx1"/>
                </a:solidFill>
              </a:rPr>
              <a:t>, если есть разница в часах по годам обучения тогда указывается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количество </a:t>
            </a:r>
            <a:r>
              <a:rPr lang="ru-RU" sz="1400" dirty="0">
                <a:solidFill>
                  <a:schemeClr val="tx1"/>
                </a:solidFill>
              </a:rPr>
              <a:t>часов на каждый год.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Срок обучения должен быть реальным и обеспечивать возможность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достижения </a:t>
            </a:r>
            <a:r>
              <a:rPr lang="ru-RU" sz="1400" dirty="0">
                <a:solidFill>
                  <a:schemeClr val="tx1"/>
                </a:solidFill>
              </a:rPr>
              <a:t>обучающимися планируемых результатов, заявленных в программе. </a:t>
            </a:r>
            <a:r>
              <a:rPr lang="ru-RU" sz="1400" dirty="0" smtClean="0">
                <a:solidFill>
                  <a:schemeClr val="tx1"/>
                </a:solidFill>
              </a:rPr>
              <a:t>Например</a:t>
            </a:r>
            <a:r>
              <a:rPr lang="ru-RU" sz="1400" dirty="0">
                <a:solidFill>
                  <a:schemeClr val="tx1"/>
                </a:solidFill>
              </a:rPr>
              <a:t>: срок обучения по программе один год в общем объеме 72 часа, </a:t>
            </a:r>
            <a:r>
              <a:rPr lang="ru-RU" sz="1400" dirty="0" smtClean="0">
                <a:solidFill>
                  <a:schemeClr val="tx1"/>
                </a:solidFill>
              </a:rPr>
              <a:t>36 </a:t>
            </a:r>
            <a:r>
              <a:rPr lang="ru-RU" sz="1400" dirty="0">
                <a:solidFill>
                  <a:schemeClr val="tx1"/>
                </a:solidFill>
              </a:rPr>
              <a:t>учебных недель.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xmlns="" id="{69A1A149-8DED-41DD-A98C-E0BAD0E90DD7}"/>
              </a:ext>
            </a:extLst>
          </p:cNvPr>
          <p:cNvSpPr/>
          <p:nvPr/>
        </p:nvSpPr>
        <p:spPr>
          <a:xfrm>
            <a:off x="998400" y="4464748"/>
            <a:ext cx="4994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Срок реализации программы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0559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6449E7-26DC-48E7-A3C7-E0992208890D}"/>
              </a:ext>
            </a:extLst>
          </p:cNvPr>
          <p:cNvSpPr txBox="1"/>
          <p:nvPr/>
        </p:nvSpPr>
        <p:spPr>
          <a:xfrm>
            <a:off x="2603945" y="763332"/>
            <a:ext cx="6984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Режим занятий  и наполняемость </a:t>
            </a:r>
            <a:endParaRPr lang="ru-RU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учебных 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групп </a:t>
            </a:r>
            <a:endParaRPr lang="ko-KR" altLang="en-US" sz="28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3AEBE732-5C68-481F-82E8-C27F659C30C7}"/>
              </a:ext>
            </a:extLst>
          </p:cNvPr>
          <p:cNvSpPr/>
          <p:nvPr/>
        </p:nvSpPr>
        <p:spPr>
          <a:xfrm>
            <a:off x="4233589" y="5121797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Opportunities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54BE8D06-71EC-470C-9230-70B033019C73}"/>
              </a:ext>
            </a:extLst>
          </p:cNvPr>
          <p:cNvSpPr/>
          <p:nvPr/>
        </p:nvSpPr>
        <p:spPr>
          <a:xfrm>
            <a:off x="6249605" y="5121797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Threats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FD032A64-8D91-4236-B127-6CDB78DC0C4E}"/>
              </a:ext>
            </a:extLst>
          </p:cNvPr>
          <p:cNvSpPr/>
          <p:nvPr/>
        </p:nvSpPr>
        <p:spPr>
          <a:xfrm>
            <a:off x="6249605" y="3592103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Weakness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8BEDB4A5-12D5-49E2-B89A-BD95DA9C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86991" y="4707030"/>
            <a:ext cx="337784" cy="30184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2871B8C2-5764-41CD-A52F-498A125B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67225" y="4663908"/>
            <a:ext cx="337784" cy="38809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698380" y="2577713"/>
            <a:ext cx="6912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28285"/>
              </p:ext>
            </p:extLst>
          </p:nvPr>
        </p:nvGraphicFramePr>
        <p:xfrm>
          <a:off x="1694076" y="1982549"/>
          <a:ext cx="8496637" cy="41754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24775"/>
                <a:gridCol w="2249551"/>
                <a:gridCol w="1623696"/>
                <a:gridCol w="1749749"/>
                <a:gridCol w="1748866"/>
              </a:tblGrid>
              <a:tr h="2359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 обучения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Минимальный возраст </a:t>
                      </a:r>
                      <a:r>
                        <a:rPr lang="ru-RU" sz="1200" dirty="0" smtClean="0">
                          <a:effectLst/>
                        </a:rPr>
                        <a:t>для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зачисления в </a:t>
                      </a:r>
                      <a:r>
                        <a:rPr lang="ru-RU" sz="1200" dirty="0" smtClean="0">
                          <a:effectLst/>
                        </a:rPr>
                        <a:t>группы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(лет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Минимальное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Наполняемость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группы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(чел.)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Максимальный объем учебной </a:t>
                      </a:r>
                      <a:r>
                        <a:rPr lang="ru-RU" sz="1200" dirty="0" smtClean="0">
                          <a:effectLst/>
                        </a:rPr>
                        <a:t>нагрузки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 неделю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(час/</a:t>
                      </a:r>
                      <a:r>
                        <a:rPr lang="ru-RU" sz="1200" dirty="0" err="1" smtClean="0">
                          <a:effectLst/>
                        </a:rPr>
                        <a:t>нед</a:t>
                      </a:r>
                      <a:r>
                        <a:rPr lang="ru-RU" sz="1200" dirty="0" smtClean="0">
                          <a:effectLst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Максимальный объем учебной </a:t>
                      </a:r>
                      <a:r>
                        <a:rPr lang="ru-RU" sz="1200" dirty="0" smtClean="0">
                          <a:effectLst/>
                        </a:rPr>
                        <a:t>нагрузки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  </a:t>
                      </a:r>
                      <a:r>
                        <a:rPr lang="ru-RU" sz="1200" dirty="0">
                          <a:effectLst/>
                        </a:rPr>
                        <a:t>год 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4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год 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7-8 лет (9-10 лет)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 6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312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4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год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9-10 лет (11-12 лет)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312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4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год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11-12 </a:t>
                      </a:r>
                      <a:r>
                        <a:rPr lang="ru-RU" sz="1200" dirty="0" smtClean="0">
                          <a:effectLst/>
                        </a:rPr>
                        <a:t>лет (</a:t>
                      </a:r>
                      <a:r>
                        <a:rPr lang="ru-RU" sz="1200" dirty="0">
                          <a:effectLst/>
                        </a:rPr>
                        <a:t>13 -14  лет)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312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4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год 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13 -14  лет (15-17 лет)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312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96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797776-CD3C-446E-A72E-CEF212C04A79}"/>
              </a:ext>
            </a:extLst>
          </p:cNvPr>
          <p:cNvSpPr txBox="1"/>
          <p:nvPr/>
        </p:nvSpPr>
        <p:spPr>
          <a:xfrm>
            <a:off x="1089846" y="682293"/>
            <a:ext cx="10527737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1" algn="ctr"/>
            <a:r>
              <a:rPr lang="ru-RU" altLang="ko-KR" b="0" dirty="0" smtClean="0">
                <a:solidFill>
                  <a:schemeClr val="bg1"/>
                </a:solidFill>
                <a:latin typeface="+mj-lt"/>
              </a:rPr>
              <a:t>1.2.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Цели и задачи 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ko-KR" altLang="en-US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780F380-A2E2-41B0-87C1-E4D93663CE6C}"/>
              </a:ext>
            </a:extLst>
          </p:cNvPr>
          <p:cNvSpPr txBox="1"/>
          <p:nvPr/>
        </p:nvSpPr>
        <p:spPr>
          <a:xfrm>
            <a:off x="870924" y="2065465"/>
            <a:ext cx="1096558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endParaRPr lang="ru-RU" sz="1800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5C90B5D6-A583-46F1-8B97-C95D2D2270DE}"/>
              </a:ext>
            </a:extLst>
          </p:cNvPr>
          <p:cNvSpPr/>
          <p:nvPr/>
        </p:nvSpPr>
        <p:spPr>
          <a:xfrm>
            <a:off x="236386" y="3231459"/>
            <a:ext cx="377097" cy="542166"/>
          </a:xfrm>
          <a:prstGeom prst="rect">
            <a:avLst/>
          </a:prstGeom>
          <a:solidFill>
            <a:srgbClr val="3113C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4E55F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80F380-A2E2-41B0-87C1-E4D93663CE6C}"/>
              </a:ext>
            </a:extLst>
          </p:cNvPr>
          <p:cNvSpPr txBox="1"/>
          <p:nvPr/>
        </p:nvSpPr>
        <p:spPr>
          <a:xfrm>
            <a:off x="687824" y="2065465"/>
            <a:ext cx="10929760" cy="42780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ru-RU" sz="1600" b="1" dirty="0" smtClean="0"/>
              <a:t>Цель </a:t>
            </a:r>
            <a:r>
              <a:rPr lang="ru-RU" sz="1600" b="1" dirty="0"/>
              <a:t>программы:</a:t>
            </a:r>
            <a:endParaRPr lang="ru-RU" sz="1600" dirty="0"/>
          </a:p>
          <a:p>
            <a:pPr algn="l"/>
            <a:r>
              <a:rPr lang="ru-RU" sz="1600" dirty="0"/>
              <a:t>Формирование </a:t>
            </a:r>
            <a:r>
              <a:rPr lang="ru-RU" sz="1600" u="sng" dirty="0"/>
              <a:t>	</a:t>
            </a:r>
            <a:endParaRPr lang="ru-RU" sz="1600" dirty="0"/>
          </a:p>
          <a:p>
            <a:pPr algn="l"/>
            <a:r>
              <a:rPr lang="ru-RU" sz="1600" b="1" dirty="0"/>
              <a:t>Задачи:</a:t>
            </a:r>
          </a:p>
          <a:p>
            <a:pPr algn="l"/>
            <a:r>
              <a:rPr lang="ru-RU" sz="1600" b="1" u="heavy" dirty="0"/>
              <a:t>Обучающие:</a:t>
            </a:r>
            <a:endParaRPr lang="ru-RU" sz="1600" dirty="0"/>
          </a:p>
          <a:p>
            <a:pPr lvl="0" algn="l"/>
            <a:r>
              <a:rPr lang="ru-RU" sz="1600" dirty="0"/>
              <a:t>научить </a:t>
            </a:r>
            <a:r>
              <a:rPr lang="ru-RU" sz="1600" u="sng" dirty="0"/>
              <a:t> 	</a:t>
            </a:r>
            <a:endParaRPr lang="ru-RU" sz="1600" dirty="0"/>
          </a:p>
          <a:p>
            <a:pPr lvl="0" algn="l"/>
            <a:r>
              <a:rPr lang="ru-RU" sz="1600" dirty="0"/>
              <a:t>освоить </a:t>
            </a:r>
            <a:r>
              <a:rPr lang="ru-RU" sz="1600" u="sng" dirty="0"/>
              <a:t> 	</a:t>
            </a:r>
            <a:endParaRPr lang="ru-RU" sz="1600" dirty="0"/>
          </a:p>
          <a:p>
            <a:pPr lvl="0" algn="l"/>
            <a:r>
              <a:rPr lang="ru-RU" sz="1600" dirty="0"/>
              <a:t>способствовать </a:t>
            </a:r>
            <a:r>
              <a:rPr lang="ru-RU" sz="1600" u="sng" dirty="0"/>
              <a:t> 	</a:t>
            </a:r>
            <a:endParaRPr lang="ru-RU" sz="1600" dirty="0"/>
          </a:p>
          <a:p>
            <a:pPr lvl="0" algn="l"/>
            <a:r>
              <a:rPr lang="ru-RU" sz="1600" dirty="0"/>
              <a:t>расширить знания </a:t>
            </a:r>
            <a:r>
              <a:rPr lang="ru-RU" sz="1600" u="sng" dirty="0"/>
              <a:t> 	</a:t>
            </a:r>
            <a:endParaRPr lang="ru-RU" sz="1600" dirty="0"/>
          </a:p>
          <a:p>
            <a:pPr lvl="0" algn="l"/>
            <a:r>
              <a:rPr lang="ru-RU" sz="1600" dirty="0"/>
              <a:t>научить ставить и решать </a:t>
            </a:r>
            <a:r>
              <a:rPr lang="ru-RU" sz="1600" u="sng" dirty="0"/>
              <a:t> 	</a:t>
            </a:r>
            <a:endParaRPr lang="ru-RU" sz="1600" dirty="0"/>
          </a:p>
          <a:p>
            <a:pPr algn="l"/>
            <a:r>
              <a:rPr lang="ru-RU" sz="1600" dirty="0"/>
              <a:t> </a:t>
            </a:r>
            <a:r>
              <a:rPr lang="ru-RU" sz="1600" b="1" u="heavy" dirty="0" smtClean="0"/>
              <a:t>Воспитательные</a:t>
            </a:r>
            <a:r>
              <a:rPr lang="ru-RU" sz="1600" b="1" u="heavy" dirty="0"/>
              <a:t>:</a:t>
            </a:r>
            <a:endParaRPr lang="ru-RU" sz="1600" dirty="0"/>
          </a:p>
          <a:p>
            <a:pPr lvl="0" algn="l"/>
            <a:r>
              <a:rPr lang="ru-RU" sz="1600" dirty="0"/>
              <a:t>привить интерес к </a:t>
            </a:r>
            <a:r>
              <a:rPr lang="ru-RU" sz="1600" u="sng" dirty="0"/>
              <a:t> 	</a:t>
            </a:r>
            <a:endParaRPr lang="ru-RU" sz="1600" dirty="0"/>
          </a:p>
          <a:p>
            <a:pPr lvl="0" algn="l"/>
            <a:r>
              <a:rPr lang="ru-RU" sz="1600" dirty="0"/>
              <a:t>создать условия </a:t>
            </a:r>
            <a:r>
              <a:rPr lang="ru-RU" sz="1600" u="sng" dirty="0"/>
              <a:t> 	</a:t>
            </a:r>
            <a:endParaRPr lang="ru-RU" sz="1600" dirty="0"/>
          </a:p>
          <a:p>
            <a:pPr lvl="0" algn="l"/>
            <a:r>
              <a:rPr lang="ru-RU" sz="1600" dirty="0"/>
              <a:t>обеспечить рост качества </a:t>
            </a:r>
            <a:r>
              <a:rPr lang="ru-RU" sz="1600" u="sng" dirty="0"/>
              <a:t> 	</a:t>
            </a:r>
            <a:endParaRPr lang="ru-RU" sz="1600" dirty="0"/>
          </a:p>
          <a:p>
            <a:pPr lvl="0" algn="l"/>
            <a:r>
              <a:rPr lang="ru-RU" sz="1600" dirty="0"/>
              <a:t>способствовать профилактике</a:t>
            </a:r>
            <a:r>
              <a:rPr lang="ru-RU" sz="1600" u="sng" dirty="0"/>
              <a:t>	</a:t>
            </a:r>
            <a:r>
              <a:rPr lang="ru-RU" sz="1600" u="sng" dirty="0" smtClean="0"/>
              <a:t> </a:t>
            </a:r>
            <a:r>
              <a:rPr lang="ru-RU" sz="1600" u="sng" dirty="0"/>
              <a:t>	</a:t>
            </a:r>
            <a:endParaRPr lang="ru-RU" sz="1600" dirty="0"/>
          </a:p>
          <a:p>
            <a:pPr algn="l"/>
            <a:r>
              <a:rPr lang="ru-RU" sz="1600" b="1" u="heavy" dirty="0"/>
              <a:t>Развивающие:</a:t>
            </a:r>
            <a:endParaRPr lang="ru-RU" sz="1600" dirty="0"/>
          </a:p>
          <a:p>
            <a:pPr lvl="0" algn="l"/>
            <a:r>
              <a:rPr lang="ru-RU" sz="1600" dirty="0"/>
              <a:t>развить </a:t>
            </a:r>
            <a:r>
              <a:rPr lang="ru-RU" sz="1600" u="sng" dirty="0" smtClean="0"/>
              <a:t> 	 </a:t>
            </a:r>
            <a:endParaRPr lang="ru-RU" sz="1600" dirty="0"/>
          </a:p>
          <a:p>
            <a:pPr algn="l"/>
            <a:r>
              <a:rPr lang="ru-RU" sz="1600" u="sng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66424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6E3C20DF-60FD-481A-BFEF-32A50F74DD5A}"/>
              </a:ext>
            </a:extLst>
          </p:cNvPr>
          <p:cNvSpPr/>
          <p:nvPr/>
        </p:nvSpPr>
        <p:spPr>
          <a:xfrm>
            <a:off x="3851809" y="2131510"/>
            <a:ext cx="3633325" cy="571501"/>
          </a:xfrm>
          <a:prstGeom prst="rect">
            <a:avLst/>
          </a:prstGeom>
          <a:solidFill>
            <a:srgbClr val="315E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 smtClean="0"/>
          </a:p>
          <a:p>
            <a:r>
              <a:rPr lang="ru-RU" b="1" dirty="0" smtClean="0"/>
              <a:t>Воспитательные </a:t>
            </a:r>
            <a:r>
              <a:rPr lang="ru-RU" b="1" dirty="0"/>
              <a:t>(личностные</a:t>
            </a:r>
            <a:r>
              <a:rPr lang="ru-RU" b="1" dirty="0" smtClean="0"/>
              <a:t>)</a:t>
            </a:r>
            <a:endParaRPr lang="ru-RU" b="1" dirty="0"/>
          </a:p>
          <a:p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6DFB14A0-935C-4D46-9371-E5E890ED7ADE}"/>
              </a:ext>
            </a:extLst>
          </p:cNvPr>
          <p:cNvSpPr/>
          <p:nvPr/>
        </p:nvSpPr>
        <p:spPr>
          <a:xfrm>
            <a:off x="7783434" y="2131508"/>
            <a:ext cx="4181989" cy="571501"/>
          </a:xfrm>
          <a:prstGeom prst="rect">
            <a:avLst/>
          </a:prstGeom>
          <a:solidFill>
            <a:srgbClr val="FF49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/>
              <a:t>Развивающие (</a:t>
            </a:r>
            <a:r>
              <a:rPr lang="ru-RU" b="1" dirty="0" err="1" smtClean="0"/>
              <a:t>метапредметные</a:t>
            </a:r>
            <a:r>
              <a:rPr lang="ru-RU" b="1" dirty="0"/>
              <a:t>)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A28CDF4B-E016-4CC7-B2BC-DCDF10474046}"/>
              </a:ext>
            </a:extLst>
          </p:cNvPr>
          <p:cNvSpPr/>
          <p:nvPr/>
        </p:nvSpPr>
        <p:spPr>
          <a:xfrm>
            <a:off x="310194" y="2131509"/>
            <a:ext cx="3243006" cy="571501"/>
          </a:xfrm>
          <a:prstGeom prst="rect">
            <a:avLst/>
          </a:prstGeom>
          <a:solidFill>
            <a:srgbClr val="FF49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b="1" dirty="0" smtClean="0">
                <a:solidFill>
                  <a:schemeClr val="bg1"/>
                </a:solidFill>
                <a:latin typeface="+mj-lt"/>
              </a:rPr>
              <a:t>Обучающие (предметные)</a:t>
            </a:r>
            <a:endParaRPr lang="ko-KR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8CAEC2-0A8C-44BE-875A-AF8CA5091A1B}"/>
              </a:ext>
            </a:extLst>
          </p:cNvPr>
          <p:cNvSpPr txBox="1"/>
          <p:nvPr/>
        </p:nvSpPr>
        <p:spPr>
          <a:xfrm>
            <a:off x="310194" y="2703011"/>
            <a:ext cx="3243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ru-RU" sz="1600" dirty="0" smtClean="0"/>
              <a:t>Знания</a:t>
            </a:r>
            <a:r>
              <a:rPr lang="ru-RU" sz="1600" dirty="0"/>
              <a:t>, умения, навыки. </a:t>
            </a:r>
            <a:endParaRPr lang="ru-RU" sz="1600" dirty="0" smtClean="0"/>
          </a:p>
          <a:p>
            <a:r>
              <a:rPr lang="ru-RU" sz="1600" dirty="0" smtClean="0"/>
              <a:t>Что </a:t>
            </a:r>
            <a:r>
              <a:rPr lang="ru-RU" sz="1600" dirty="0"/>
              <a:t>узнает, в чем </a:t>
            </a:r>
            <a:r>
              <a:rPr lang="ru-RU" sz="1600" dirty="0" smtClean="0"/>
              <a:t>разберется,</a:t>
            </a:r>
            <a:br>
              <a:rPr lang="ru-RU" sz="1600" dirty="0" smtClean="0"/>
            </a:br>
            <a:r>
              <a:rPr lang="ru-RU" sz="1600" dirty="0" smtClean="0"/>
              <a:t>какие представления </a:t>
            </a:r>
            <a:r>
              <a:rPr lang="ru-RU" sz="1600" dirty="0"/>
              <a:t>получит, </a:t>
            </a:r>
            <a:endParaRPr lang="ru-RU" sz="1600" dirty="0" smtClean="0"/>
          </a:p>
          <a:p>
            <a:r>
              <a:rPr lang="ru-RU" sz="1600" dirty="0" smtClean="0"/>
              <a:t>чем </a:t>
            </a:r>
            <a:r>
              <a:rPr lang="ru-RU" sz="1600" dirty="0"/>
              <a:t>овладеет, чему </a:t>
            </a:r>
            <a:r>
              <a:rPr lang="ru-RU" sz="1600" dirty="0" smtClean="0"/>
              <a:t>научится</a:t>
            </a:r>
            <a:br>
              <a:rPr lang="ru-RU" sz="1600" dirty="0" smtClean="0"/>
            </a:br>
            <a:r>
              <a:rPr lang="ru-RU" sz="1600" dirty="0" smtClean="0"/>
              <a:t>обучающийся,  освоив </a:t>
            </a:r>
            <a:r>
              <a:rPr lang="ru-RU" sz="1600" dirty="0"/>
              <a:t>программу. </a:t>
            </a:r>
            <a:r>
              <a:rPr lang="ru-RU" sz="1800" dirty="0"/>
              <a:t>	</a:t>
            </a:r>
          </a:p>
          <a:p>
            <a:endParaRPr lang="en-US" altLang="ko-KR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D2108A-73A6-4616-811C-AA3C2B7AD1B4}"/>
              </a:ext>
            </a:extLst>
          </p:cNvPr>
          <p:cNvSpPr txBox="1"/>
          <p:nvPr/>
        </p:nvSpPr>
        <p:spPr>
          <a:xfrm>
            <a:off x="3851809" y="2703009"/>
            <a:ext cx="37061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ru-RU" sz="1600" dirty="0" smtClean="0"/>
              <a:t>Способность </a:t>
            </a:r>
            <a:r>
              <a:rPr lang="ru-RU" sz="1600" dirty="0"/>
              <a:t>к саморазвитию </a:t>
            </a:r>
            <a:r>
              <a:rPr lang="ru-RU" sz="1600" dirty="0" smtClean="0"/>
              <a:t>и</a:t>
            </a:r>
            <a:br>
              <a:rPr lang="ru-RU" sz="1600" dirty="0" smtClean="0"/>
            </a:br>
            <a:r>
              <a:rPr lang="ru-RU" sz="1600" dirty="0" smtClean="0"/>
              <a:t>самоопределению</a:t>
            </a:r>
            <a:r>
              <a:rPr lang="ru-RU" sz="1600" dirty="0"/>
              <a:t>, </a:t>
            </a:r>
            <a:r>
              <a:rPr lang="ru-RU" sz="1600" dirty="0" smtClean="0"/>
              <a:t>мотивация</a:t>
            </a:r>
          </a:p>
          <a:p>
            <a:r>
              <a:rPr lang="ru-RU" sz="1600" dirty="0" smtClean="0"/>
              <a:t>достижений</a:t>
            </a:r>
            <a:r>
              <a:rPr lang="ru-RU" sz="1600" dirty="0"/>
              <a:t>, ценностные </a:t>
            </a:r>
            <a:r>
              <a:rPr lang="ru-RU" sz="1600" dirty="0" smtClean="0"/>
              <a:t>ориентиры,</a:t>
            </a:r>
            <a:br>
              <a:rPr lang="ru-RU" sz="1600" dirty="0" smtClean="0"/>
            </a:br>
            <a:r>
              <a:rPr lang="ru-RU" sz="1600" dirty="0" smtClean="0"/>
              <a:t>навыки </a:t>
            </a:r>
            <a:r>
              <a:rPr lang="ru-RU" sz="1600" dirty="0"/>
              <a:t>рефлексии, </a:t>
            </a:r>
            <a:r>
              <a:rPr lang="ru-RU" sz="1600" dirty="0" smtClean="0"/>
              <a:t>уровень </a:t>
            </a:r>
            <a:r>
              <a:rPr lang="ru-RU" sz="1600" dirty="0"/>
              <a:t>притязаний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самооценка</a:t>
            </a:r>
            <a:r>
              <a:rPr lang="ru-RU" sz="1600" dirty="0"/>
              <a:t>, волевые </a:t>
            </a:r>
            <a:r>
              <a:rPr lang="ru-RU" sz="1600" dirty="0" smtClean="0"/>
              <a:t>и нравственные</a:t>
            </a:r>
            <a:br>
              <a:rPr lang="ru-RU" sz="1600" dirty="0" smtClean="0"/>
            </a:br>
            <a:r>
              <a:rPr lang="ru-RU" sz="1600" dirty="0" smtClean="0"/>
              <a:t>качества</a:t>
            </a:r>
            <a:r>
              <a:rPr lang="ru-RU" sz="1600" dirty="0"/>
              <a:t>, социальные навыки</a:t>
            </a:r>
            <a:r>
              <a:rPr lang="ru-RU" sz="1600" dirty="0" smtClean="0"/>
              <a:t>,  </a:t>
            </a:r>
            <a:r>
              <a:rPr lang="ru-RU" sz="1600" dirty="0"/>
              <a:t>культура и гражданские, </a:t>
            </a:r>
            <a:r>
              <a:rPr lang="ru-RU" sz="1600" dirty="0" smtClean="0"/>
              <a:t>патриотические</a:t>
            </a:r>
            <a:br>
              <a:rPr lang="ru-RU" sz="1600" dirty="0" smtClean="0"/>
            </a:br>
            <a:r>
              <a:rPr lang="ru-RU" sz="1600" dirty="0" smtClean="0"/>
              <a:t>качества</a:t>
            </a:r>
            <a:r>
              <a:rPr lang="ru-RU" sz="1600" dirty="0"/>
              <a:t>. Указывать ценностные ориентиры, отношения, личностные качества, </a:t>
            </a:r>
            <a:r>
              <a:rPr lang="ru-RU" sz="1600" dirty="0" smtClean="0"/>
              <a:t>которые </a:t>
            </a:r>
            <a:r>
              <a:rPr lang="ru-RU" sz="1600" dirty="0"/>
              <a:t>будут сформированы. 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55BD6B-9E07-46B2-948D-F881475A3177}"/>
              </a:ext>
            </a:extLst>
          </p:cNvPr>
          <p:cNvSpPr txBox="1"/>
          <p:nvPr/>
        </p:nvSpPr>
        <p:spPr>
          <a:xfrm>
            <a:off x="7783434" y="2706337"/>
            <a:ext cx="418198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ru-RU" sz="1600" dirty="0" smtClean="0"/>
              <a:t>Универсальные </a:t>
            </a:r>
            <a:r>
              <a:rPr lang="ru-RU" sz="1600" dirty="0"/>
              <a:t>учебные </a:t>
            </a:r>
            <a:r>
              <a:rPr lang="ru-RU" sz="1600" dirty="0" smtClean="0"/>
              <a:t>действия; способы</a:t>
            </a:r>
            <a:br>
              <a:rPr lang="ru-RU" sz="1600" dirty="0" smtClean="0"/>
            </a:br>
            <a:r>
              <a:rPr lang="ru-RU" sz="1600" dirty="0" smtClean="0"/>
              <a:t>деятельности</a:t>
            </a:r>
            <a:r>
              <a:rPr lang="ru-RU" sz="1600" dirty="0"/>
              <a:t>, применяемые в </a:t>
            </a:r>
            <a:r>
              <a:rPr lang="ru-RU" sz="1600" dirty="0" smtClean="0"/>
              <a:t>рамках</a:t>
            </a:r>
            <a:br>
              <a:rPr lang="ru-RU" sz="1600" dirty="0" smtClean="0"/>
            </a:br>
            <a:r>
              <a:rPr lang="ru-RU" sz="1600" dirty="0" smtClean="0"/>
              <a:t>образовательного процесса;</a:t>
            </a:r>
            <a:br>
              <a:rPr lang="ru-RU" sz="1600" dirty="0" smtClean="0"/>
            </a:br>
            <a:r>
              <a:rPr lang="ru-RU" sz="1600" dirty="0" smtClean="0"/>
              <a:t>коммуникативные </a:t>
            </a:r>
            <a:r>
              <a:rPr lang="ru-RU" sz="1600" dirty="0"/>
              <a:t>навыки; </a:t>
            </a:r>
            <a:r>
              <a:rPr lang="ru-RU" sz="1600" dirty="0" smtClean="0"/>
              <a:t>совокупность</a:t>
            </a:r>
            <a:br>
              <a:rPr lang="ru-RU" sz="1600" dirty="0" smtClean="0"/>
            </a:br>
            <a:r>
              <a:rPr lang="ru-RU" sz="1600" dirty="0" smtClean="0"/>
              <a:t>универсальных учебных </a:t>
            </a:r>
            <a:r>
              <a:rPr lang="ru-RU" sz="1600" dirty="0"/>
              <a:t>действий, которые </a:t>
            </a:r>
            <a:endParaRPr lang="ru-RU" sz="1600" dirty="0" smtClean="0"/>
          </a:p>
          <a:p>
            <a:r>
              <a:rPr lang="ru-RU" sz="1600" dirty="0" smtClean="0"/>
              <a:t>обеспечивают </a:t>
            </a:r>
            <a:r>
              <a:rPr lang="ru-RU" sz="1600" dirty="0"/>
              <a:t>учащихся </a:t>
            </a:r>
            <a:r>
              <a:rPr lang="ru-RU" sz="1600" dirty="0" smtClean="0"/>
              <a:t>к самостоятельному  </a:t>
            </a:r>
            <a:r>
              <a:rPr lang="ru-RU" sz="1600" dirty="0"/>
              <a:t>усвоению новых знаний и умений. Указывать на </a:t>
            </a:r>
            <a:r>
              <a:rPr lang="ru-RU" sz="1600" dirty="0" smtClean="0"/>
              <a:t>развитие </a:t>
            </a:r>
            <a:r>
              <a:rPr lang="ru-RU" sz="1600" dirty="0"/>
              <a:t>ключевых компетентностей, </a:t>
            </a:r>
            <a:r>
              <a:rPr lang="ru-RU" sz="1600" dirty="0" smtClean="0"/>
              <a:t>на</a:t>
            </a:r>
            <a:br>
              <a:rPr lang="ru-RU" sz="1600" dirty="0" smtClean="0"/>
            </a:br>
            <a:r>
              <a:rPr lang="ru-RU" sz="1600" dirty="0" smtClean="0"/>
              <a:t>которые </a:t>
            </a:r>
            <a:r>
              <a:rPr lang="ru-RU" sz="1600" dirty="0"/>
              <a:t>будет делаться упор при </a:t>
            </a:r>
            <a:r>
              <a:rPr lang="ru-RU" sz="1600" dirty="0" smtClean="0"/>
              <a:t>обучении</a:t>
            </a:r>
            <a:r>
              <a:rPr lang="ru-RU" sz="1600" dirty="0"/>
              <a:t>. 	</a:t>
            </a:r>
          </a:p>
          <a:p>
            <a:endParaRPr lang="en-US" altLang="ko-KR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52021C-616C-4283-B46F-A475D9DD06B4}"/>
              </a:ext>
            </a:extLst>
          </p:cNvPr>
          <p:cNvSpPr txBox="1"/>
          <p:nvPr/>
        </p:nvSpPr>
        <p:spPr>
          <a:xfrm>
            <a:off x="1335484" y="793990"/>
            <a:ext cx="8237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Задачи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4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6E3C20DF-60FD-481A-BFEF-32A50F74DD5A}"/>
              </a:ext>
            </a:extLst>
          </p:cNvPr>
          <p:cNvSpPr/>
          <p:nvPr/>
        </p:nvSpPr>
        <p:spPr>
          <a:xfrm>
            <a:off x="3819442" y="2131510"/>
            <a:ext cx="3665692" cy="571501"/>
          </a:xfrm>
          <a:prstGeom prst="rect">
            <a:avLst/>
          </a:prstGeom>
          <a:solidFill>
            <a:srgbClr val="315E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 smtClean="0"/>
          </a:p>
          <a:p>
            <a:pPr algn="ctr"/>
            <a:r>
              <a:rPr lang="ru-RU" dirty="0" smtClean="0"/>
              <a:t>Личностные</a:t>
            </a:r>
            <a:endParaRPr lang="ru-RU" dirty="0"/>
          </a:p>
          <a:p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6DFB14A0-935C-4D46-9371-E5E890ED7ADE}"/>
              </a:ext>
            </a:extLst>
          </p:cNvPr>
          <p:cNvSpPr/>
          <p:nvPr/>
        </p:nvSpPr>
        <p:spPr>
          <a:xfrm>
            <a:off x="7783434" y="2131508"/>
            <a:ext cx="4181989" cy="571501"/>
          </a:xfrm>
          <a:prstGeom prst="rect">
            <a:avLst/>
          </a:prstGeom>
          <a:solidFill>
            <a:srgbClr val="FF49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М</a:t>
            </a:r>
            <a:r>
              <a:rPr lang="ru-RU" dirty="0" err="1" smtClean="0"/>
              <a:t>етапредметные</a:t>
            </a:r>
            <a:r>
              <a:rPr lang="ru-RU" dirty="0"/>
              <a:t>	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A28CDF4B-E016-4CC7-B2BC-DCDF10474046}"/>
              </a:ext>
            </a:extLst>
          </p:cNvPr>
          <p:cNvSpPr/>
          <p:nvPr/>
        </p:nvSpPr>
        <p:spPr>
          <a:xfrm>
            <a:off x="310194" y="2131509"/>
            <a:ext cx="3243006" cy="571501"/>
          </a:xfrm>
          <a:prstGeom prst="rect">
            <a:avLst/>
          </a:prstGeom>
          <a:solidFill>
            <a:srgbClr val="FF49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dirty="0" smtClean="0">
                <a:solidFill>
                  <a:schemeClr val="bg1"/>
                </a:solidFill>
                <a:latin typeface="+mj-lt"/>
              </a:rPr>
              <a:t>Предметные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8CAEC2-0A8C-44BE-875A-AF8CA5091A1B}"/>
              </a:ext>
            </a:extLst>
          </p:cNvPr>
          <p:cNvSpPr txBox="1"/>
          <p:nvPr/>
        </p:nvSpPr>
        <p:spPr>
          <a:xfrm>
            <a:off x="310194" y="2717732"/>
            <a:ext cx="32430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ru-RU" sz="1600" dirty="0" smtClean="0"/>
              <a:t>Теоретические знания,</a:t>
            </a:r>
          </a:p>
          <a:p>
            <a:r>
              <a:rPr lang="ru-RU" sz="1600" dirty="0" smtClean="0"/>
              <a:t>практические </a:t>
            </a:r>
            <a:r>
              <a:rPr lang="ru-RU" sz="1600" dirty="0"/>
              <a:t>навыки и </a:t>
            </a:r>
            <a:r>
              <a:rPr lang="ru-RU" sz="1600" dirty="0" smtClean="0"/>
              <a:t>умения</a:t>
            </a:r>
            <a:r>
              <a:rPr lang="ru-RU" sz="1800" dirty="0"/>
              <a:t>	</a:t>
            </a:r>
          </a:p>
          <a:p>
            <a:r>
              <a:rPr lang="ru-RU" sz="1800" dirty="0"/>
              <a:t>	</a:t>
            </a:r>
          </a:p>
          <a:p>
            <a:endParaRPr lang="en-US" altLang="ko-KR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D2108A-73A6-4616-811C-AA3C2B7AD1B4}"/>
              </a:ext>
            </a:extLst>
          </p:cNvPr>
          <p:cNvSpPr txBox="1"/>
          <p:nvPr/>
        </p:nvSpPr>
        <p:spPr>
          <a:xfrm>
            <a:off x="3819442" y="2717732"/>
            <a:ext cx="3706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ru-RU" sz="1600" dirty="0"/>
              <a:t>У</a:t>
            </a:r>
            <a:r>
              <a:rPr lang="ru-RU" sz="1600" dirty="0" smtClean="0"/>
              <a:t>ровень </a:t>
            </a:r>
            <a:r>
              <a:rPr lang="ru-RU" sz="1600" dirty="0"/>
              <a:t>самооценки, мотивация </a:t>
            </a:r>
            <a:endParaRPr lang="ru-RU" sz="1600" dirty="0" smtClean="0"/>
          </a:p>
          <a:p>
            <a:r>
              <a:rPr lang="ru-RU" sz="1600" dirty="0" smtClean="0"/>
              <a:t>обучения</a:t>
            </a:r>
            <a:r>
              <a:rPr lang="ru-RU" sz="1600" dirty="0"/>
              <a:t>, ценности, </a:t>
            </a:r>
            <a:r>
              <a:rPr lang="ru-RU" sz="1600" dirty="0" smtClean="0"/>
              <a:t>уровень культуры</a:t>
            </a:r>
            <a:r>
              <a:rPr lang="ru-RU" sz="1600" dirty="0"/>
              <a:t>, волевые и </a:t>
            </a:r>
            <a:r>
              <a:rPr lang="ru-RU" sz="1600" dirty="0" smtClean="0"/>
              <a:t>гражданские </a:t>
            </a:r>
            <a:r>
              <a:rPr lang="ru-RU" sz="1600" dirty="0"/>
              <a:t>патриотические, социальные </a:t>
            </a:r>
            <a:r>
              <a:rPr lang="ru-RU" sz="1600" dirty="0" smtClean="0"/>
              <a:t>качества </a:t>
            </a:r>
            <a:r>
              <a:rPr lang="ru-RU" sz="1600" dirty="0"/>
              <a:t>личности</a:t>
            </a:r>
            <a:r>
              <a:rPr lang="ru-RU" sz="1600" dirty="0" smtClean="0"/>
              <a:t>, </a:t>
            </a:r>
          </a:p>
          <a:p>
            <a:r>
              <a:rPr lang="ru-RU" sz="1600" dirty="0" smtClean="0"/>
              <a:t>организованность</a:t>
            </a:r>
            <a:r>
              <a:rPr lang="ru-RU" sz="1600" dirty="0"/>
              <a:t>, </a:t>
            </a:r>
            <a:r>
              <a:rPr lang="ru-RU" sz="1600" dirty="0" smtClean="0"/>
              <a:t>ответственность,</a:t>
            </a:r>
            <a:br>
              <a:rPr lang="ru-RU" sz="1600" dirty="0" smtClean="0"/>
            </a:br>
            <a:r>
              <a:rPr lang="ru-RU" sz="1600" dirty="0" smtClean="0"/>
              <a:t>следование </a:t>
            </a:r>
            <a:r>
              <a:rPr lang="ru-RU" sz="1600" dirty="0"/>
              <a:t>правилам </a:t>
            </a:r>
            <a:r>
              <a:rPr lang="ru-RU" sz="1600" dirty="0" smtClean="0"/>
              <a:t>и требованиям</a:t>
            </a:r>
            <a:r>
              <a:rPr lang="ru-RU" sz="1600" dirty="0"/>
              <a:t>	</a:t>
            </a:r>
          </a:p>
          <a:p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55BD6B-9E07-46B2-948D-F881475A3177}"/>
              </a:ext>
            </a:extLst>
          </p:cNvPr>
          <p:cNvSpPr txBox="1"/>
          <p:nvPr/>
        </p:nvSpPr>
        <p:spPr>
          <a:xfrm>
            <a:off x="7783434" y="2703009"/>
            <a:ext cx="418198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ru-RU" sz="1600" dirty="0"/>
              <a:t>У</a:t>
            </a:r>
            <a:r>
              <a:rPr lang="ru-RU" sz="1600" dirty="0" smtClean="0"/>
              <a:t>ровень </a:t>
            </a:r>
            <a:r>
              <a:rPr lang="ru-RU" sz="1600" dirty="0"/>
              <a:t>развития познавательных </a:t>
            </a:r>
            <a:endParaRPr lang="ru-RU" sz="1600" dirty="0" smtClean="0"/>
          </a:p>
          <a:p>
            <a:r>
              <a:rPr lang="ru-RU" sz="1600" dirty="0" smtClean="0"/>
              <a:t>процессов </a:t>
            </a:r>
            <a:r>
              <a:rPr lang="ru-RU" sz="1600" dirty="0"/>
              <a:t>(восприятие, внимание, </a:t>
            </a:r>
            <a:r>
              <a:rPr lang="ru-RU" sz="1600" dirty="0" smtClean="0"/>
              <a:t>память,</a:t>
            </a:r>
            <a:br>
              <a:rPr lang="ru-RU" sz="1600" dirty="0" smtClean="0"/>
            </a:br>
            <a:r>
              <a:rPr lang="ru-RU" sz="1600" dirty="0" smtClean="0"/>
              <a:t>мышление</a:t>
            </a:r>
            <a:r>
              <a:rPr lang="ru-RU" sz="1600" dirty="0"/>
              <a:t>, воображение), </a:t>
            </a:r>
            <a:r>
              <a:rPr lang="ru-RU" sz="1600" dirty="0" smtClean="0"/>
              <a:t>навыки</a:t>
            </a:r>
            <a:r>
              <a:rPr lang="ru-RU" sz="1600" dirty="0"/>
              <a:t>, </a:t>
            </a:r>
            <a:r>
              <a:rPr lang="ru-RU" sz="1600" dirty="0" smtClean="0"/>
              <a:t>перенос</a:t>
            </a:r>
            <a:br>
              <a:rPr lang="ru-RU" sz="1600" dirty="0" smtClean="0"/>
            </a:br>
            <a:r>
              <a:rPr lang="ru-RU" sz="1600" dirty="0" smtClean="0"/>
              <a:t>навыков</a:t>
            </a:r>
            <a:r>
              <a:rPr lang="ru-RU" sz="1600" dirty="0"/>
              <a:t>, </a:t>
            </a:r>
            <a:r>
              <a:rPr lang="ru-RU" sz="1600" dirty="0" smtClean="0"/>
              <a:t>эффективность решения</a:t>
            </a:r>
            <a:br>
              <a:rPr lang="ru-RU" sz="1600" dirty="0" smtClean="0"/>
            </a:br>
            <a:r>
              <a:rPr lang="ru-RU" sz="1600" dirty="0" smtClean="0"/>
              <a:t>проблемных </a:t>
            </a:r>
            <a:r>
              <a:rPr lang="ru-RU" sz="1600" dirty="0"/>
              <a:t>ситуаций и практических задач; </a:t>
            </a:r>
            <a:endParaRPr lang="ru-RU" sz="1600" dirty="0" smtClean="0"/>
          </a:p>
          <a:p>
            <a:r>
              <a:rPr lang="ru-RU" sz="1600" dirty="0" smtClean="0"/>
              <a:t>развитие </a:t>
            </a:r>
            <a:r>
              <a:rPr lang="ru-RU" sz="1600" dirty="0"/>
              <a:t>физических способностей </a:t>
            </a:r>
            <a:r>
              <a:rPr lang="ru-RU" sz="1600" dirty="0" smtClean="0"/>
              <a:t>и</a:t>
            </a:r>
            <a:br>
              <a:rPr lang="ru-RU" sz="1600" dirty="0" smtClean="0"/>
            </a:br>
            <a:r>
              <a:rPr lang="ru-RU" sz="1600" dirty="0" smtClean="0"/>
              <a:t>коммуникативных навыков</a:t>
            </a:r>
            <a:endParaRPr lang="ru-RU" sz="1600" dirty="0"/>
          </a:p>
          <a:p>
            <a:r>
              <a:rPr lang="ru-RU" sz="1600" dirty="0"/>
              <a:t>	</a:t>
            </a:r>
          </a:p>
          <a:p>
            <a:endParaRPr lang="en-US" altLang="ko-KR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52021C-616C-4283-B46F-A475D9DD06B4}"/>
              </a:ext>
            </a:extLst>
          </p:cNvPr>
          <p:cNvSpPr txBox="1"/>
          <p:nvPr/>
        </p:nvSpPr>
        <p:spPr>
          <a:xfrm>
            <a:off x="1335484" y="793990"/>
            <a:ext cx="8237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Задачи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92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D7DF13E3-6791-4A95-86A0-B956057F9B93}"/>
              </a:ext>
            </a:extLst>
          </p:cNvPr>
          <p:cNvSpPr/>
          <p:nvPr/>
        </p:nvSpPr>
        <p:spPr>
          <a:xfrm>
            <a:off x="1617695" y="2468071"/>
            <a:ext cx="8956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Способствовать</a:t>
            </a:r>
            <a:r>
              <a:rPr lang="ru-RU" dirty="0"/>
              <a:t>, развивать, приобщать, освоить, воспитывать, сформировать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формировать, обучить, научить, обеспечить, поддержать, расширить, познакомить, </a:t>
            </a:r>
            <a:endParaRPr lang="ru-RU" dirty="0" smtClean="0"/>
          </a:p>
          <a:p>
            <a:pPr algn="ctr"/>
            <a:r>
              <a:rPr lang="ru-RU" dirty="0" smtClean="0"/>
              <a:t>ознакомить</a:t>
            </a:r>
            <a:r>
              <a:rPr lang="ru-RU" dirty="0"/>
              <a:t>, предоставить возможность, дать представление, научить, повлиять, влиять, </a:t>
            </a:r>
            <a:endParaRPr lang="ru-RU" dirty="0" smtClean="0"/>
          </a:p>
          <a:p>
            <a:pPr algn="ctr"/>
            <a:r>
              <a:rPr lang="ru-RU" dirty="0" smtClean="0"/>
              <a:t>адаптировать</a:t>
            </a:r>
            <a:r>
              <a:rPr lang="ru-RU" dirty="0"/>
              <a:t>, социализировать, подготовить 	</a:t>
            </a: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601A8AFD-92FF-4689-B23C-008485341023}"/>
              </a:ext>
            </a:extLst>
          </p:cNvPr>
          <p:cNvSpPr/>
          <p:nvPr/>
        </p:nvSpPr>
        <p:spPr>
          <a:xfrm>
            <a:off x="4122380" y="5635472"/>
            <a:ext cx="4082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03. Lorem ipsum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1F36BED-8D2E-4DF9-A69E-668F5A593C93}"/>
              </a:ext>
            </a:extLst>
          </p:cNvPr>
          <p:cNvSpPr txBox="1"/>
          <p:nvPr/>
        </p:nvSpPr>
        <p:spPr>
          <a:xfrm>
            <a:off x="1691235" y="3945399"/>
            <a:ext cx="9476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омощь</a:t>
            </a:r>
            <a:r>
              <a:rPr lang="ru-RU" dirty="0"/>
              <a:t>, развитие, приобщение, воспитание, освоение, формирование, обучение, </a:t>
            </a:r>
            <a:endParaRPr lang="ru-RU" dirty="0" smtClean="0"/>
          </a:p>
          <a:p>
            <a:pPr algn="ctr"/>
            <a:r>
              <a:rPr lang="ru-RU" dirty="0" smtClean="0"/>
              <a:t>обеспечение</a:t>
            </a:r>
            <a:r>
              <a:rPr lang="ru-RU" dirty="0"/>
              <a:t>, поддержка, расширение, знакомство, предоставление возможности, </a:t>
            </a:r>
            <a:endParaRPr lang="ru-RU" dirty="0" smtClean="0"/>
          </a:p>
          <a:p>
            <a:pPr algn="ctr"/>
            <a:r>
              <a:rPr lang="ru-RU" dirty="0" smtClean="0"/>
              <a:t>адаптация</a:t>
            </a:r>
            <a:r>
              <a:rPr lang="ru-RU" dirty="0"/>
              <a:t>, социализация, подготовка </a:t>
            </a:r>
            <a:r>
              <a:rPr lang="ru-RU" sz="2400" dirty="0"/>
              <a:t>	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C8FDA0A9-85A4-4FA3-AAFA-B0A55FE2FBAE}"/>
              </a:ext>
            </a:extLst>
          </p:cNvPr>
          <p:cNvSpPr/>
          <p:nvPr/>
        </p:nvSpPr>
        <p:spPr>
          <a:xfrm flipV="1">
            <a:off x="412469" y="3945399"/>
            <a:ext cx="914400" cy="914400"/>
          </a:xfrm>
          <a:prstGeom prst="rect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직각 삼각형 11">
            <a:extLst>
              <a:ext uri="{FF2B5EF4-FFF2-40B4-BE49-F238E27FC236}">
                <a16:creationId xmlns:a16="http://schemas.microsoft.com/office/drawing/2014/main" xmlns="" id="{0D5D44AB-0967-4FF3-8C4A-17A03C9D5AA2}"/>
              </a:ext>
            </a:extLst>
          </p:cNvPr>
          <p:cNvSpPr/>
          <p:nvPr/>
        </p:nvSpPr>
        <p:spPr>
          <a:xfrm flipV="1">
            <a:off x="635000" y="2609682"/>
            <a:ext cx="914400" cy="914400"/>
          </a:xfrm>
          <a:prstGeom prst="rtTriangle">
            <a:avLst/>
          </a:prstGeom>
          <a:solidFill>
            <a:srgbClr val="FF494C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4472" y="1318430"/>
            <a:ext cx="93786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Формулировать задачи следует в едином ключе, придерживаясь во всех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формулировках </a:t>
            </a:r>
            <a:r>
              <a:rPr lang="ru-RU" sz="2200" b="1" dirty="0"/>
              <a:t>одной грамматической формы: </a:t>
            </a:r>
          </a:p>
        </p:txBody>
      </p:sp>
    </p:spTree>
    <p:extLst>
      <p:ext uri="{BB962C8B-B14F-4D97-AF65-F5344CB8AC3E}">
        <p14:creationId xmlns:p14="http://schemas.microsoft.com/office/powerpoint/2010/main" val="955164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6449E7-26DC-48E7-A3C7-E0992208890D}"/>
              </a:ext>
            </a:extLst>
          </p:cNvPr>
          <p:cNvSpPr txBox="1"/>
          <p:nvPr/>
        </p:nvSpPr>
        <p:spPr>
          <a:xfrm>
            <a:off x="2603945" y="763332"/>
            <a:ext cx="698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1.3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. УЧЕБНЫЙ ПЛАН</a:t>
            </a:r>
            <a:endParaRPr lang="ko-KR" altLang="en-US" sz="28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3AEBE732-5C68-481F-82E8-C27F659C30C7}"/>
              </a:ext>
            </a:extLst>
          </p:cNvPr>
          <p:cNvSpPr/>
          <p:nvPr/>
        </p:nvSpPr>
        <p:spPr>
          <a:xfrm>
            <a:off x="4233589" y="5121797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Opportunities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54BE8D06-71EC-470C-9230-70B033019C73}"/>
              </a:ext>
            </a:extLst>
          </p:cNvPr>
          <p:cNvSpPr/>
          <p:nvPr/>
        </p:nvSpPr>
        <p:spPr>
          <a:xfrm>
            <a:off x="6249605" y="5121797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Threats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FD032A64-8D91-4236-B127-6CDB78DC0C4E}"/>
              </a:ext>
            </a:extLst>
          </p:cNvPr>
          <p:cNvSpPr/>
          <p:nvPr/>
        </p:nvSpPr>
        <p:spPr>
          <a:xfrm>
            <a:off x="6249605" y="3592103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Weakness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8BEDB4A5-12D5-49E2-B89A-BD95DA9C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86991" y="4707030"/>
            <a:ext cx="337784" cy="30184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2871B8C2-5764-41CD-A52F-498A125B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67225" y="4663908"/>
            <a:ext cx="337784" cy="38809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077943"/>
              </p:ext>
            </p:extLst>
          </p:nvPr>
        </p:nvGraphicFramePr>
        <p:xfrm>
          <a:off x="2270915" y="2568119"/>
          <a:ext cx="7957379" cy="298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938"/>
                <a:gridCol w="3718843"/>
                <a:gridCol w="1389855"/>
                <a:gridCol w="1385845"/>
                <a:gridCol w="1004898"/>
              </a:tblGrid>
              <a:tr h="608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№</a:t>
                      </a:r>
                      <a:br>
                        <a:rPr lang="ru-RU" sz="1400" b="1" dirty="0" smtClean="0">
                          <a:effectLst/>
                        </a:rPr>
                      </a:br>
                      <a:r>
                        <a:rPr lang="ru-RU" sz="1400" b="1" spc="-15" dirty="0" smtClean="0">
                          <a:effectLst/>
                        </a:rPr>
                        <a:t>п/п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-10" dirty="0">
                          <a:effectLst/>
                        </a:rPr>
                        <a:t>Предметные области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-10" dirty="0" smtClean="0">
                          <a:effectLst/>
                        </a:rPr>
                        <a:t>Теоретические</a:t>
                      </a:r>
                      <a:br>
                        <a:rPr lang="ru-RU" sz="1400" b="1" spc="-10" dirty="0" smtClean="0">
                          <a:effectLst/>
                        </a:rPr>
                      </a:br>
                      <a:r>
                        <a:rPr lang="ru-RU" sz="1400" b="1" dirty="0" smtClean="0">
                          <a:effectLst/>
                        </a:rPr>
                        <a:t>занятия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-10" dirty="0" smtClean="0">
                          <a:effectLst/>
                        </a:rPr>
                        <a:t>Практические</a:t>
                      </a:r>
                      <a:br>
                        <a:rPr lang="ru-RU" sz="1400" b="1" spc="-10" dirty="0" smtClean="0">
                          <a:effectLst/>
                        </a:rPr>
                      </a:br>
                      <a:r>
                        <a:rPr lang="ru-RU" sz="1400" b="1" dirty="0" smtClean="0">
                          <a:effectLst/>
                        </a:rPr>
                        <a:t>занятия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Всего часов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29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Теория и методика физической культуры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29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Общая физическая подготовка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85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87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29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Специальная физическая подготовка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73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77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29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спорта (самбо)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82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29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Другие виды спорта и подвижные игры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56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29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Система контроля и зачетные требования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29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в соревнованиях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297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ИТОГО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14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298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</a:rPr>
                        <a:t>312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552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797776-CD3C-446E-A72E-CEF212C04A79}"/>
              </a:ext>
            </a:extLst>
          </p:cNvPr>
          <p:cNvSpPr txBox="1"/>
          <p:nvPr/>
        </p:nvSpPr>
        <p:spPr>
          <a:xfrm>
            <a:off x="1089846" y="682293"/>
            <a:ext cx="105277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1" algn="ctr"/>
            <a:r>
              <a:rPr lang="ru-RU" altLang="ko-KR" sz="2800" b="0" dirty="0" smtClean="0">
                <a:solidFill>
                  <a:schemeClr val="bg1"/>
                </a:solidFill>
                <a:latin typeface="+mj-lt"/>
              </a:rPr>
              <a:t>1.4.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Содержание программы</a:t>
            </a:r>
            <a:endParaRPr lang="ko-KR" altLang="en-US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780F380-A2E2-41B0-87C1-E4D93663CE6C}"/>
              </a:ext>
            </a:extLst>
          </p:cNvPr>
          <p:cNvSpPr txBox="1"/>
          <p:nvPr/>
        </p:nvSpPr>
        <p:spPr>
          <a:xfrm>
            <a:off x="870924" y="2065465"/>
            <a:ext cx="1096558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endParaRPr lang="ru-RU" sz="1800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5C90B5D6-A583-46F1-8B97-C95D2D2270DE}"/>
              </a:ext>
            </a:extLst>
          </p:cNvPr>
          <p:cNvSpPr/>
          <p:nvPr/>
        </p:nvSpPr>
        <p:spPr>
          <a:xfrm>
            <a:off x="236386" y="3231459"/>
            <a:ext cx="377097" cy="542166"/>
          </a:xfrm>
          <a:prstGeom prst="rect">
            <a:avLst/>
          </a:prstGeom>
          <a:solidFill>
            <a:srgbClr val="3113C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4E55F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80F380-A2E2-41B0-87C1-E4D93663CE6C}"/>
              </a:ext>
            </a:extLst>
          </p:cNvPr>
          <p:cNvSpPr txBox="1"/>
          <p:nvPr/>
        </p:nvSpPr>
        <p:spPr>
          <a:xfrm>
            <a:off x="687824" y="2065465"/>
            <a:ext cx="10929760" cy="39549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lvl="1"/>
            <a:r>
              <a:rPr lang="ru-RU" b="1" dirty="0"/>
              <a:t>Содержание программы</a:t>
            </a:r>
          </a:p>
          <a:p>
            <a:r>
              <a:rPr lang="ru-RU" i="1" dirty="0"/>
              <a:t>(Темы в содержании должны соответствовать темам учебного плана. Темы прописываются «телеграфным» стилем.)</a:t>
            </a:r>
            <a:endParaRPr lang="ru-RU" sz="1050" dirty="0"/>
          </a:p>
          <a:p>
            <a:r>
              <a:rPr lang="ru-RU" i="1" dirty="0"/>
              <a:t> </a:t>
            </a:r>
            <a:endParaRPr lang="ru-RU" dirty="0"/>
          </a:p>
          <a:p>
            <a:pPr lvl="1"/>
            <a:r>
              <a:rPr lang="ru-RU" b="1" dirty="0"/>
              <a:t>Тема</a:t>
            </a:r>
          </a:p>
          <a:p>
            <a:r>
              <a:rPr lang="ru-RU" b="1" i="1" dirty="0"/>
              <a:t>Теория.</a:t>
            </a:r>
            <a:endParaRPr lang="ru-RU" sz="1050" dirty="0"/>
          </a:p>
          <a:p>
            <a:r>
              <a:rPr lang="ru-RU" b="1" i="1" dirty="0"/>
              <a:t>Практика.</a:t>
            </a:r>
            <a:endParaRPr lang="ru-RU" sz="1050" dirty="0"/>
          </a:p>
          <a:p>
            <a:r>
              <a:rPr lang="ru-RU" b="1" i="1" dirty="0"/>
              <a:t> </a:t>
            </a:r>
            <a:endParaRPr lang="ru-RU" dirty="0"/>
          </a:p>
          <a:p>
            <a:pPr lvl="1"/>
            <a:r>
              <a:rPr lang="ru-RU" b="1" dirty="0"/>
              <a:t>Планируемые результаты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i="1" dirty="0"/>
              <a:t>(Планируемые результаты и способы их отслеживания должны быть связаны с поставленными целью, задачами и содержанием программы.)</a:t>
            </a:r>
            <a:endParaRPr lang="ru-RU" sz="1050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b="1" dirty="0"/>
              <a:t>Предметные результаты:</a:t>
            </a:r>
          </a:p>
          <a:p>
            <a:pPr lvl="2"/>
            <a:r>
              <a:rPr lang="ru-RU" b="1" dirty="0"/>
              <a:t>Обучающиеся будут знать:</a:t>
            </a:r>
            <a:endParaRPr lang="ru-RU" sz="1400" dirty="0"/>
          </a:p>
          <a:p>
            <a:pPr lvl="2"/>
            <a:r>
              <a:rPr lang="ru-RU" b="1" dirty="0"/>
              <a:t>Обучающиеся будут уметь: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Личностные результаты:</a:t>
            </a:r>
            <a:endParaRPr lang="ru-RU" sz="1050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 err="1"/>
              <a:t>Метапредметные</a:t>
            </a:r>
            <a:r>
              <a:rPr lang="ru-RU" b="1" dirty="0"/>
              <a:t> 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val="1529078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D7DF13E3-6791-4A95-86A0-B956057F9B93}"/>
              </a:ext>
            </a:extLst>
          </p:cNvPr>
          <p:cNvSpPr/>
          <p:nvPr/>
        </p:nvSpPr>
        <p:spPr>
          <a:xfrm>
            <a:off x="1860456" y="1225944"/>
            <a:ext cx="89566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будет знать</a:t>
            </a:r>
            <a:r>
              <a:rPr lang="ru-RU" sz="160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будет </a:t>
            </a:r>
            <a:r>
              <a:rPr lang="ru-RU" sz="1600" dirty="0"/>
              <a:t>стремиться</a:t>
            </a:r>
            <a:r>
              <a:rPr lang="ru-RU" sz="160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будет сформирована </a:t>
            </a:r>
            <a:r>
              <a:rPr lang="ru-RU" sz="1600" dirty="0"/>
              <a:t>устойчивая </a:t>
            </a:r>
            <a:r>
              <a:rPr lang="ru-RU" sz="1600" dirty="0" smtClean="0"/>
              <a:t>позиция… </a:t>
            </a:r>
            <a:r>
              <a:rPr lang="ru-RU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будет </a:t>
            </a:r>
            <a:r>
              <a:rPr lang="ru-RU" sz="1600" dirty="0" smtClean="0"/>
              <a:t>уметь</a:t>
            </a:r>
            <a:r>
              <a:rPr lang="ru-RU" sz="1600" dirty="0" smtClean="0"/>
              <a:t>…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разовьет </a:t>
            </a:r>
            <a:r>
              <a:rPr lang="ru-RU" sz="1600" dirty="0"/>
              <a:t>физические </a:t>
            </a:r>
            <a:r>
              <a:rPr lang="ru-RU" sz="1600" dirty="0" smtClean="0"/>
              <a:t>качества</a:t>
            </a:r>
            <a:r>
              <a:rPr lang="ru-RU" sz="1600" dirty="0" smtClean="0"/>
              <a:t>…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будут </a:t>
            </a:r>
            <a:r>
              <a:rPr lang="ru-RU" sz="1600" dirty="0"/>
              <a:t>воспитаны морально-волевые и нравственные </a:t>
            </a:r>
            <a:r>
              <a:rPr lang="ru-RU" sz="1600" dirty="0" smtClean="0"/>
              <a:t>качества… </a:t>
            </a:r>
            <a:r>
              <a:rPr lang="ru-RU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освоит </a:t>
            </a:r>
            <a:r>
              <a:rPr lang="ru-RU" sz="1600" dirty="0" smtClean="0"/>
              <a:t>основы…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будет </a:t>
            </a:r>
            <a:r>
              <a:rPr lang="ru-RU" sz="1600" dirty="0"/>
              <a:t>иметь </a:t>
            </a:r>
            <a:r>
              <a:rPr lang="ru-RU" sz="1600" dirty="0" smtClean="0"/>
              <a:t>представление…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получит </a:t>
            </a:r>
            <a:r>
              <a:rPr lang="ru-RU" sz="1600" dirty="0"/>
              <a:t>навыки</a:t>
            </a:r>
            <a:r>
              <a:rPr lang="ru-RU" sz="1600" dirty="0" smtClean="0"/>
              <a:t>…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будет </a:t>
            </a:r>
            <a:r>
              <a:rPr lang="ru-RU" sz="1600" dirty="0"/>
              <a:t>развита устойчивая потребность к физическому </a:t>
            </a:r>
            <a:r>
              <a:rPr lang="ru-RU" sz="1600" dirty="0" smtClean="0"/>
              <a:t>развитию… </a:t>
            </a:r>
            <a:r>
              <a:rPr lang="ru-RU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сможет продемонстрировать</a:t>
            </a:r>
            <a:r>
              <a:rPr lang="ru-RU" sz="1600" dirty="0" smtClean="0"/>
              <a:t>…</a:t>
            </a:r>
            <a:r>
              <a:rPr lang="ru-RU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овладеет понятием</a:t>
            </a:r>
            <a:r>
              <a:rPr lang="ru-RU" sz="1600" dirty="0" smtClean="0"/>
              <a:t>…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будет </a:t>
            </a:r>
            <a:r>
              <a:rPr lang="ru-RU" sz="1600" dirty="0"/>
              <a:t>выполнять упражнения, технические </a:t>
            </a:r>
            <a:r>
              <a:rPr lang="ru-RU" sz="1600" dirty="0" smtClean="0"/>
              <a:t>элементы…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будет </a:t>
            </a:r>
            <a:r>
              <a:rPr lang="ru-RU" sz="1600" dirty="0"/>
              <a:t>соблюдать нормы социального </a:t>
            </a:r>
            <a:r>
              <a:rPr lang="ru-RU" sz="1600" dirty="0" smtClean="0"/>
              <a:t>поведения… </a:t>
            </a:r>
            <a:r>
              <a:rPr lang="ru-RU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будет ориентироваться </a:t>
            </a:r>
            <a:r>
              <a:rPr lang="ru-RU" sz="1600" dirty="0" smtClean="0"/>
              <a:t>в…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сможет </a:t>
            </a:r>
            <a:r>
              <a:rPr lang="ru-RU" sz="1600" dirty="0"/>
              <a:t>оказать </a:t>
            </a:r>
            <a:r>
              <a:rPr lang="ru-RU" sz="1600" dirty="0" smtClean="0"/>
              <a:t>содействие…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будет </a:t>
            </a:r>
            <a:r>
              <a:rPr lang="ru-RU" sz="1600" dirty="0"/>
              <a:t>проявлять стремление к победе, разовьет лидерские </a:t>
            </a:r>
            <a:r>
              <a:rPr lang="ru-RU" sz="1600" dirty="0" smtClean="0"/>
              <a:t>качества… </a:t>
            </a:r>
            <a:r>
              <a:rPr lang="ru-RU" sz="16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расширит </a:t>
            </a:r>
            <a:r>
              <a:rPr lang="ru-RU" sz="1600" dirty="0" smtClean="0"/>
              <a:t>представление…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научится </a:t>
            </a:r>
            <a:r>
              <a:rPr lang="ru-RU" sz="1600" dirty="0" smtClean="0"/>
              <a:t>делать…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будет </a:t>
            </a:r>
            <a:r>
              <a:rPr lang="ru-RU" sz="1600" dirty="0"/>
              <a:t>соблюдать правила безопасности во время занятий и соревнований по... 	</a:t>
            </a:r>
          </a:p>
          <a:p>
            <a:pPr algn="ctr"/>
            <a:r>
              <a:rPr lang="ru-RU" sz="1600" dirty="0"/>
              <a:t>	</a:t>
            </a:r>
          </a:p>
          <a:p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C8FDA0A9-85A4-4FA3-AAFA-B0A55FE2FBAE}"/>
              </a:ext>
            </a:extLst>
          </p:cNvPr>
          <p:cNvSpPr/>
          <p:nvPr/>
        </p:nvSpPr>
        <p:spPr>
          <a:xfrm flipV="1">
            <a:off x="598586" y="3945399"/>
            <a:ext cx="914400" cy="914400"/>
          </a:xfrm>
          <a:prstGeom prst="rect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직각 삼각형 11">
            <a:extLst>
              <a:ext uri="{FF2B5EF4-FFF2-40B4-BE49-F238E27FC236}">
                <a16:creationId xmlns:a16="http://schemas.microsoft.com/office/drawing/2014/main" xmlns="" id="{0D5D44AB-0967-4FF3-8C4A-17A03C9D5AA2}"/>
              </a:ext>
            </a:extLst>
          </p:cNvPr>
          <p:cNvSpPr/>
          <p:nvPr/>
        </p:nvSpPr>
        <p:spPr>
          <a:xfrm flipV="1">
            <a:off x="703295" y="1436337"/>
            <a:ext cx="914400" cy="914400"/>
          </a:xfrm>
          <a:prstGeom prst="rtTriangle">
            <a:avLst/>
          </a:prstGeom>
          <a:solidFill>
            <a:srgbClr val="FF494C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7695" y="476858"/>
            <a:ext cx="8567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ПЛАНИРУЕМЫЕ РЕЗУЛЬТАТЫ 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1310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797776-CD3C-446E-A72E-CEF212C04A79}"/>
              </a:ext>
            </a:extLst>
          </p:cNvPr>
          <p:cNvSpPr txBox="1"/>
          <p:nvPr/>
        </p:nvSpPr>
        <p:spPr>
          <a:xfrm>
            <a:off x="1089846" y="682293"/>
            <a:ext cx="105277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1" algn="ctr"/>
            <a:r>
              <a:rPr lang="ru-RU" altLang="ko-KR" sz="2800" dirty="0" smtClean="0">
                <a:solidFill>
                  <a:schemeClr val="bg1"/>
                </a:solidFill>
                <a:latin typeface="+mj-lt"/>
              </a:rPr>
              <a:t>Раздел 2 </a:t>
            </a:r>
            <a:r>
              <a:rPr lang="ru-RU" altLang="ko-KR" sz="2800" b="0" dirty="0" smtClean="0">
                <a:solidFill>
                  <a:schemeClr val="bg1"/>
                </a:solidFill>
                <a:latin typeface="+mj-lt"/>
              </a:rPr>
              <a:t> Комплекс о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рганизационно-педагогических условия</a:t>
            </a:r>
            <a:endParaRPr lang="ko-KR" altLang="en-US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780F380-A2E2-41B0-87C1-E4D93663CE6C}"/>
              </a:ext>
            </a:extLst>
          </p:cNvPr>
          <p:cNvSpPr txBox="1"/>
          <p:nvPr/>
        </p:nvSpPr>
        <p:spPr>
          <a:xfrm>
            <a:off x="870924" y="2065465"/>
            <a:ext cx="1096558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endParaRPr lang="ru-RU" sz="1800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5C90B5D6-A583-46F1-8B97-C95D2D2270DE}"/>
              </a:ext>
            </a:extLst>
          </p:cNvPr>
          <p:cNvSpPr/>
          <p:nvPr/>
        </p:nvSpPr>
        <p:spPr>
          <a:xfrm>
            <a:off x="236386" y="3231459"/>
            <a:ext cx="377097" cy="542166"/>
          </a:xfrm>
          <a:prstGeom prst="rect">
            <a:avLst/>
          </a:prstGeom>
          <a:solidFill>
            <a:srgbClr val="3113C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4E55F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80F380-A2E2-41B0-87C1-E4D93663CE6C}"/>
              </a:ext>
            </a:extLst>
          </p:cNvPr>
          <p:cNvSpPr txBox="1"/>
          <p:nvPr/>
        </p:nvSpPr>
        <p:spPr>
          <a:xfrm>
            <a:off x="687824" y="2065465"/>
            <a:ext cx="1092976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lvl="1"/>
            <a:r>
              <a:rPr lang="ru-RU" b="1" dirty="0" smtClean="0"/>
              <a:t>2.1. Календарно </a:t>
            </a:r>
            <a:r>
              <a:rPr lang="ru-RU" b="1" dirty="0"/>
              <a:t>- тематический план</a:t>
            </a:r>
          </a:p>
          <a:p>
            <a:r>
              <a:rPr lang="ru-RU" dirty="0"/>
              <a:t>(составляется ежегодно) вынесено в отдельный </a:t>
            </a:r>
            <a:r>
              <a:rPr lang="ru-RU" dirty="0" smtClean="0"/>
              <a:t>документ</a:t>
            </a:r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491049"/>
              </p:ext>
            </p:extLst>
          </p:nvPr>
        </p:nvGraphicFramePr>
        <p:xfrm>
          <a:off x="867908" y="2659013"/>
          <a:ext cx="10501635" cy="32232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3788"/>
                <a:gridCol w="817295"/>
                <a:gridCol w="2638004"/>
                <a:gridCol w="503103"/>
                <a:gridCol w="639445"/>
                <a:gridCol w="1260000"/>
                <a:gridCol w="1260000"/>
                <a:gridCol w="1260000"/>
                <a:gridCol w="1260000"/>
              </a:tblGrid>
              <a:tr h="174625">
                <a:tc rowSpan="3">
                  <a:txBody>
                    <a:bodyPr/>
                    <a:lstStyle/>
                    <a:p>
                      <a:pPr marL="698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</a:endParaRPr>
                    </a:p>
                    <a:p>
                      <a:pPr marL="73025" marR="673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занятия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172085" marR="154940" indent="10604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№</a:t>
                      </a:r>
                      <a:r>
                        <a:rPr lang="ru-RU" sz="1200" spc="5" dirty="0">
                          <a:effectLst/>
                        </a:rPr>
                        <a:t/>
                      </a:r>
                      <a:br>
                        <a:rPr lang="ru-RU" sz="1200" spc="5" dirty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темы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6858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учебного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занятия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6858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6985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Часы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marL="1331595" marR="132143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Содержание</a:t>
                      </a:r>
                      <a:r>
                        <a:rPr lang="ru-RU" sz="1200" spc="-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деятельности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54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Теоретическая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часть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занятия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065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Практическая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часть</a:t>
                      </a:r>
                      <a:r>
                        <a:rPr lang="ru-RU" sz="1200" spc="-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занятия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98145" marR="157480" indent="-21971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</a:t>
                      </a:r>
                      <a:r>
                        <a:rPr lang="ru-RU" sz="1200" spc="-285" dirty="0">
                          <a:effectLst/>
                        </a:rPr>
                        <a:t> </a:t>
                      </a:r>
                      <a:r>
                        <a:rPr lang="ru-RU" sz="1200" spc="-285" dirty="0" smtClean="0">
                          <a:effectLst/>
                        </a:rPr>
                        <a:t/>
                      </a:r>
                      <a:br>
                        <a:rPr lang="ru-RU" sz="1200" spc="-285" dirty="0" smtClean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часов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6045" marR="81280" indent="-1143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Форма</a:t>
                      </a:r>
                      <a:r>
                        <a:rPr lang="ru-RU" sz="1200" spc="5" dirty="0">
                          <a:effectLst/>
                        </a:rPr>
                        <a:t/>
                      </a:r>
                      <a:br>
                        <a:rPr lang="ru-RU" sz="1200" spc="5" dirty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организации</a:t>
                      </a:r>
                      <a:endParaRPr lang="ru-RU" sz="1100" dirty="0">
                        <a:effectLst/>
                      </a:endParaRPr>
                    </a:p>
                    <a:p>
                      <a:pPr marL="70485" marR="4572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деятельности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 marR="66675" indent="-21971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</a:t>
                      </a:r>
                      <a:r>
                        <a:rPr lang="ru-RU" sz="1200" spc="-285" dirty="0">
                          <a:effectLst/>
                        </a:rPr>
                        <a:t> </a:t>
                      </a:r>
                      <a:r>
                        <a:rPr lang="ru-RU" sz="1200" spc="-285" dirty="0" smtClean="0">
                          <a:effectLst/>
                        </a:rPr>
                        <a:t/>
                      </a:r>
                      <a:br>
                        <a:rPr lang="ru-RU" sz="1200" spc="-285" dirty="0" smtClean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часов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6850" marR="170180" indent="-1143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Форма</a:t>
                      </a:r>
                      <a:r>
                        <a:rPr lang="ru-RU" sz="1200" spc="5" dirty="0">
                          <a:effectLst/>
                        </a:rPr>
                        <a:t/>
                      </a:r>
                      <a:br>
                        <a:rPr lang="ru-RU" sz="1200" spc="5" dirty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организации</a:t>
                      </a:r>
                      <a:endParaRPr lang="ru-RU" sz="1100" dirty="0">
                        <a:effectLst/>
                      </a:endParaRPr>
                    </a:p>
                    <a:p>
                      <a:pPr marL="161290" marR="134620"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деятельности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9095">
                <a:tc>
                  <a:txBody>
                    <a:bodyPr/>
                    <a:lstStyle/>
                    <a:p>
                      <a:pPr marL="6794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Вводное</a:t>
                      </a:r>
                      <a:r>
                        <a:rPr lang="ru-RU" sz="1300" spc="-20" dirty="0">
                          <a:effectLst/>
                        </a:rPr>
                        <a:t> </a:t>
                      </a:r>
                      <a:r>
                        <a:rPr lang="ru-RU" sz="1300" dirty="0" smtClean="0">
                          <a:effectLst/>
                        </a:rPr>
                        <a:t>занятие.</a:t>
                      </a:r>
                      <a:r>
                        <a:rPr lang="ru-RU" sz="1300" spc="-10" dirty="0">
                          <a:effectLst/>
                        </a:rPr>
                        <a:t/>
                      </a:r>
                      <a:br>
                        <a:rPr lang="ru-RU" sz="1300" spc="-10" dirty="0">
                          <a:effectLst/>
                        </a:rPr>
                      </a:br>
                      <a:r>
                        <a:rPr lang="ru-RU" sz="1300" dirty="0" smtClean="0">
                          <a:effectLst/>
                        </a:rPr>
                        <a:t>Техника безопасности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210" algn="ctr">
                        <a:spcBef>
                          <a:spcPts val="78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927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групповая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80365">
                <a:tc>
                  <a:txBody>
                    <a:bodyPr/>
                    <a:lstStyle/>
                    <a:p>
                      <a:pPr marL="67945" algn="ct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Параметры</a:t>
                      </a:r>
                      <a:r>
                        <a:rPr lang="ru-RU" sz="1300" spc="-1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цифровых</a:t>
                      </a:r>
                      <a:r>
                        <a:rPr lang="ru-RU" sz="1300" spc="-10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камер.</a:t>
                      </a:r>
                      <a:endParaRPr lang="ru-RU" sz="1100" dirty="0">
                        <a:effectLst/>
                      </a:endParaRPr>
                    </a:p>
                    <a:p>
                      <a:pPr marL="68580">
                        <a:lnSpc>
                          <a:spcPts val="14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Вводная</a:t>
                      </a:r>
                      <a:r>
                        <a:rPr lang="ru-RU" sz="1300" spc="-1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диагностика.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210" algn="ctr"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927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групповая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групповая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7690"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8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549910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Виды</a:t>
                      </a:r>
                      <a:r>
                        <a:rPr lang="ru-RU" sz="1300" spc="-45" dirty="0">
                          <a:effectLst/>
                        </a:rPr>
                        <a:t> </a:t>
                      </a:r>
                      <a:r>
                        <a:rPr lang="ru-RU" sz="1300" dirty="0" smtClean="0">
                          <a:effectLst/>
                        </a:rPr>
                        <a:t>фотообъективов.</a:t>
                      </a:r>
                      <a:r>
                        <a:rPr lang="ru-RU" sz="1300" spc="-310" dirty="0">
                          <a:effectLst/>
                        </a:rPr>
                        <a:t/>
                      </a:r>
                      <a:br>
                        <a:rPr lang="ru-RU" sz="1300" spc="-310" dirty="0">
                          <a:effectLst/>
                        </a:rPr>
                      </a:br>
                      <a:r>
                        <a:rPr lang="ru-RU" sz="1300" dirty="0" smtClean="0">
                          <a:effectLst/>
                        </a:rPr>
                        <a:t>Устройство, характеристика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28321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927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групповая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9595"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8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549910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Виды</a:t>
                      </a:r>
                      <a:r>
                        <a:rPr lang="ru-RU" sz="1300" spc="-45" dirty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фотообъективов.</a:t>
                      </a:r>
                      <a:r>
                        <a:rPr lang="ru-RU" sz="1300" spc="-310" dirty="0">
                          <a:effectLst/>
                        </a:rPr>
                        <a:t> </a:t>
                      </a:r>
                      <a:r>
                        <a:rPr lang="ru-RU" sz="1300" spc="-310" dirty="0" smtClean="0">
                          <a:effectLst/>
                        </a:rPr>
                        <a:t/>
                      </a:r>
                      <a:br>
                        <a:rPr lang="ru-RU" sz="1300" spc="-310" dirty="0" smtClean="0">
                          <a:effectLst/>
                        </a:rPr>
                      </a:br>
                      <a:r>
                        <a:rPr lang="ru-RU" sz="1300" dirty="0" smtClean="0">
                          <a:effectLst/>
                        </a:rPr>
                        <a:t>Устройство, характеристика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2832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групповая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80365">
                <a:tc>
                  <a:txBody>
                    <a:bodyPr/>
                    <a:lstStyle/>
                    <a:p>
                      <a:pPr marL="67945" algn="ct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algn="ct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Современная</a:t>
                      </a:r>
                      <a:r>
                        <a:rPr lang="ru-RU" sz="1300" spc="-1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фотография</a:t>
                      </a:r>
                      <a:r>
                        <a:rPr lang="ru-RU" sz="1300" spc="-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-</a:t>
                      </a:r>
                      <a:endParaRPr lang="ru-RU" sz="1100">
                        <a:effectLst/>
                      </a:endParaRPr>
                    </a:p>
                    <a:p>
                      <a:pPr marL="68580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тенденции.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210" algn="ctr"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55499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групповая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групповая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71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xmlns="" id="{EA401700-3EEA-46D9-8330-A1D09ED5F8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0803" y="-57120"/>
            <a:ext cx="4022997" cy="6858000"/>
          </a:xfrm>
        </p:spPr>
      </p:sp>
      <p:sp>
        <p:nvSpPr>
          <p:cNvPr id="3" name="타원 2">
            <a:extLst>
              <a:ext uri="{FF2B5EF4-FFF2-40B4-BE49-F238E27FC236}">
                <a16:creationId xmlns:a16="http://schemas.microsoft.com/office/drawing/2014/main" xmlns="" id="{DD67872D-2D50-4B39-881A-5948C096BACD}"/>
              </a:ext>
            </a:extLst>
          </p:cNvPr>
          <p:cNvSpPr/>
          <p:nvPr/>
        </p:nvSpPr>
        <p:spPr>
          <a:xfrm>
            <a:off x="60386" y="1810128"/>
            <a:ext cx="3096884" cy="2908521"/>
          </a:xfrm>
          <a:prstGeom prst="ellipse">
            <a:avLst/>
          </a:prstGeom>
          <a:solidFill>
            <a:srgbClr val="FF494C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Нормативная база</a:t>
            </a:r>
            <a:endParaRPr lang="ko-KR" alt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70D2A5B5-9D3C-452D-82E7-67ADB8A2CD5C}"/>
              </a:ext>
            </a:extLst>
          </p:cNvPr>
          <p:cNvSpPr/>
          <p:nvPr/>
        </p:nvSpPr>
        <p:spPr>
          <a:xfrm>
            <a:off x="4093065" y="448639"/>
            <a:ext cx="7551374" cy="92333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dirty="0">
                <a:latin typeface="Georgia" panose="02040502050405020303" pitchFamily="18" charset="0"/>
                <a:cs typeface="Palanquin Dark" panose="020B0604020202020204" charset="0"/>
              </a:rPr>
              <a:t>РАСПОРЯЖЕНИЕ ПРАВИТЕЛЬСТВА РОССИЙСКОЙ </a:t>
            </a:r>
            <a:r>
              <a:rPr lang="ru-RU" dirty="0" smtClean="0">
                <a:latin typeface="Georgia" panose="02040502050405020303" pitchFamily="18" charset="0"/>
                <a:cs typeface="Palanquin Dark" panose="020B0604020202020204" charset="0"/>
              </a:rPr>
              <a:t>ФЕДЕРАЦИИ</a:t>
            </a:r>
          </a:p>
          <a:p>
            <a:r>
              <a:rPr lang="ru-RU" dirty="0" smtClean="0">
                <a:latin typeface="Georgia" panose="02040502050405020303" pitchFamily="18" charset="0"/>
                <a:cs typeface="Palanquin Dark" panose="020B0604020202020204" charset="0"/>
              </a:rPr>
              <a:t> </a:t>
            </a:r>
            <a:r>
              <a:rPr lang="ru-RU" dirty="0">
                <a:latin typeface="Georgia" panose="02040502050405020303" pitchFamily="18" charset="0"/>
                <a:cs typeface="Palanquin Dark" panose="020B0604020202020204" charset="0"/>
              </a:rPr>
              <a:t>от 31 марта 2022 года N 678-р «Концепция </a:t>
            </a:r>
            <a:r>
              <a:rPr lang="ru-RU" dirty="0" smtClean="0">
                <a:latin typeface="Georgia" panose="02040502050405020303" pitchFamily="18" charset="0"/>
                <a:cs typeface="Palanquin Dark" panose="020B0604020202020204" charset="0"/>
              </a:rPr>
              <a:t>развития</a:t>
            </a:r>
            <a:br>
              <a:rPr lang="ru-RU" dirty="0" smtClean="0">
                <a:latin typeface="Georgia" panose="02040502050405020303" pitchFamily="18" charset="0"/>
                <a:cs typeface="Palanquin Dark" panose="020B0604020202020204" charset="0"/>
              </a:rPr>
            </a:br>
            <a:r>
              <a:rPr lang="ru-RU" dirty="0" smtClean="0">
                <a:latin typeface="Georgia" panose="02040502050405020303" pitchFamily="18" charset="0"/>
                <a:cs typeface="Palanquin Dark" panose="020B0604020202020204" charset="0"/>
              </a:rPr>
              <a:t>дополнительного </a:t>
            </a:r>
            <a:r>
              <a:rPr lang="ru-RU" dirty="0">
                <a:latin typeface="Georgia" panose="02040502050405020303" pitchFamily="18" charset="0"/>
                <a:cs typeface="Palanquin Dark" panose="020B0604020202020204" charset="0"/>
              </a:rPr>
              <a:t>образования детей до 2030 года</a:t>
            </a:r>
            <a:r>
              <a:rPr lang="ru-RU" dirty="0" smtClean="0">
                <a:latin typeface="Georgia" panose="02040502050405020303" pitchFamily="18" charset="0"/>
                <a:cs typeface="Palanquin Dark" panose="020B0604020202020204" charset="0"/>
              </a:rPr>
              <a:t>»</a:t>
            </a:r>
            <a:endParaRPr lang="ru-RU" dirty="0">
              <a:latin typeface="Georgia" panose="02040502050405020303" pitchFamily="18" charset="0"/>
              <a:cs typeface="Palanquin Dark" panose="020B0604020202020204" charset="0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D66C10BB-D920-47A7-923E-FC51E49BFDEC}"/>
              </a:ext>
            </a:extLst>
          </p:cNvPr>
          <p:cNvSpPr/>
          <p:nvPr/>
        </p:nvSpPr>
        <p:spPr>
          <a:xfrm>
            <a:off x="3156735" y="1621358"/>
            <a:ext cx="649822" cy="599318"/>
          </a:xfrm>
          <a:prstGeom prst="ellipse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4093066" y="2938161"/>
            <a:ext cx="8238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  <a:cs typeface="Palanquin Dark" panose="020B0604020202020204" charset="0"/>
              </a:rPr>
              <a:t>Распоряжение Правительства Челябинской области № 445 от 02.06.2022 «О программе развития детско-юношеского спорта в </a:t>
            </a:r>
            <a:r>
              <a:rPr lang="ru-RU" dirty="0" smtClean="0">
                <a:latin typeface="Georgia" panose="02040502050405020303" pitchFamily="18" charset="0"/>
                <a:cs typeface="Palanquin Dark" panose="020B0604020202020204" charset="0"/>
              </a:rPr>
              <a:t>Челябинской</a:t>
            </a:r>
          </a:p>
          <a:p>
            <a:r>
              <a:rPr lang="ru-RU" dirty="0" smtClean="0">
                <a:latin typeface="Georgia" panose="02040502050405020303" pitchFamily="18" charset="0"/>
                <a:cs typeface="Palanquin Dark" panose="020B0604020202020204" charset="0"/>
              </a:rPr>
              <a:t> </a:t>
            </a:r>
            <a:r>
              <a:rPr lang="ru-RU" dirty="0">
                <a:latin typeface="Georgia" panose="02040502050405020303" pitchFamily="18" charset="0"/>
                <a:cs typeface="Palanquin Dark" panose="020B0604020202020204" charset="0"/>
              </a:rPr>
              <a:t>области до 2030 года»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36689F0B-68E6-4294-A8F2-2606014DC03B}"/>
              </a:ext>
            </a:extLst>
          </p:cNvPr>
          <p:cNvSpPr/>
          <p:nvPr/>
        </p:nvSpPr>
        <p:spPr>
          <a:xfrm>
            <a:off x="4093066" y="1621358"/>
            <a:ext cx="8098936" cy="92333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dirty="0">
                <a:latin typeface="Georgia" panose="02040502050405020303" pitchFamily="18" charset="0"/>
                <a:cs typeface="Palanquin Dark" panose="020B0604020202020204" charset="0"/>
              </a:rPr>
              <a:t>РАСПОРЯЖЕНИЕ ПРАВИТЕЛЬСТВА </a:t>
            </a:r>
            <a:r>
              <a:rPr lang="ru-RU" dirty="0" smtClean="0">
                <a:latin typeface="Georgia" panose="02040502050405020303" pitchFamily="18" charset="0"/>
                <a:cs typeface="Palanquin Dark" panose="020B0604020202020204" charset="0"/>
              </a:rPr>
              <a:t>РОССИЙСКОЙ</a:t>
            </a:r>
          </a:p>
          <a:p>
            <a:r>
              <a:rPr lang="ru-RU" dirty="0" smtClean="0">
                <a:latin typeface="Georgia" panose="02040502050405020303" pitchFamily="18" charset="0"/>
                <a:cs typeface="Palanquin Dark" panose="020B0604020202020204" charset="0"/>
              </a:rPr>
              <a:t>ФЕДЕРАЦИИ </a:t>
            </a:r>
            <a:r>
              <a:rPr lang="ru-RU" dirty="0">
                <a:latin typeface="Georgia" panose="02040502050405020303" pitchFamily="18" charset="0"/>
                <a:cs typeface="Palanquin Dark" panose="020B0604020202020204" charset="0"/>
              </a:rPr>
              <a:t>от 28 декабря 2021 года N 3894-р «О Концепции развития </a:t>
            </a:r>
            <a:r>
              <a:rPr lang="ru-RU" dirty="0" smtClean="0">
                <a:latin typeface="Georgia" panose="02040502050405020303" pitchFamily="18" charset="0"/>
                <a:cs typeface="Palanquin Dark" panose="020B0604020202020204" charset="0"/>
              </a:rPr>
              <a:t>детско-юношеского </a:t>
            </a:r>
            <a:r>
              <a:rPr lang="ru-RU" dirty="0">
                <a:latin typeface="Georgia" panose="02040502050405020303" pitchFamily="18" charset="0"/>
                <a:cs typeface="Palanquin Dark" panose="020B0604020202020204" charset="0"/>
              </a:rPr>
              <a:t>спорта в Российской Федерации до 2030 года»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11B4B84F-2062-4315-B834-11F82CF9A046}"/>
              </a:ext>
            </a:extLst>
          </p:cNvPr>
          <p:cNvSpPr/>
          <p:nvPr/>
        </p:nvSpPr>
        <p:spPr>
          <a:xfrm>
            <a:off x="3182008" y="448639"/>
            <a:ext cx="625084" cy="567653"/>
          </a:xfrm>
          <a:prstGeom prst="ellipse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CA0516AC-E23C-4C7D-9A3E-75EC6DD3A9CD}"/>
              </a:ext>
            </a:extLst>
          </p:cNvPr>
          <p:cNvSpPr/>
          <p:nvPr/>
        </p:nvSpPr>
        <p:spPr>
          <a:xfrm>
            <a:off x="0" y="5873469"/>
            <a:ext cx="984530" cy="984531"/>
          </a:xfrm>
          <a:prstGeom prst="rect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직각 삼각형 21">
            <a:extLst>
              <a:ext uri="{FF2B5EF4-FFF2-40B4-BE49-F238E27FC236}">
                <a16:creationId xmlns:a16="http://schemas.microsoft.com/office/drawing/2014/main" xmlns="" id="{CF663D10-530E-4408-A3D7-FB848B167744}"/>
              </a:ext>
            </a:extLst>
          </p:cNvPr>
          <p:cNvSpPr/>
          <p:nvPr/>
        </p:nvSpPr>
        <p:spPr>
          <a:xfrm rot="10800000">
            <a:off x="0" y="4888941"/>
            <a:ext cx="984530" cy="984530"/>
          </a:xfrm>
          <a:prstGeom prst="rtTriangle">
            <a:avLst/>
          </a:pr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타원 9">
            <a:extLst>
              <a:ext uri="{FF2B5EF4-FFF2-40B4-BE49-F238E27FC236}">
                <a16:creationId xmlns:a16="http://schemas.microsoft.com/office/drawing/2014/main" xmlns="" id="{D66C10BB-D920-47A7-923E-FC51E49BFDEC}"/>
              </a:ext>
            </a:extLst>
          </p:cNvPr>
          <p:cNvSpPr/>
          <p:nvPr/>
        </p:nvSpPr>
        <p:spPr>
          <a:xfrm>
            <a:off x="3156735" y="2938161"/>
            <a:ext cx="649822" cy="599318"/>
          </a:xfrm>
          <a:prstGeom prst="ellipse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타원 9">
            <a:extLst>
              <a:ext uri="{FF2B5EF4-FFF2-40B4-BE49-F238E27FC236}">
                <a16:creationId xmlns:a16="http://schemas.microsoft.com/office/drawing/2014/main" xmlns="" id="{D66C10BB-D920-47A7-923E-FC51E49BFDEC}"/>
              </a:ext>
            </a:extLst>
          </p:cNvPr>
          <p:cNvSpPr/>
          <p:nvPr/>
        </p:nvSpPr>
        <p:spPr>
          <a:xfrm>
            <a:off x="3157270" y="4243657"/>
            <a:ext cx="649822" cy="599318"/>
          </a:xfrm>
          <a:prstGeom prst="ellipse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4051373" y="4243657"/>
            <a:ext cx="832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Федеральный закон от 29 декабря 2012 г. N </a:t>
            </a:r>
            <a:r>
              <a:rPr lang="ru-RU" dirty="0" smtClean="0">
                <a:latin typeface="Georgia" panose="02040502050405020303" pitchFamily="18" charset="0"/>
              </a:rPr>
              <a:t>273-ФЗ "</a:t>
            </a:r>
            <a:r>
              <a:rPr lang="ru-RU" dirty="0">
                <a:latin typeface="Georgia" panose="02040502050405020303" pitchFamily="18" charset="0"/>
              </a:rPr>
              <a:t>Об образовании </a:t>
            </a:r>
            <a:r>
              <a:rPr lang="ru-RU" dirty="0" smtClean="0">
                <a:latin typeface="Georgia" panose="02040502050405020303" pitchFamily="18" charset="0"/>
              </a:rPr>
              <a:t>в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Российской Федерации" (ред. от 17 февраля 2021 г.)</a:t>
            </a:r>
            <a:endParaRPr lang="ru-RU" dirty="0">
              <a:latin typeface="Georgia" panose="02040502050405020303" pitchFamily="18" charset="0"/>
              <a:cs typeface="Palanquin Dark" panose="020B0604020202020204" charset="0"/>
            </a:endParaRPr>
          </a:p>
        </p:txBody>
      </p:sp>
      <p:sp>
        <p:nvSpPr>
          <p:cNvPr id="27" name="타원 9">
            <a:extLst>
              <a:ext uri="{FF2B5EF4-FFF2-40B4-BE49-F238E27FC236}">
                <a16:creationId xmlns:a16="http://schemas.microsoft.com/office/drawing/2014/main" xmlns="" id="{D66C10BB-D920-47A7-923E-FC51E49BFDEC}"/>
              </a:ext>
            </a:extLst>
          </p:cNvPr>
          <p:cNvSpPr/>
          <p:nvPr/>
        </p:nvSpPr>
        <p:spPr>
          <a:xfrm>
            <a:off x="3156735" y="5274153"/>
            <a:ext cx="649822" cy="599318"/>
          </a:xfrm>
          <a:prstGeom prst="ellipse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4051372" y="5274153"/>
            <a:ext cx="7993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Приказ Министерства просвещения РФ от 27 июля 2022 г. N </a:t>
            </a:r>
            <a:r>
              <a:rPr lang="ru-RU" dirty="0" smtClean="0">
                <a:latin typeface="Georgia" panose="02040502050405020303" pitchFamily="18" charset="0"/>
              </a:rPr>
              <a:t>629 “Об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утверждении </a:t>
            </a:r>
            <a:r>
              <a:rPr lang="ru-RU" dirty="0">
                <a:latin typeface="Georgia" panose="02040502050405020303" pitchFamily="18" charset="0"/>
              </a:rPr>
              <a:t>Порядка организации и </a:t>
            </a:r>
            <a:r>
              <a:rPr lang="ru-RU" dirty="0" smtClean="0">
                <a:latin typeface="Georgia" panose="02040502050405020303" pitchFamily="18" charset="0"/>
              </a:rPr>
              <a:t>осуществления образовательной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деятельности </a:t>
            </a:r>
            <a:r>
              <a:rPr lang="ru-RU" dirty="0">
                <a:latin typeface="Georgia" panose="02040502050405020303" pitchFamily="18" charset="0"/>
              </a:rPr>
              <a:t>по дополнительным </a:t>
            </a:r>
            <a:r>
              <a:rPr lang="ru-RU" dirty="0" smtClean="0">
                <a:latin typeface="Georgia" panose="02040502050405020303" pitchFamily="18" charset="0"/>
              </a:rPr>
              <a:t>общеобразовательным </a:t>
            </a:r>
            <a:r>
              <a:rPr lang="ru-RU" dirty="0">
                <a:latin typeface="Georgia" panose="02040502050405020303" pitchFamily="18" charset="0"/>
              </a:rPr>
              <a:t>программам”</a:t>
            </a:r>
          </a:p>
        </p:txBody>
      </p:sp>
    </p:spTree>
    <p:extLst>
      <p:ext uri="{BB962C8B-B14F-4D97-AF65-F5344CB8AC3E}">
        <p14:creationId xmlns:p14="http://schemas.microsoft.com/office/powerpoint/2010/main" val="3707872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6449E7-26DC-48E7-A3C7-E0992208890D}"/>
              </a:ext>
            </a:extLst>
          </p:cNvPr>
          <p:cNvSpPr txBox="1"/>
          <p:nvPr/>
        </p:nvSpPr>
        <p:spPr>
          <a:xfrm>
            <a:off x="2603945" y="763332"/>
            <a:ext cx="6984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2.2. Условия реализации Программы (материально-техническое </a:t>
            </a:r>
            <a:r>
              <a:rPr lang="ru-RU" altLang="ko-KR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обеспечение)</a:t>
            </a:r>
            <a:endParaRPr lang="ko-KR" altLang="en-US" sz="2800" dirty="0">
              <a:solidFill>
                <a:schemeClr val="bg1">
                  <a:lumMod val="9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3AEBE732-5C68-481F-82E8-C27F659C30C7}"/>
              </a:ext>
            </a:extLst>
          </p:cNvPr>
          <p:cNvSpPr/>
          <p:nvPr/>
        </p:nvSpPr>
        <p:spPr>
          <a:xfrm>
            <a:off x="4233589" y="5121797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Opportunities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54BE8D06-71EC-470C-9230-70B033019C73}"/>
              </a:ext>
            </a:extLst>
          </p:cNvPr>
          <p:cNvSpPr/>
          <p:nvPr/>
        </p:nvSpPr>
        <p:spPr>
          <a:xfrm>
            <a:off x="6249605" y="5121797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Threats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FD032A64-8D91-4236-B127-6CDB78DC0C4E}"/>
              </a:ext>
            </a:extLst>
          </p:cNvPr>
          <p:cNvSpPr/>
          <p:nvPr/>
        </p:nvSpPr>
        <p:spPr>
          <a:xfrm>
            <a:off x="6249605" y="3592103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Weakness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8BEDB4A5-12D5-49E2-B89A-BD95DA9C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86991" y="4707030"/>
            <a:ext cx="337784" cy="30184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2871B8C2-5764-41CD-A52F-498A125B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67225" y="4663908"/>
            <a:ext cx="337784" cy="38809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772342"/>
              </p:ext>
            </p:extLst>
          </p:nvPr>
        </p:nvGraphicFramePr>
        <p:xfrm>
          <a:off x="3148012" y="2180685"/>
          <a:ext cx="5895975" cy="3120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537"/>
                <a:gridCol w="3023577"/>
                <a:gridCol w="83171"/>
                <a:gridCol w="1050670"/>
                <a:gridCol w="1285020"/>
              </a:tblGrid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п/п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Наименование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Единица</a:t>
                      </a:r>
                      <a:br>
                        <a:rPr lang="ru-RU" sz="1200" b="1" dirty="0" smtClean="0">
                          <a:effectLst/>
                        </a:rPr>
                      </a:br>
                      <a:r>
                        <a:rPr lang="ru-RU" sz="1200" b="1" dirty="0" smtClean="0">
                          <a:effectLst/>
                        </a:rPr>
                        <a:t>измерения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Количество</a:t>
                      </a:r>
                      <a:br>
                        <a:rPr lang="ru-RU" sz="1200" b="1" dirty="0" smtClean="0">
                          <a:effectLst/>
                        </a:rPr>
                      </a:br>
                      <a:r>
                        <a:rPr lang="ru-RU" sz="1200" b="1" dirty="0" smtClean="0">
                          <a:effectLst/>
                        </a:rPr>
                        <a:t>изделий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Основное оборудование и инвентарь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Ковер  </a:t>
                      </a:r>
                      <a:r>
                        <a:rPr lang="ru-RU" sz="1200" dirty="0" err="1" smtClean="0">
                          <a:effectLst/>
                        </a:rPr>
                        <a:t>буто</a:t>
                      </a:r>
                      <a:r>
                        <a:rPr lang="ru-RU" sz="1200" dirty="0" smtClean="0">
                          <a:effectLst/>
                        </a:rPr>
                        <a:t>-маты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комплект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Дополнительные и вспомогательные технические средства обучения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Шведская стенка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штук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Канат для перетягивания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штук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Брусья навесные для гимнастической стенки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штук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Эспандер ленточный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штук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Турнир навесной для гимнастической стенки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штук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Манекены тренировочные для борьбы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штук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Гири спортивные, 5 кг</a:t>
                      </a:r>
                      <a:r>
                        <a:rPr lang="ru-RU" sz="1200" dirty="0" smtClean="0">
                          <a:effectLst/>
                        </a:rPr>
                        <a:t>, 6 </a:t>
                      </a:r>
                      <a:r>
                        <a:rPr lang="ru-RU" sz="1200" dirty="0">
                          <a:effectLst/>
                        </a:rPr>
                        <a:t>кг</a:t>
                      </a:r>
                      <a:r>
                        <a:rPr lang="ru-RU" sz="1200" dirty="0" smtClean="0">
                          <a:effectLst/>
                        </a:rPr>
                        <a:t>, 8 </a:t>
                      </a:r>
                      <a:r>
                        <a:rPr lang="ru-RU" sz="1200" dirty="0">
                          <a:effectLst/>
                        </a:rPr>
                        <a:t>кг</a:t>
                      </a:r>
                      <a:r>
                        <a:rPr lang="ru-RU" sz="1200" dirty="0" smtClean="0">
                          <a:effectLst/>
                        </a:rPr>
                        <a:t>, 10 </a:t>
                      </a:r>
                      <a:r>
                        <a:rPr lang="ru-RU" sz="1200" dirty="0">
                          <a:effectLst/>
                        </a:rPr>
                        <a:t>кг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штук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Маты гимнастические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штук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Мяч футбольный                      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штук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Скамейка гимнастическая             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штук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613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6449E7-26DC-48E7-A3C7-E0992208890D}"/>
              </a:ext>
            </a:extLst>
          </p:cNvPr>
          <p:cNvSpPr txBox="1"/>
          <p:nvPr/>
        </p:nvSpPr>
        <p:spPr>
          <a:xfrm>
            <a:off x="1813557" y="1030386"/>
            <a:ext cx="845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2.3. Формы 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контроля и подведения итогов </a:t>
            </a:r>
            <a:endParaRPr lang="ko-KR" altLang="en-US" sz="2800" dirty="0">
              <a:solidFill>
                <a:schemeClr val="bg1">
                  <a:lumMod val="9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3AEBE732-5C68-481F-82E8-C27F659C30C7}"/>
              </a:ext>
            </a:extLst>
          </p:cNvPr>
          <p:cNvSpPr/>
          <p:nvPr/>
        </p:nvSpPr>
        <p:spPr>
          <a:xfrm>
            <a:off x="4233589" y="5121797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Opportunities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54BE8D06-71EC-470C-9230-70B033019C73}"/>
              </a:ext>
            </a:extLst>
          </p:cNvPr>
          <p:cNvSpPr/>
          <p:nvPr/>
        </p:nvSpPr>
        <p:spPr>
          <a:xfrm>
            <a:off x="6249605" y="5121797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Threats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E0C5C602-2AB4-4127-84B2-0DBCCD30D7B6}"/>
              </a:ext>
            </a:extLst>
          </p:cNvPr>
          <p:cNvSpPr/>
          <p:nvPr/>
        </p:nvSpPr>
        <p:spPr>
          <a:xfrm>
            <a:off x="1023168" y="2125412"/>
            <a:ext cx="9838454" cy="1457698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ru-RU" dirty="0" smtClean="0"/>
              <a:t>Федеральный </a:t>
            </a:r>
            <a:r>
              <a:rPr lang="ru-RU" dirty="0"/>
              <a:t>закон № 273-ФЗ «Об образовании в Российской Федерации» не </a:t>
            </a:r>
            <a:r>
              <a:rPr lang="ru-RU" dirty="0" smtClean="0"/>
              <a:t>предусматривает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проведение итоговой аттестации по дополнительным </a:t>
            </a:r>
            <a:r>
              <a:rPr lang="ru-RU" dirty="0" smtClean="0"/>
              <a:t>общеобразовательным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(общеразвивающим) программам (ст</a:t>
            </a:r>
            <a:r>
              <a:rPr lang="ru-RU" dirty="0" smtClean="0"/>
              <a:t>. 75</a:t>
            </a:r>
            <a:r>
              <a:rPr lang="ru-RU" dirty="0"/>
              <a:t>), </a:t>
            </a:r>
            <a:r>
              <a:rPr lang="ru-RU" dirty="0" smtClean="0"/>
              <a:t> </a:t>
            </a:r>
            <a:r>
              <a:rPr lang="ru-RU" dirty="0"/>
              <a:t>но и не запрещает ее проведение (ст</a:t>
            </a:r>
            <a:r>
              <a:rPr lang="ru-RU" dirty="0" smtClean="0"/>
              <a:t>. 60</a:t>
            </a:r>
            <a:r>
              <a:rPr lang="ru-RU" dirty="0"/>
              <a:t>), </a:t>
            </a:r>
          </a:p>
          <a:p>
            <a:pPr algn="ctr"/>
            <a:r>
              <a:rPr lang="ru-RU" dirty="0"/>
              <a:t>однако допустима промежуточная аттестация (ст</a:t>
            </a:r>
            <a:r>
              <a:rPr lang="ru-RU" dirty="0" smtClean="0"/>
              <a:t>. 58</a:t>
            </a:r>
            <a:r>
              <a:rPr lang="ru-RU" dirty="0"/>
              <a:t>) и итоговая аттестация (ст. 59</a:t>
            </a:r>
            <a:r>
              <a:rPr lang="ru-RU" dirty="0" smtClean="0"/>
              <a:t>).</a:t>
            </a:r>
            <a:endParaRPr lang="ru-RU" dirty="0"/>
          </a:p>
          <a:p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FD032A64-8D91-4236-B127-6CDB78DC0C4E}"/>
              </a:ext>
            </a:extLst>
          </p:cNvPr>
          <p:cNvSpPr/>
          <p:nvPr/>
        </p:nvSpPr>
        <p:spPr>
          <a:xfrm>
            <a:off x="6249605" y="3592103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Weakness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8BEDB4A5-12D5-49E2-B89A-BD95DA9C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86991" y="4707030"/>
            <a:ext cx="337784" cy="30184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2871B8C2-5764-41CD-A52F-498A125B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67225" y="4663908"/>
            <a:ext cx="337784" cy="388092"/>
          </a:xfrm>
          <a:prstGeom prst="rect">
            <a:avLst/>
          </a:prstGeom>
        </p:spPr>
      </p:pic>
      <p:sp>
        <p:nvSpPr>
          <p:cNvPr id="19" name="직사각형 12">
            <a:extLst>
              <a:ext uri="{FF2B5EF4-FFF2-40B4-BE49-F238E27FC236}">
                <a16:creationId xmlns:a16="http://schemas.microsoft.com/office/drawing/2014/main" xmlns="" id="{E0C5C602-2AB4-4127-84B2-0DBCCD30D7B6}"/>
              </a:ext>
            </a:extLst>
          </p:cNvPr>
          <p:cNvSpPr/>
          <p:nvPr/>
        </p:nvSpPr>
        <p:spPr>
          <a:xfrm>
            <a:off x="1023169" y="3515305"/>
            <a:ext cx="10038644" cy="2842692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ru-RU" b="1" dirty="0" smtClean="0"/>
              <a:t>Промежуточная </a:t>
            </a:r>
            <a:r>
              <a:rPr lang="ru-RU" dirty="0" smtClean="0"/>
              <a:t>аттестация  определенна </a:t>
            </a:r>
            <a:r>
              <a:rPr lang="ru-RU" dirty="0"/>
              <a:t>учебным планом </a:t>
            </a:r>
            <a:endParaRPr lang="ru-RU" dirty="0" smtClean="0"/>
          </a:p>
          <a:p>
            <a:pPr algn="ctr"/>
            <a:r>
              <a:rPr lang="ru-RU" dirty="0" smtClean="0"/>
              <a:t>как </a:t>
            </a:r>
            <a:r>
              <a:rPr lang="ru-RU" dirty="0"/>
              <a:t>составной частью образовательной программы, и в порядке, установленном локальным нормативным актом организации дополнительного образования (ФЗ №273 ст</a:t>
            </a:r>
            <a:r>
              <a:rPr lang="ru-RU" dirty="0" smtClean="0"/>
              <a:t>. 30</a:t>
            </a:r>
            <a:r>
              <a:rPr lang="ru-RU" dirty="0"/>
              <a:t>, ст</a:t>
            </a:r>
            <a:r>
              <a:rPr lang="ru-RU" dirty="0" smtClean="0"/>
              <a:t>. 58</a:t>
            </a:r>
            <a:r>
              <a:rPr lang="ru-RU" dirty="0"/>
              <a:t>), </a:t>
            </a:r>
            <a:endParaRPr lang="ru-RU" dirty="0" smtClean="0"/>
          </a:p>
          <a:p>
            <a:pPr algn="ctr"/>
            <a:r>
              <a:rPr lang="ru-RU" dirty="0" smtClean="0"/>
              <a:t>формы</a:t>
            </a:r>
            <a:r>
              <a:rPr lang="ru-RU" dirty="0"/>
              <a:t>, порядок и периодичность аттестации обучающихся определяются </a:t>
            </a:r>
            <a:endParaRPr lang="ru-RU" dirty="0" smtClean="0"/>
          </a:p>
          <a:p>
            <a:pPr algn="ctr"/>
            <a:r>
              <a:rPr lang="ru-RU" dirty="0" smtClean="0"/>
              <a:t>организацией</a:t>
            </a:r>
            <a:r>
              <a:rPr lang="ru-RU" dirty="0"/>
              <a:t>, осуществляющей образовательную деятельность. 	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Формы </a:t>
            </a:r>
            <a:r>
              <a:rPr lang="ru-RU" dirty="0"/>
              <a:t>подведения итогов реализации </a:t>
            </a:r>
            <a:r>
              <a:rPr lang="ru-RU" dirty="0" smtClean="0"/>
              <a:t>ДОП в </a:t>
            </a:r>
            <a:r>
              <a:rPr lang="ru-RU" dirty="0"/>
              <a:t>области физической культуры и спорта могут быть</a:t>
            </a:r>
            <a:r>
              <a:rPr lang="ru-RU" i="1" dirty="0"/>
              <a:t>: </a:t>
            </a:r>
            <a:endParaRPr lang="ru-RU" dirty="0"/>
          </a:p>
          <a:p>
            <a:pPr algn="ctr"/>
            <a:r>
              <a:rPr lang="ru-RU" dirty="0"/>
              <a:t>тестирование по ОФП, СФП, ТП; </a:t>
            </a:r>
            <a:endParaRPr lang="ru-RU" dirty="0" smtClean="0"/>
          </a:p>
          <a:p>
            <a:pPr algn="ctr"/>
            <a:r>
              <a:rPr lang="ru-RU" dirty="0" smtClean="0"/>
              <a:t>учет </a:t>
            </a:r>
            <a:r>
              <a:rPr lang="ru-RU" dirty="0"/>
              <a:t>результатов соревновательной </a:t>
            </a:r>
            <a:r>
              <a:rPr lang="ru-RU" dirty="0" smtClean="0"/>
              <a:t>деятельности;  зачет</a:t>
            </a:r>
            <a:r>
              <a:rPr lang="ru-RU" dirty="0"/>
              <a:t>.</a:t>
            </a:r>
          </a:p>
          <a:p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415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6E3C20DF-60FD-481A-BFEF-32A50F74DD5A}"/>
              </a:ext>
            </a:extLst>
          </p:cNvPr>
          <p:cNvSpPr/>
          <p:nvPr/>
        </p:nvSpPr>
        <p:spPr>
          <a:xfrm>
            <a:off x="3965894" y="2107500"/>
            <a:ext cx="3349305" cy="571501"/>
          </a:xfrm>
          <a:prstGeom prst="rect">
            <a:avLst/>
          </a:prstGeom>
          <a:solidFill>
            <a:srgbClr val="315E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 smtClean="0"/>
          </a:p>
          <a:p>
            <a:pPr algn="ctr"/>
            <a:r>
              <a:rPr lang="ru-RU" sz="2400" b="1" dirty="0" smtClean="0"/>
              <a:t>Диагностика</a:t>
            </a:r>
            <a:r>
              <a:rPr lang="ru-RU" dirty="0"/>
              <a:t>	</a:t>
            </a:r>
          </a:p>
          <a:p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6DFB14A0-935C-4D46-9371-E5E890ED7ADE}"/>
              </a:ext>
            </a:extLst>
          </p:cNvPr>
          <p:cNvSpPr/>
          <p:nvPr/>
        </p:nvSpPr>
        <p:spPr>
          <a:xfrm>
            <a:off x="7648566" y="1419408"/>
            <a:ext cx="4181989" cy="571501"/>
          </a:xfrm>
          <a:prstGeom prst="rect">
            <a:avLst/>
          </a:prstGeom>
          <a:solidFill>
            <a:srgbClr val="FF49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/>
              <a:t>Аттестация/контроль</a:t>
            </a:r>
            <a:endParaRPr lang="ru-RU" sz="2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A28CDF4B-E016-4CC7-B2BC-DCDF10474046}"/>
              </a:ext>
            </a:extLst>
          </p:cNvPr>
          <p:cNvSpPr/>
          <p:nvPr/>
        </p:nvSpPr>
        <p:spPr>
          <a:xfrm>
            <a:off x="213088" y="1419410"/>
            <a:ext cx="3452603" cy="571501"/>
          </a:xfrm>
          <a:prstGeom prst="rect">
            <a:avLst/>
          </a:prstGeom>
          <a:solidFill>
            <a:srgbClr val="FF49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/>
              <a:t>Аттестация/ </a:t>
            </a:r>
            <a:r>
              <a:rPr lang="ru-RU" sz="2400" b="1" dirty="0" smtClean="0"/>
              <a:t>контроль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8CAEC2-0A8C-44BE-875A-AF8CA5091A1B}"/>
              </a:ext>
            </a:extLst>
          </p:cNvPr>
          <p:cNvSpPr txBox="1"/>
          <p:nvPr/>
        </p:nvSpPr>
        <p:spPr>
          <a:xfrm>
            <a:off x="213089" y="2212452"/>
            <a:ext cx="334011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ru-RU" sz="1800" dirty="0"/>
              <a:t>зачет, практическая работа, </a:t>
            </a:r>
            <a:endParaRPr lang="ru-RU" sz="1800" dirty="0" smtClean="0"/>
          </a:p>
          <a:p>
            <a:pPr algn="ctr"/>
            <a:r>
              <a:rPr lang="ru-RU" sz="1800" dirty="0" smtClean="0"/>
              <a:t>фестиваль</a:t>
            </a:r>
            <a:r>
              <a:rPr lang="ru-RU" sz="1800" dirty="0"/>
              <a:t>, </a:t>
            </a:r>
            <a:r>
              <a:rPr lang="ru-RU" sz="1800" dirty="0" smtClean="0"/>
              <a:t>контрольно-</a:t>
            </a:r>
          </a:p>
          <a:p>
            <a:pPr algn="ctr"/>
            <a:r>
              <a:rPr lang="ru-RU" sz="1800" dirty="0" smtClean="0"/>
              <a:t>тестовые </a:t>
            </a:r>
            <a:r>
              <a:rPr lang="ru-RU" sz="1800" dirty="0"/>
              <a:t>упражнения</a:t>
            </a:r>
            <a:r>
              <a:rPr lang="ru-RU" sz="1800" dirty="0" smtClean="0"/>
              <a:t>,</a:t>
            </a:r>
          </a:p>
          <a:p>
            <a:pPr algn="ctr"/>
            <a:r>
              <a:rPr lang="ru-RU" sz="1800" dirty="0" smtClean="0"/>
              <a:t>выполнение </a:t>
            </a:r>
            <a:r>
              <a:rPr lang="ru-RU" sz="1800" dirty="0" smtClean="0"/>
              <a:t>аттестационных</a:t>
            </a:r>
          </a:p>
          <a:p>
            <a:pPr algn="ctr"/>
            <a:r>
              <a:rPr lang="ru-RU" sz="1800" dirty="0" smtClean="0"/>
              <a:t>упражнений</a:t>
            </a:r>
            <a:r>
              <a:rPr lang="ru-RU" sz="1800" dirty="0"/>
              <a:t>, </a:t>
            </a:r>
            <a:r>
              <a:rPr lang="ru-RU" sz="1800" dirty="0" smtClean="0"/>
              <a:t>достижения</a:t>
            </a:r>
          </a:p>
          <a:p>
            <a:pPr algn="ctr"/>
            <a:r>
              <a:rPr lang="ru-RU" sz="1800" dirty="0" smtClean="0"/>
              <a:t>в </a:t>
            </a:r>
            <a:r>
              <a:rPr lang="ru-RU" sz="1800" dirty="0" smtClean="0"/>
              <a:t>соревновательной</a:t>
            </a:r>
          </a:p>
          <a:p>
            <a:pPr algn="ctr"/>
            <a:r>
              <a:rPr lang="ru-RU" sz="1800" dirty="0" smtClean="0"/>
              <a:t>деятельности</a:t>
            </a:r>
            <a:r>
              <a:rPr lang="ru-RU" sz="1800" dirty="0"/>
              <a:t>, показатели </a:t>
            </a:r>
            <a:endParaRPr lang="ru-RU" sz="1800" dirty="0" smtClean="0"/>
          </a:p>
          <a:p>
            <a:pPr algn="ctr"/>
            <a:r>
              <a:rPr lang="ru-RU" sz="1800" dirty="0" smtClean="0"/>
              <a:t>технико-тактической </a:t>
            </a:r>
          </a:p>
          <a:p>
            <a:pPr algn="ctr"/>
            <a:r>
              <a:rPr lang="ru-RU" sz="1800" dirty="0" smtClean="0"/>
              <a:t>подготовки</a:t>
            </a:r>
            <a:endParaRPr lang="ru-RU" sz="1800" dirty="0"/>
          </a:p>
          <a:p>
            <a:r>
              <a:rPr lang="ru-RU" sz="1800" dirty="0"/>
              <a:t>	</a:t>
            </a:r>
          </a:p>
          <a:p>
            <a:r>
              <a:rPr lang="ru-RU" sz="1800" dirty="0"/>
              <a:t>	</a:t>
            </a:r>
          </a:p>
          <a:p>
            <a:endParaRPr lang="en-US" altLang="ko-KR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D2108A-73A6-4616-811C-AA3C2B7AD1B4}"/>
              </a:ext>
            </a:extLst>
          </p:cNvPr>
          <p:cNvSpPr txBox="1"/>
          <p:nvPr/>
        </p:nvSpPr>
        <p:spPr>
          <a:xfrm>
            <a:off x="3965894" y="2872672"/>
            <a:ext cx="3349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ru-RU" sz="1800" dirty="0"/>
              <a:t>анкетирование</a:t>
            </a:r>
            <a:r>
              <a:rPr lang="ru-RU" sz="1800" dirty="0" smtClean="0"/>
              <a:t>,</a:t>
            </a:r>
          </a:p>
          <a:p>
            <a:pPr algn="ctr"/>
            <a:r>
              <a:rPr lang="ru-RU" sz="1800" dirty="0" smtClean="0"/>
              <a:t> </a:t>
            </a:r>
            <a:r>
              <a:rPr lang="ru-RU" sz="1800" dirty="0"/>
              <a:t>тестирование, </a:t>
            </a:r>
            <a:r>
              <a:rPr lang="ru-RU" sz="1800" dirty="0" smtClean="0"/>
              <a:t>экспертная</a:t>
            </a:r>
          </a:p>
          <a:p>
            <a:pPr algn="ctr"/>
            <a:r>
              <a:rPr lang="ru-RU" sz="1800" dirty="0" smtClean="0"/>
              <a:t> </a:t>
            </a:r>
            <a:r>
              <a:rPr lang="ru-RU" sz="1800" dirty="0"/>
              <a:t>оценка, наблюдение, </a:t>
            </a:r>
            <a:r>
              <a:rPr lang="ru-RU" sz="1800" dirty="0" smtClean="0"/>
              <a:t>беседа,</a:t>
            </a:r>
            <a:br>
              <a:rPr lang="ru-RU" sz="1800" dirty="0" smtClean="0"/>
            </a:br>
            <a:r>
              <a:rPr lang="ru-RU" sz="1800" dirty="0" smtClean="0"/>
              <a:t>опрос</a:t>
            </a:r>
            <a:endParaRPr lang="ru-RU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55BD6B-9E07-46B2-948D-F881475A3177}"/>
              </a:ext>
            </a:extLst>
          </p:cNvPr>
          <p:cNvSpPr txBox="1"/>
          <p:nvPr/>
        </p:nvSpPr>
        <p:spPr>
          <a:xfrm>
            <a:off x="7606512" y="2224241"/>
            <a:ext cx="394891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ru-RU" sz="1800" dirty="0"/>
              <a:t>контрольно-тестовые упражнения</a:t>
            </a:r>
            <a:r>
              <a:rPr lang="ru-RU" sz="1800" dirty="0" smtClean="0"/>
              <a:t>,</a:t>
            </a:r>
          </a:p>
          <a:p>
            <a:pPr algn="ctr"/>
            <a:r>
              <a:rPr lang="ru-RU" sz="1800" dirty="0" smtClean="0"/>
              <a:t> </a:t>
            </a:r>
            <a:r>
              <a:rPr lang="ru-RU" sz="1800" dirty="0"/>
              <a:t>участие в </a:t>
            </a:r>
            <a:r>
              <a:rPr lang="ru-RU" sz="1800" dirty="0" smtClean="0"/>
              <a:t>соревновательной</a:t>
            </a:r>
          </a:p>
          <a:p>
            <a:pPr algn="ctr"/>
            <a:r>
              <a:rPr lang="ru-RU" sz="1800" dirty="0" smtClean="0"/>
              <a:t> </a:t>
            </a:r>
            <a:r>
              <a:rPr lang="ru-RU" sz="1800" dirty="0"/>
              <a:t>деятельности; контрольные задания, учебные спарринги, игры. </a:t>
            </a:r>
          </a:p>
          <a:p>
            <a:pPr algn="ctr"/>
            <a:r>
              <a:rPr lang="ru-RU" sz="1800" dirty="0"/>
              <a:t>Диагностика – анкетирование, </a:t>
            </a:r>
            <a:endParaRPr lang="ru-RU" sz="1800" dirty="0" smtClean="0"/>
          </a:p>
          <a:p>
            <a:pPr algn="ctr"/>
            <a:r>
              <a:rPr lang="ru-RU" sz="1800" dirty="0" smtClean="0"/>
              <a:t>наблюдение</a:t>
            </a:r>
            <a:r>
              <a:rPr lang="ru-RU" sz="1800" dirty="0"/>
              <a:t>, </a:t>
            </a:r>
            <a:r>
              <a:rPr lang="ru-RU" sz="1800" dirty="0" smtClean="0"/>
              <a:t>мониторинг</a:t>
            </a:r>
            <a:r>
              <a:rPr lang="ru-RU" sz="1800" dirty="0"/>
              <a:t>	</a:t>
            </a:r>
          </a:p>
          <a:p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346619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3AEBE732-5C68-481F-82E8-C27F659C30C7}"/>
              </a:ext>
            </a:extLst>
          </p:cNvPr>
          <p:cNvSpPr/>
          <p:nvPr/>
        </p:nvSpPr>
        <p:spPr>
          <a:xfrm>
            <a:off x="4233589" y="5121797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Opportunities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54BE8D06-71EC-470C-9230-70B033019C73}"/>
              </a:ext>
            </a:extLst>
          </p:cNvPr>
          <p:cNvSpPr/>
          <p:nvPr/>
        </p:nvSpPr>
        <p:spPr>
          <a:xfrm>
            <a:off x="6249605" y="5121797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Threats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FD032A64-8D91-4236-B127-6CDB78DC0C4E}"/>
              </a:ext>
            </a:extLst>
          </p:cNvPr>
          <p:cNvSpPr/>
          <p:nvPr/>
        </p:nvSpPr>
        <p:spPr>
          <a:xfrm>
            <a:off x="6249605" y="3592103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Weakness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8BEDB4A5-12D5-49E2-B89A-BD95DA9C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86991" y="4707030"/>
            <a:ext cx="337784" cy="30184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2871B8C2-5764-41CD-A52F-498A125B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67225" y="4663908"/>
            <a:ext cx="337784" cy="38809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698380" y="2577713"/>
            <a:ext cx="6912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28398"/>
              </p:ext>
            </p:extLst>
          </p:nvPr>
        </p:nvGraphicFramePr>
        <p:xfrm>
          <a:off x="1366349" y="2290046"/>
          <a:ext cx="9152092" cy="3956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030"/>
                <a:gridCol w="3476460"/>
                <a:gridCol w="1833801"/>
                <a:gridCol w="1833801"/>
              </a:tblGrid>
              <a:tr h="324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Развиваемое</a:t>
                      </a:r>
                      <a:br>
                        <a:rPr lang="ru-RU" sz="1400" b="1" dirty="0" smtClean="0">
                          <a:effectLst/>
                        </a:rPr>
                      </a:br>
                      <a:r>
                        <a:rPr lang="ru-RU" sz="1400" b="1" dirty="0" smtClean="0">
                          <a:effectLst/>
                        </a:rPr>
                        <a:t>физическое  </a:t>
                      </a:r>
                      <a:r>
                        <a:rPr lang="ru-RU" sz="1400" b="1" dirty="0">
                          <a:effectLst/>
                        </a:rPr>
                        <a:t/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 smtClean="0">
                          <a:effectLst/>
                        </a:rPr>
                        <a:t>качество</a:t>
                      </a:r>
                      <a:endParaRPr lang="ru-RU" sz="105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Контрольные упражнения (тесты)</a:t>
                      </a:r>
                      <a:endParaRPr lang="ru-RU" sz="105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Оценка</a:t>
                      </a:r>
                      <a:endParaRPr lang="ru-RU" sz="105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отлично</a:t>
                      </a:r>
                      <a:endParaRPr lang="ru-RU" sz="105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удовлетворительно</a:t>
                      </a:r>
                      <a:endParaRPr lang="ru-RU" sz="105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Быстрота         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Бег на 30 м   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 с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7,5 с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Координация        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Челночный бег 3 x 10 м 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 с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 с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Выносливость       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Бег 800 м  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 мин.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 мин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Сила           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Подтягивание на перекладине  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 раз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1-2 раза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24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Силовая </a:t>
                      </a:r>
                      <a:r>
                        <a:rPr lang="ru-RU" sz="1200" dirty="0">
                          <a:effectLst/>
                        </a:rPr>
                        <a:t>выносливость   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Подъем туловища, лежа на спине 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 раз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5-6 раз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Сгибание и разгибание рук в упоре лежа 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 раз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6-8 раз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240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Скоростно-силовые</a:t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качества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Прыжок в длину с места 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140 см.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110-120 см.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Подтягивание на перекладине за 20 с 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 раза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1-2 раза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Подъем туловища, лежа на спине за 20 с 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 раз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4-5 раз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Сгибание и разгибание рук в упоре лежа за 20с 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 раз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 раза</a:t>
                      </a: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19001" y="-2442"/>
            <a:ext cx="95809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2.4. Контрольно-оценочные материалы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(нормативы 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общей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физической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и 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специальной физической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подготовки)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(9-12 лет)</a:t>
            </a:r>
          </a:p>
        </p:txBody>
      </p:sp>
    </p:spTree>
    <p:extLst>
      <p:ext uri="{BB962C8B-B14F-4D97-AF65-F5344CB8AC3E}">
        <p14:creationId xmlns:p14="http://schemas.microsoft.com/office/powerpoint/2010/main" val="722457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6449E7-26DC-48E7-A3C7-E0992208890D}"/>
              </a:ext>
            </a:extLst>
          </p:cNvPr>
          <p:cNvSpPr txBox="1"/>
          <p:nvPr/>
        </p:nvSpPr>
        <p:spPr>
          <a:xfrm>
            <a:off x="1989795" y="763332"/>
            <a:ext cx="845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2.5. Методическое обеспечение</a:t>
            </a:r>
            <a:endParaRPr lang="ko-KR" altLang="en-US" sz="2800" dirty="0">
              <a:solidFill>
                <a:schemeClr val="bg1">
                  <a:lumMod val="9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3AEBE732-5C68-481F-82E8-C27F659C30C7}"/>
              </a:ext>
            </a:extLst>
          </p:cNvPr>
          <p:cNvSpPr/>
          <p:nvPr/>
        </p:nvSpPr>
        <p:spPr>
          <a:xfrm>
            <a:off x="4233589" y="5121797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Opportunities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54BE8D06-71EC-470C-9230-70B033019C73}"/>
              </a:ext>
            </a:extLst>
          </p:cNvPr>
          <p:cNvSpPr/>
          <p:nvPr/>
        </p:nvSpPr>
        <p:spPr>
          <a:xfrm>
            <a:off x="6249605" y="5121797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Threats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FD032A64-8D91-4236-B127-6CDB78DC0C4E}"/>
              </a:ext>
            </a:extLst>
          </p:cNvPr>
          <p:cNvSpPr/>
          <p:nvPr/>
        </p:nvSpPr>
        <p:spPr>
          <a:xfrm>
            <a:off x="6249605" y="3592103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Weakness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8BEDB4A5-12D5-49E2-B89A-BD95DA9C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86991" y="4707030"/>
            <a:ext cx="337784" cy="30184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2871B8C2-5764-41CD-A52F-498A125B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67225" y="4663908"/>
            <a:ext cx="337784" cy="388092"/>
          </a:xfrm>
          <a:prstGeom prst="rect">
            <a:avLst/>
          </a:prstGeom>
        </p:spPr>
      </p:pic>
      <p:sp>
        <p:nvSpPr>
          <p:cNvPr id="19" name="직사각형 12">
            <a:extLst>
              <a:ext uri="{FF2B5EF4-FFF2-40B4-BE49-F238E27FC236}">
                <a16:creationId xmlns:a16="http://schemas.microsoft.com/office/drawing/2014/main" xmlns="" id="{E0C5C602-2AB4-4127-84B2-0DBCCD30D7B6}"/>
              </a:ext>
            </a:extLst>
          </p:cNvPr>
          <p:cNvSpPr/>
          <p:nvPr/>
        </p:nvSpPr>
        <p:spPr>
          <a:xfrm>
            <a:off x="534074" y="2426895"/>
            <a:ext cx="11142733" cy="3673689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r>
              <a:rPr lang="ru-RU" dirty="0" smtClean="0"/>
              <a:t>Пример </a:t>
            </a:r>
            <a:r>
              <a:rPr lang="ru-RU" dirty="0"/>
              <a:t>описания методов и технологий обучения:</a:t>
            </a:r>
          </a:p>
          <a:p>
            <a:endParaRPr lang="ru-RU" dirty="0" smtClean="0"/>
          </a:p>
          <a:p>
            <a:r>
              <a:rPr lang="ru-RU" dirty="0" smtClean="0"/>
              <a:t>Организация </a:t>
            </a:r>
            <a:r>
              <a:rPr lang="ru-RU" dirty="0"/>
              <a:t>образовательного процесса по данной программе предполагает создание для </a:t>
            </a:r>
            <a:r>
              <a:rPr lang="ru-RU" dirty="0" smtClean="0"/>
              <a:t>обучающихся</a:t>
            </a:r>
            <a:br>
              <a:rPr lang="ru-RU" dirty="0" smtClean="0"/>
            </a:br>
            <a:r>
              <a:rPr lang="ru-RU" dirty="0" smtClean="0"/>
              <a:t>творческой</a:t>
            </a:r>
            <a:r>
              <a:rPr lang="ru-RU" dirty="0"/>
              <a:t>, свободной, комфортной среды. Этому способствует использование педагогом </a:t>
            </a:r>
            <a:r>
              <a:rPr lang="ru-RU" b="1" dirty="0"/>
              <a:t>методов </a:t>
            </a:r>
            <a:r>
              <a:rPr lang="ru-RU" b="1" dirty="0" smtClean="0"/>
              <a:t>обучения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позволяющих достичь </a:t>
            </a:r>
            <a:r>
              <a:rPr lang="ru-RU" dirty="0"/>
              <a:t>максимального результата. К ним относятся беседа, рассказ, объяснения, </a:t>
            </a:r>
            <a:r>
              <a:rPr lang="ru-RU" dirty="0" smtClean="0"/>
              <a:t>показ,</a:t>
            </a:r>
            <a:br>
              <a:rPr lang="ru-RU" dirty="0" smtClean="0"/>
            </a:br>
            <a:r>
              <a:rPr lang="ru-RU" dirty="0" smtClean="0"/>
              <a:t>демонстрация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Применяются </a:t>
            </a:r>
            <a:r>
              <a:rPr lang="ru-RU" b="1" dirty="0"/>
              <a:t>активные методы обучения: </a:t>
            </a:r>
            <a:r>
              <a:rPr lang="ru-RU" dirty="0" smtClean="0"/>
              <a:t> повторный, игровой, соревновательный, методы воспитания, </a:t>
            </a:r>
          </a:p>
          <a:p>
            <a:r>
              <a:rPr lang="ru-RU" dirty="0" smtClean="0"/>
              <a:t>методы обучения, методы тренировки. </a:t>
            </a:r>
          </a:p>
          <a:p>
            <a:r>
              <a:rPr lang="ru-RU" dirty="0" smtClean="0"/>
              <a:t>Педагогом </a:t>
            </a:r>
            <a:r>
              <a:rPr lang="ru-RU" dirty="0"/>
              <a:t>активно используются </a:t>
            </a:r>
            <a:r>
              <a:rPr lang="ru-RU" b="1" dirty="0"/>
              <a:t>современные образовательные </a:t>
            </a:r>
            <a:r>
              <a:rPr lang="ru-RU" b="1" dirty="0" smtClean="0"/>
              <a:t>технологии: </a:t>
            </a:r>
            <a:r>
              <a:rPr lang="ru-RU" dirty="0" smtClean="0"/>
              <a:t>проектные,</a:t>
            </a:r>
            <a:br>
              <a:rPr lang="ru-RU" dirty="0" smtClean="0"/>
            </a:br>
            <a:r>
              <a:rPr lang="ru-RU" dirty="0" smtClean="0"/>
              <a:t>информационно-коммуникационные,</a:t>
            </a:r>
            <a:r>
              <a:rPr lang="ru-RU" dirty="0"/>
              <a:t> </a:t>
            </a:r>
            <a:r>
              <a:rPr lang="ru-RU" dirty="0" smtClean="0"/>
              <a:t>личностно-ориентированного обучения</a:t>
            </a:r>
            <a:r>
              <a:rPr lang="ru-RU" dirty="0"/>
              <a:t>, технологии мастерских.</a:t>
            </a:r>
          </a:p>
          <a:p>
            <a:r>
              <a:rPr lang="ru-RU" dirty="0" smtClean="0"/>
              <a:t>Занятия </a:t>
            </a:r>
            <a:r>
              <a:rPr lang="ru-RU" dirty="0"/>
              <a:t>по программе строятся на следующих </a:t>
            </a:r>
            <a:r>
              <a:rPr lang="ru-RU" dirty="0" smtClean="0"/>
              <a:t>принципах: усвоения </a:t>
            </a:r>
            <a:r>
              <a:rPr lang="ru-RU" dirty="0"/>
              <a:t>материала от простого к сложному, единства воспитания и обучения, последовательности</a:t>
            </a:r>
            <a:r>
              <a:rPr lang="ru-RU" dirty="0" smtClean="0"/>
              <a:t>, </a:t>
            </a:r>
            <a:r>
              <a:rPr lang="ru-RU" dirty="0"/>
              <a:t>доступности, индивидуальности, самореализации.</a:t>
            </a:r>
          </a:p>
          <a:p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1356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3AEBE732-5C68-481F-82E8-C27F659C30C7}"/>
              </a:ext>
            </a:extLst>
          </p:cNvPr>
          <p:cNvSpPr/>
          <p:nvPr/>
        </p:nvSpPr>
        <p:spPr>
          <a:xfrm>
            <a:off x="4233589" y="5121797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Opportunities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54BE8D06-71EC-470C-9230-70B033019C73}"/>
              </a:ext>
            </a:extLst>
          </p:cNvPr>
          <p:cNvSpPr/>
          <p:nvPr/>
        </p:nvSpPr>
        <p:spPr>
          <a:xfrm>
            <a:off x="6249605" y="5121797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Threats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FD032A64-8D91-4236-B127-6CDB78DC0C4E}"/>
              </a:ext>
            </a:extLst>
          </p:cNvPr>
          <p:cNvSpPr/>
          <p:nvPr/>
        </p:nvSpPr>
        <p:spPr>
          <a:xfrm>
            <a:off x="6249605" y="3592103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Weakness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8BEDB4A5-12D5-49E2-B89A-BD95DA9C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86991" y="4707030"/>
            <a:ext cx="337784" cy="30184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2871B8C2-5764-41CD-A52F-498A125B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67225" y="4663908"/>
            <a:ext cx="337784" cy="3880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9115" y="537282"/>
            <a:ext cx="865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Календарный учебный график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(приложение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)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724028" y="2531547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716153"/>
              </p:ext>
            </p:extLst>
          </p:nvPr>
        </p:nvGraphicFramePr>
        <p:xfrm>
          <a:off x="796958" y="2371991"/>
          <a:ext cx="10463002" cy="37132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12684"/>
                <a:gridCol w="2952001"/>
                <a:gridCol w="4998317"/>
              </a:tblGrid>
              <a:tr h="5263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</a:endParaRPr>
                    </a:p>
                  </a:txBody>
                  <a:tcPr marL="47519" marR="47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Режим </a:t>
                      </a:r>
                      <a:r>
                        <a:rPr lang="ru-RU" sz="1200" b="1" dirty="0" smtClean="0">
                          <a:effectLst/>
                        </a:rPr>
                        <a:t>работы</a:t>
                      </a:r>
                      <a:endParaRPr lang="ru-RU" sz="1200" b="1" dirty="0">
                        <a:effectLst/>
                      </a:endParaRPr>
                    </a:p>
                  </a:txBody>
                  <a:tcPr marL="47519" marR="47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Другие </a:t>
                      </a:r>
                      <a:r>
                        <a:rPr lang="ru-RU" sz="1200" b="1" dirty="0" smtClean="0">
                          <a:effectLst/>
                        </a:rPr>
                        <a:t>специфические режимные </a:t>
                      </a:r>
                      <a:r>
                        <a:rPr lang="ru-RU" sz="1200" b="1" dirty="0">
                          <a:effectLst/>
                        </a:rPr>
                        <a:t>условия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деятельности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19" marR="47519" marT="0" marB="0" anchor="ctr"/>
                </a:tc>
              </a:tr>
              <a:tr h="350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Продолжительность освоения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программы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19" marR="47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19" marR="47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 соответствии с приказом  по ГБУДО «ОДЮСШ»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19" marR="47519" marT="0" marB="0" anchor="ctr"/>
                </a:tc>
              </a:tr>
              <a:tr h="886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Начало </a:t>
                      </a:r>
                      <a:r>
                        <a:rPr lang="ru-RU" sz="1200" b="0" dirty="0" smtClean="0">
                          <a:effectLst/>
                        </a:rPr>
                        <a:t>реализации</a:t>
                      </a:r>
                      <a:br>
                        <a:rPr lang="ru-RU" sz="1200" b="0" dirty="0" smtClean="0">
                          <a:effectLst/>
                        </a:rPr>
                      </a:br>
                      <a:r>
                        <a:rPr lang="ru-RU" sz="1200" b="0" dirty="0" smtClean="0">
                          <a:effectLst/>
                        </a:rPr>
                        <a:t>дополнительной общеразвивающей </a:t>
                      </a:r>
                      <a:r>
                        <a:rPr lang="ru-RU" sz="1200" b="0" dirty="0">
                          <a:effectLst/>
                        </a:rPr>
                        <a:t>программы «самбо</a:t>
                      </a:r>
                      <a:r>
                        <a:rPr lang="ru-RU" sz="1200" b="0" dirty="0" smtClean="0">
                          <a:effectLst/>
                        </a:rPr>
                        <a:t>»</a:t>
                      </a: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519" marR="47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 сентября 2022 года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19" marR="475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 соответствии с приказом  по ГБУДО «ОДЮСШ»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19" marR="47519" marT="0" marB="0" anchor="ctr"/>
                </a:tc>
              </a:tr>
              <a:tr h="6878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Окончание </a:t>
                      </a:r>
                      <a:r>
                        <a:rPr lang="ru-RU" sz="1200" b="0" dirty="0" smtClean="0">
                          <a:effectLst/>
                        </a:rPr>
                        <a:t>реализации</a:t>
                      </a:r>
                      <a:br>
                        <a:rPr lang="ru-RU" sz="1200" b="0" dirty="0" smtClean="0">
                          <a:effectLst/>
                        </a:rPr>
                      </a:br>
                      <a:r>
                        <a:rPr lang="ru-RU" sz="1200" b="0" dirty="0" smtClean="0">
                          <a:effectLst/>
                        </a:rPr>
                        <a:t>дополнительной общеразвивающей </a:t>
                      </a:r>
                      <a:r>
                        <a:rPr lang="ru-RU" sz="1200" b="0" dirty="0">
                          <a:effectLst/>
                        </a:rPr>
                        <a:t>программы «самбо</a:t>
                      </a:r>
                      <a:r>
                        <a:rPr lang="ru-RU" sz="1200" b="0" dirty="0" smtClean="0">
                          <a:effectLst/>
                        </a:rPr>
                        <a:t>»</a:t>
                      </a:r>
                      <a:endParaRPr lang="ru-RU" sz="12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519" marR="47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31 августа 2025 года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19" marR="475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 соответствии с приказом  </a:t>
                      </a:r>
                      <a:endParaRPr lang="ru-RU" sz="1200" b="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по </a:t>
                      </a:r>
                      <a:r>
                        <a:rPr lang="ru-RU" sz="1200" b="0" dirty="0">
                          <a:effectLst/>
                        </a:rPr>
                        <a:t>ГБУДО «ОДЮСШ»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19" marR="47519" marT="0" marB="0" anchor="ctr"/>
                </a:tc>
              </a:tr>
              <a:tr h="1246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Регламентирование</a:t>
                      </a:r>
                      <a:br>
                        <a:rPr lang="ru-RU" sz="1200" b="0" dirty="0" smtClean="0">
                          <a:effectLst/>
                        </a:rPr>
                      </a:br>
                      <a:r>
                        <a:rPr lang="ru-RU" sz="1200" b="0" dirty="0" smtClean="0">
                          <a:effectLst/>
                        </a:rPr>
                        <a:t>учебно-тренировочного</a:t>
                      </a:r>
                      <a:br>
                        <a:rPr lang="ru-RU" sz="1200" b="0" dirty="0" smtClean="0">
                          <a:effectLst/>
                        </a:rPr>
                      </a:br>
                      <a:r>
                        <a:rPr lang="ru-RU" sz="1200" b="0" dirty="0" smtClean="0">
                          <a:effectLst/>
                        </a:rPr>
                        <a:t>процесса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19" marR="475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Учебное </a:t>
                      </a:r>
                      <a:r>
                        <a:rPr lang="ru-RU" sz="1200" b="0" dirty="0">
                          <a:effectLst/>
                        </a:rPr>
                        <a:t>занятия проводятся в </a:t>
                      </a:r>
                      <a:r>
                        <a:rPr lang="ru-RU" sz="1200" b="0" dirty="0" smtClean="0">
                          <a:effectLst/>
                        </a:rPr>
                        <a:t>период</a:t>
                      </a:r>
                      <a:br>
                        <a:rPr lang="ru-RU" sz="1200" b="0" dirty="0" smtClean="0">
                          <a:effectLst/>
                        </a:rPr>
                      </a:br>
                      <a:r>
                        <a:rPr lang="ru-RU" sz="1200" b="0" dirty="0" smtClean="0">
                          <a:effectLst/>
                        </a:rPr>
                        <a:t>с 8:30 </a:t>
                      </a:r>
                      <a:r>
                        <a:rPr lang="ru-RU" sz="1200" b="0" dirty="0">
                          <a:effectLst/>
                        </a:rPr>
                        <a:t>до </a:t>
                      </a:r>
                      <a:r>
                        <a:rPr lang="ru-RU" sz="1200" b="0" dirty="0" smtClean="0">
                          <a:effectLst/>
                        </a:rPr>
                        <a:t>20:00 </a:t>
                      </a:r>
                      <a:r>
                        <a:rPr lang="ru-RU" sz="1200" b="0" dirty="0">
                          <a:effectLst/>
                        </a:rPr>
                        <a:t>часов в соответствии с расписанием </a:t>
                      </a:r>
                      <a:r>
                        <a:rPr lang="ru-RU" sz="1200" b="0" dirty="0" smtClean="0">
                          <a:effectLst/>
                        </a:rPr>
                        <a:t>занятий</a:t>
                      </a:r>
                      <a:r>
                        <a:rPr lang="ru-RU" sz="1200" b="0" dirty="0" smtClean="0">
                          <a:effectLst/>
                        </a:rPr>
                        <a:t>, обучающиеся </a:t>
                      </a:r>
                      <a:r>
                        <a:rPr lang="ru-RU" sz="1200" b="0" dirty="0">
                          <a:effectLst/>
                        </a:rPr>
                        <a:t>старше 16 лет с </a:t>
                      </a:r>
                      <a:r>
                        <a:rPr lang="ru-RU" sz="1200" b="0" dirty="0" smtClean="0">
                          <a:effectLst/>
                        </a:rPr>
                        <a:t>8:00 </a:t>
                      </a:r>
                      <a:r>
                        <a:rPr lang="ru-RU" sz="1200" b="0" dirty="0">
                          <a:effectLst/>
                        </a:rPr>
                        <a:t>до </a:t>
                      </a:r>
                      <a:r>
                        <a:rPr lang="ru-RU" sz="1200" b="0" dirty="0" smtClean="0">
                          <a:effectLst/>
                        </a:rPr>
                        <a:t>21:00.</a:t>
                      </a:r>
                      <a:br>
                        <a:rPr lang="ru-RU" sz="1200" b="0" dirty="0" smtClean="0">
                          <a:effectLst/>
                        </a:rPr>
                      </a:br>
                      <a:r>
                        <a:rPr lang="ru-RU" sz="1200" b="0" dirty="0" smtClean="0">
                          <a:effectLst/>
                        </a:rPr>
                        <a:t>Продолжительность </a:t>
                      </a:r>
                      <a:r>
                        <a:rPr lang="ru-RU" sz="1200" b="0" dirty="0">
                          <a:effectLst/>
                        </a:rPr>
                        <a:t>1 занятия </a:t>
                      </a:r>
                      <a:r>
                        <a:rPr lang="ru-RU" sz="1200" b="0" dirty="0" smtClean="0">
                          <a:effectLst/>
                        </a:rPr>
                        <a:t>составляет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45 минут. 2 </a:t>
                      </a:r>
                      <a:r>
                        <a:rPr lang="ru-RU" sz="1200" b="0" dirty="0">
                          <a:effectLst/>
                        </a:rPr>
                        <a:t>раза х </a:t>
                      </a:r>
                      <a:r>
                        <a:rPr lang="ru-RU" sz="1200" b="0" dirty="0" smtClean="0">
                          <a:effectLst/>
                        </a:rPr>
                        <a:t>45 минут.</a:t>
                      </a:r>
                      <a:endParaRPr lang="ru-RU" sz="1200" b="0" dirty="0">
                        <a:effectLst/>
                      </a:endParaRPr>
                    </a:p>
                  </a:txBody>
                  <a:tcPr marL="47519" marR="47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Постановление Главного государственного санитарного врача Российской Федерации от 28.09.2020 №28 утверждены </a:t>
                      </a:r>
                      <a:r>
                        <a:rPr lang="ru-RU" sz="1200" b="0" dirty="0" smtClean="0">
                          <a:effectLst/>
                        </a:rPr>
                        <a:t>санитарные</a:t>
                      </a:r>
                      <a:r>
                        <a:rPr lang="ru-RU" sz="1200" b="0" dirty="0">
                          <a:effectLst/>
                        </a:rPr>
                        <a:t> </a:t>
                      </a:r>
                      <a:r>
                        <a:rPr lang="ru-RU" sz="1200" b="0" dirty="0" smtClean="0">
                          <a:effectLst/>
                        </a:rPr>
                        <a:t>правила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СП </a:t>
                      </a:r>
                      <a:r>
                        <a:rPr lang="ru-RU" sz="1200" b="0" dirty="0">
                          <a:effectLst/>
                        </a:rPr>
                        <a:t>2.4.3648-20 «Санитарно-эпидемиологические требования </a:t>
                      </a:r>
                      <a:r>
                        <a:rPr lang="ru-RU" sz="1200" b="0" dirty="0" smtClean="0">
                          <a:effectLst/>
                        </a:rPr>
                        <a:t>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организациям </a:t>
                      </a:r>
                      <a:r>
                        <a:rPr lang="ru-RU" sz="1200" b="0" dirty="0">
                          <a:effectLst/>
                        </a:rPr>
                        <a:t>воспитания и обучения, отдыха и оздоровления детей </a:t>
                      </a:r>
                      <a:r>
                        <a:rPr lang="ru-RU" sz="1200" b="0" dirty="0" smtClean="0">
                          <a:effectLst/>
                        </a:rPr>
                        <a:t>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молодежи</a:t>
                      </a:r>
                      <a:r>
                        <a:rPr lang="ru-RU" sz="1200" b="0" dirty="0">
                          <a:effectLst/>
                        </a:rPr>
                        <a:t>». 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19" marR="475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404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3AEBE732-5C68-481F-82E8-C27F659C30C7}"/>
              </a:ext>
            </a:extLst>
          </p:cNvPr>
          <p:cNvSpPr/>
          <p:nvPr/>
        </p:nvSpPr>
        <p:spPr>
          <a:xfrm>
            <a:off x="4233589" y="5121797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Opportunities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54BE8D06-71EC-470C-9230-70B033019C73}"/>
              </a:ext>
            </a:extLst>
          </p:cNvPr>
          <p:cNvSpPr/>
          <p:nvPr/>
        </p:nvSpPr>
        <p:spPr>
          <a:xfrm>
            <a:off x="6249605" y="5121797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Threats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FD032A64-8D91-4236-B127-6CDB78DC0C4E}"/>
              </a:ext>
            </a:extLst>
          </p:cNvPr>
          <p:cNvSpPr/>
          <p:nvPr/>
        </p:nvSpPr>
        <p:spPr>
          <a:xfrm>
            <a:off x="6249605" y="3592103"/>
            <a:ext cx="1708806" cy="31892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+mj-lt"/>
              </a:rPr>
              <a:t>Weakness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8BEDB4A5-12D5-49E2-B89A-BD95DA9C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86991" y="4707030"/>
            <a:ext cx="337784" cy="30184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2871B8C2-5764-41CD-A52F-498A125B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67225" y="4663908"/>
            <a:ext cx="337784" cy="3880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6679" y="933695"/>
            <a:ext cx="865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Календарный учебный график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724028" y="2531547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21284"/>
              </p:ext>
            </p:extLst>
          </p:nvPr>
        </p:nvGraphicFramePr>
        <p:xfrm>
          <a:off x="1320279" y="2141757"/>
          <a:ext cx="9858652" cy="35565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47977"/>
                <a:gridCol w="3257932"/>
                <a:gridCol w="3952743"/>
              </a:tblGrid>
              <a:tr h="559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Сменность занятий: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1-я смена -  8.00 до 12.00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2-я </a:t>
                      </a:r>
                      <a:r>
                        <a:rPr lang="ru-RU" sz="1200" b="0" dirty="0">
                          <a:effectLst/>
                        </a:rPr>
                        <a:t>смена -  14. 00 до 20.00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Входная диагностика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742950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</a:pPr>
                      <a:r>
                        <a:rPr lang="ru-RU" sz="1200" b="0" dirty="0">
                          <a:effectLst/>
                        </a:rPr>
                        <a:t>по 30.09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Текущий контроль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В течение всего периода освоения программы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Промежуточная аттестация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С 14.05</a:t>
                      </a:r>
                      <a:r>
                        <a:rPr lang="ru-RU" sz="1200" b="0" dirty="0">
                          <a:effectLst/>
                        </a:rPr>
                        <a:t>. </a:t>
                      </a:r>
                      <a:r>
                        <a:rPr lang="ru-RU" sz="1200" b="0" dirty="0" smtClean="0">
                          <a:effectLst/>
                        </a:rPr>
                        <a:t>до 30.06 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В соответствии с приказом  по ГБУДО «ОДЮСШ»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17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Каникулы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Осенние </a:t>
                      </a:r>
                      <a:r>
                        <a:rPr lang="ru-RU" sz="1200" b="0" dirty="0" smtClean="0">
                          <a:effectLst/>
                        </a:rPr>
                        <a:t>каникулы 28.10 - 06.11.2022</a:t>
                      </a:r>
                      <a:endParaRPr lang="ru-RU" sz="1200" b="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Зимние </a:t>
                      </a:r>
                      <a:r>
                        <a:rPr lang="ru-RU" sz="1200" b="0" dirty="0" smtClean="0">
                          <a:effectLst/>
                        </a:rPr>
                        <a:t>каникулы </a:t>
                      </a:r>
                      <a:r>
                        <a:rPr lang="ru-RU" sz="1200" b="0" dirty="0">
                          <a:effectLst/>
                        </a:rPr>
                        <a:t>25.12. 202</a:t>
                      </a:r>
                      <a:r>
                        <a:rPr lang="en-US" sz="1200" b="0" dirty="0">
                          <a:effectLst/>
                        </a:rPr>
                        <a:t>2</a:t>
                      </a:r>
                      <a:r>
                        <a:rPr lang="ru-RU" sz="1200" b="0" dirty="0">
                          <a:effectLst/>
                        </a:rPr>
                        <a:t> - 08.01.202</a:t>
                      </a:r>
                      <a:r>
                        <a:rPr lang="en-US" sz="1200" b="0" dirty="0">
                          <a:effectLst/>
                        </a:rPr>
                        <a:t>3</a:t>
                      </a:r>
                      <a:endParaRPr lang="ru-RU" sz="1200" b="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Весенние </a:t>
                      </a:r>
                      <a:r>
                        <a:rPr lang="ru-RU" sz="1200" b="0" dirty="0" smtClean="0">
                          <a:effectLst/>
                        </a:rPr>
                        <a:t>каникулы 26.03. - 01.04.202</a:t>
                      </a:r>
                      <a:r>
                        <a:rPr lang="en-US" sz="1200" b="0" dirty="0">
                          <a:effectLst/>
                        </a:rPr>
                        <a:t>3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Занятия проводятся по расписанию, </a:t>
                      </a:r>
                      <a:r>
                        <a:rPr lang="ru-RU" sz="1200" b="0" dirty="0" smtClean="0">
                          <a:effectLst/>
                        </a:rPr>
                        <a:t>допускается</a:t>
                      </a:r>
                      <a:br>
                        <a:rPr lang="ru-RU" sz="1200" b="0" dirty="0" smtClean="0">
                          <a:effectLst/>
                        </a:rPr>
                      </a:br>
                      <a:r>
                        <a:rPr lang="ru-RU" sz="1200" b="0" dirty="0" smtClean="0">
                          <a:effectLst/>
                        </a:rPr>
                        <a:t>изменения </a:t>
                      </a:r>
                      <a:r>
                        <a:rPr lang="ru-RU" sz="1200" b="0" dirty="0">
                          <a:effectLst/>
                        </a:rPr>
                        <a:t>расписания по согласованию </a:t>
                      </a:r>
                      <a:r>
                        <a:rPr lang="ru-RU" sz="1200" b="0" dirty="0" smtClean="0">
                          <a:effectLst/>
                        </a:rPr>
                        <a:t>с</a:t>
                      </a:r>
                      <a:br>
                        <a:rPr lang="ru-RU" sz="1200" b="0" dirty="0" smtClean="0">
                          <a:effectLst/>
                        </a:rPr>
                      </a:br>
                      <a:r>
                        <a:rPr lang="ru-RU" sz="1200" b="0" dirty="0" smtClean="0">
                          <a:effectLst/>
                        </a:rPr>
                        <a:t>администрацией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8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Организация </a:t>
                      </a:r>
                      <a:r>
                        <a:rPr lang="ru-RU" sz="1200" b="0" dirty="0" smtClean="0">
                          <a:effectLst/>
                        </a:rPr>
                        <a:t>проведения</a:t>
                      </a:r>
                      <a:br>
                        <a:rPr lang="ru-RU" sz="1200" b="0" dirty="0" smtClean="0">
                          <a:effectLst/>
                        </a:rPr>
                      </a:br>
                      <a:r>
                        <a:rPr lang="ru-RU" sz="1200" b="0" dirty="0" smtClean="0">
                          <a:effectLst/>
                        </a:rPr>
                        <a:t>учебно-тренировочных сборов</a:t>
                      </a:r>
                      <a:endParaRPr lang="ru-RU" sz="1200" b="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Проводятся для обучающихся с </a:t>
                      </a:r>
                      <a:r>
                        <a:rPr lang="ru-RU" sz="1200" b="0" dirty="0" smtClean="0">
                          <a:effectLst/>
                        </a:rPr>
                        <a:t>целью</a:t>
                      </a:r>
                      <a:br>
                        <a:rPr lang="ru-RU" sz="1200" b="0" dirty="0" smtClean="0">
                          <a:effectLst/>
                        </a:rPr>
                      </a:br>
                      <a:r>
                        <a:rPr lang="ru-RU" sz="1200" b="0" dirty="0" smtClean="0">
                          <a:effectLst/>
                        </a:rPr>
                        <a:t>подготовке </a:t>
                      </a:r>
                      <a:r>
                        <a:rPr lang="ru-RU" sz="1200" b="0" dirty="0">
                          <a:effectLst/>
                        </a:rPr>
                        <a:t>к спортивным </a:t>
                      </a:r>
                      <a:r>
                        <a:rPr lang="ru-RU" sz="1200" b="0" dirty="0" smtClean="0">
                          <a:effectLst/>
                        </a:rPr>
                        <a:t>соревнованиям</a:t>
                      </a:r>
                      <a:br>
                        <a:rPr lang="ru-RU" sz="1200" b="0" dirty="0" smtClean="0">
                          <a:effectLst/>
                        </a:rPr>
                      </a:br>
                      <a:r>
                        <a:rPr lang="ru-RU" sz="1200" b="0" dirty="0" smtClean="0">
                          <a:effectLst/>
                        </a:rPr>
                        <a:t>различного </a:t>
                      </a:r>
                      <a:r>
                        <a:rPr lang="ru-RU" sz="1200" b="0" dirty="0">
                          <a:effectLst/>
                        </a:rPr>
                        <a:t>уровня и с целью оздоровления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Согласно учебного плана и календаря </a:t>
                      </a:r>
                      <a:r>
                        <a:rPr lang="ru-RU" sz="1200" b="0" dirty="0" smtClean="0">
                          <a:effectLst/>
                        </a:rPr>
                        <a:t>образовательных</a:t>
                      </a:r>
                      <a:br>
                        <a:rPr lang="ru-RU" sz="1200" b="0" dirty="0" smtClean="0">
                          <a:effectLst/>
                        </a:rPr>
                      </a:br>
                      <a:r>
                        <a:rPr lang="ru-RU" sz="1200" b="0" dirty="0" smtClean="0">
                          <a:effectLst/>
                        </a:rPr>
                        <a:t>событий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402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1632269175"/>
              </p:ext>
            </p:extLst>
          </p:nvPr>
        </p:nvGraphicFramePr>
        <p:xfrm>
          <a:off x="1108608" y="1253781"/>
          <a:ext cx="10972799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3707"/>
                <a:gridCol w="5899092"/>
              </a:tblGrid>
              <a:tr h="9231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Принята (Рассмотрена)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заседании педагогического  совета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МБУДО………………..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81330" algn="l"/>
                          <a:tab pos="1621790" algn="l"/>
                          <a:tab pos="2121535" algn="l"/>
                        </a:tabLst>
                      </a:pPr>
                      <a:r>
                        <a:rPr lang="ru-RU" sz="1800" dirty="0">
                          <a:effectLst/>
                        </a:rPr>
                        <a:t>от «	» 	2022г.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700530" algn="l"/>
                        </a:tabLst>
                      </a:pPr>
                      <a:r>
                        <a:rPr lang="ru-RU" sz="1800" dirty="0">
                          <a:effectLst/>
                        </a:rPr>
                        <a:t>Протокол 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5" marR="32065" marT="0" marB="0"/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Утверждена: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Приказ……………..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Директор МБУДО……………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  <a:tabLst>
                          <a:tab pos="1603375" algn="l"/>
                        </a:tabLst>
                      </a:pPr>
                      <a:r>
                        <a:rPr lang="ru-RU" sz="1800" dirty="0">
                          <a:effectLst/>
                        </a:rPr>
                        <a:t>___________________Ф.И.О.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  <a:tabLst>
                          <a:tab pos="1713230" algn="l"/>
                        </a:tabLst>
                      </a:pPr>
                      <a:r>
                        <a:rPr lang="ru-RU" sz="1800" dirty="0">
                          <a:effectLst/>
                        </a:rPr>
                        <a:t>«    »___________2022г.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65" marR="32065" marT="0" marB="0"/>
                </a:tc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B9B0123-A1B1-4EF1-9214-C948FA3115FE}"/>
              </a:ext>
            </a:extLst>
          </p:cNvPr>
          <p:cNvSpPr txBox="1"/>
          <p:nvPr/>
        </p:nvSpPr>
        <p:spPr>
          <a:xfrm>
            <a:off x="4413772" y="3631350"/>
            <a:ext cx="390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A2A6477-31B6-45AA-A128-ED4096389E6E}"/>
              </a:ext>
            </a:extLst>
          </p:cNvPr>
          <p:cNvSpPr txBox="1"/>
          <p:nvPr/>
        </p:nvSpPr>
        <p:spPr>
          <a:xfrm>
            <a:off x="1942087" y="2970036"/>
            <a:ext cx="8682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ru-RU" sz="1800" b="1" cap="all" dirty="0"/>
              <a:t>Дополнительная  общеразвивающая программа </a:t>
            </a:r>
            <a:endParaRPr lang="ru-RU" sz="1800" dirty="0"/>
          </a:p>
          <a:p>
            <a:pPr algn="ctr"/>
            <a:r>
              <a:rPr lang="ru-RU" sz="1800" b="1" cap="all" dirty="0"/>
              <a:t>физкультурно-спортивной направленности</a:t>
            </a:r>
            <a:endParaRPr lang="ru-RU" sz="1800" dirty="0"/>
          </a:p>
          <a:p>
            <a:pPr algn="ctr"/>
            <a:r>
              <a:rPr lang="ru-RU" sz="1800" b="1" cap="all" dirty="0"/>
              <a:t>«</a:t>
            </a:r>
            <a:r>
              <a:rPr lang="ru-RU" sz="1800" b="1" cap="all" dirty="0" smtClean="0"/>
              <a:t>САМБО»</a:t>
            </a:r>
            <a:endParaRPr lang="en-US" altLang="ko-KR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59622F-C403-4FBA-B99F-1927D5569DB5}"/>
              </a:ext>
            </a:extLst>
          </p:cNvPr>
          <p:cNvSpPr txBox="1"/>
          <p:nvPr/>
        </p:nvSpPr>
        <p:spPr>
          <a:xfrm>
            <a:off x="3544310" y="326851"/>
            <a:ext cx="8278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Управление образования администрации…………………….</a:t>
            </a:r>
          </a:p>
          <a:p>
            <a:pPr algn="ctr"/>
            <a:r>
              <a:rPr lang="ru-RU" sz="2000" dirty="0"/>
              <a:t>Муниципальное бюджетное учреждение дополнительного </a:t>
            </a:r>
            <a:r>
              <a:rPr lang="ru-RU" sz="2000" dirty="0" smtClean="0"/>
              <a:t>образования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……………………….</a:t>
            </a:r>
          </a:p>
          <a:p>
            <a:r>
              <a:rPr lang="ru-RU" sz="2000" dirty="0"/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A7718CF-AAB7-4432-9441-786BE2690F37}"/>
              </a:ext>
            </a:extLst>
          </p:cNvPr>
          <p:cNvSpPr txBox="1"/>
          <p:nvPr/>
        </p:nvSpPr>
        <p:spPr>
          <a:xfrm>
            <a:off x="1942087" y="2265700"/>
            <a:ext cx="788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400" dirty="0" smtClean="0">
                <a:solidFill>
                  <a:srgbClr val="315EF7"/>
                </a:solidFill>
              </a:rPr>
              <a:t>.</a:t>
            </a:r>
            <a:endParaRPr lang="en-US" altLang="ko-KR" sz="1400" dirty="0">
              <a:solidFill>
                <a:srgbClr val="315EF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A9BD33-F9EC-4E35-8CA7-9078E03CFC1C}"/>
              </a:ext>
            </a:extLst>
          </p:cNvPr>
          <p:cNvSpPr txBox="1"/>
          <p:nvPr/>
        </p:nvSpPr>
        <p:spPr>
          <a:xfrm>
            <a:off x="8224054" y="3718734"/>
            <a:ext cx="383385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r>
              <a:rPr lang="ru-RU" sz="1800" dirty="0">
                <a:solidFill>
                  <a:schemeClr val="tx1"/>
                </a:solidFill>
              </a:rPr>
              <a:t>Возраст обучающихся 7-17 лет</a:t>
            </a:r>
          </a:p>
          <a:p>
            <a:r>
              <a:rPr lang="ru-RU" sz="1800" dirty="0">
                <a:solidFill>
                  <a:schemeClr val="tx1"/>
                </a:solidFill>
              </a:rPr>
              <a:t>Срок реализации: 4 </a:t>
            </a:r>
            <a:r>
              <a:rPr lang="ru-RU" sz="1800" dirty="0" smtClean="0">
                <a:solidFill>
                  <a:schemeClr val="tx1"/>
                </a:solidFill>
              </a:rPr>
              <a:t>года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A9BD33-F9EC-4E35-8CA7-9078E03CFC1C}"/>
              </a:ext>
            </a:extLst>
          </p:cNvPr>
          <p:cNvSpPr txBox="1"/>
          <p:nvPr/>
        </p:nvSpPr>
        <p:spPr>
          <a:xfrm>
            <a:off x="8224055" y="5036892"/>
            <a:ext cx="300846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7A9BD33-F9EC-4E35-8CA7-9078E03CFC1C}"/>
              </a:ext>
            </a:extLst>
          </p:cNvPr>
          <p:cNvSpPr txBox="1"/>
          <p:nvPr/>
        </p:nvSpPr>
        <p:spPr>
          <a:xfrm>
            <a:off x="4064749" y="5653325"/>
            <a:ext cx="30084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ru-RU" altLang="ko-KR" sz="1400" dirty="0" smtClean="0">
                <a:solidFill>
                  <a:schemeClr val="tx1"/>
                </a:solidFill>
              </a:rPr>
              <a:t>г………………………….</a:t>
            </a:r>
          </a:p>
          <a:p>
            <a:pPr algn="l"/>
            <a:r>
              <a:rPr lang="ru-RU" altLang="ko-KR" sz="1400" dirty="0" smtClean="0">
                <a:solidFill>
                  <a:schemeClr val="tx1"/>
                </a:solidFill>
              </a:rPr>
              <a:t>2022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7A9BD33-F9EC-4E35-8CA7-9078E03CFC1C}"/>
              </a:ext>
            </a:extLst>
          </p:cNvPr>
          <p:cNvSpPr txBox="1"/>
          <p:nvPr/>
        </p:nvSpPr>
        <p:spPr>
          <a:xfrm>
            <a:off x="6555893" y="4337095"/>
            <a:ext cx="5465596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r>
              <a:rPr lang="ru-RU" sz="1800" dirty="0">
                <a:solidFill>
                  <a:schemeClr val="tx1"/>
                </a:solidFill>
              </a:rPr>
              <a:t>Автор-составитель:</a:t>
            </a:r>
          </a:p>
          <a:p>
            <a:r>
              <a:rPr lang="ru-RU" sz="1800" dirty="0">
                <a:solidFill>
                  <a:schemeClr val="tx1"/>
                </a:solidFill>
              </a:rPr>
              <a:t>Ф.И.О. полностью,</a:t>
            </a:r>
          </a:p>
          <a:p>
            <a:r>
              <a:rPr lang="ru-RU" sz="1800" dirty="0">
                <a:solidFill>
                  <a:schemeClr val="tx1"/>
                </a:solidFill>
              </a:rPr>
              <a:t>педагог дополнительного образования ,</a:t>
            </a:r>
          </a:p>
          <a:p>
            <a:r>
              <a:rPr lang="ru-RU" sz="1800" dirty="0">
                <a:solidFill>
                  <a:schemeClr val="tx1"/>
                </a:solidFill>
              </a:rPr>
              <a:t>высшая квалификационная категория </a:t>
            </a:r>
          </a:p>
          <a:p>
            <a:pPr algn="l"/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13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797776-CD3C-446E-A72E-CEF212C04A79}"/>
              </a:ext>
            </a:extLst>
          </p:cNvPr>
          <p:cNvSpPr txBox="1"/>
          <p:nvPr/>
        </p:nvSpPr>
        <p:spPr>
          <a:xfrm>
            <a:off x="3052168" y="682293"/>
            <a:ext cx="608766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b="0" dirty="0" smtClean="0">
                <a:solidFill>
                  <a:schemeClr val="bg1"/>
                </a:solidFill>
                <a:latin typeface="+mj-lt"/>
              </a:rPr>
              <a:t>ШПАРГАЛКА</a:t>
            </a:r>
            <a:endParaRPr lang="ko-KR" altLang="en-US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ADD36A4E-7BB3-4260-9AFE-69045C40D97A}"/>
              </a:ext>
            </a:extLst>
          </p:cNvPr>
          <p:cNvSpPr/>
          <p:nvPr/>
        </p:nvSpPr>
        <p:spPr>
          <a:xfrm>
            <a:off x="120413" y="2265167"/>
            <a:ext cx="396089" cy="515328"/>
          </a:xfrm>
          <a:prstGeom prst="rect">
            <a:avLst/>
          </a:prstGeom>
          <a:solidFill>
            <a:srgbClr val="3113C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4E55F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780F380-A2E2-41B0-87C1-E4D93663CE6C}"/>
              </a:ext>
            </a:extLst>
          </p:cNvPr>
          <p:cNvSpPr txBox="1"/>
          <p:nvPr/>
        </p:nvSpPr>
        <p:spPr>
          <a:xfrm>
            <a:off x="795079" y="2265167"/>
            <a:ext cx="1092218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ru-RU" sz="1800" dirty="0">
                <a:solidFill>
                  <a:schemeClr val="tx1"/>
                </a:solidFill>
              </a:rPr>
              <a:t>Приказ Министерства спорта РФ от 12 сентября 2013 г. N 730 "Об утверждении федеральных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государственных </a:t>
            </a:r>
            <a:r>
              <a:rPr lang="ru-RU" sz="1800" dirty="0">
                <a:solidFill>
                  <a:schemeClr val="tx1"/>
                </a:solidFill>
              </a:rPr>
              <a:t>требований к минимуму содержания, структуре, условиям реализации дополнительных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предпрофессиональных </a:t>
            </a:r>
            <a:r>
              <a:rPr lang="ru-RU" sz="1800" dirty="0">
                <a:solidFill>
                  <a:schemeClr val="tx1"/>
                </a:solidFill>
              </a:rPr>
              <a:t>программ в области физической культуры и спорта и к срокам обучения по </a:t>
            </a:r>
            <a:r>
              <a:rPr lang="ru-RU" sz="1800" dirty="0" smtClean="0">
                <a:solidFill>
                  <a:schemeClr val="tx1"/>
                </a:solidFill>
              </a:rPr>
              <a:t>этим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программам</a:t>
            </a:r>
            <a:r>
              <a:rPr lang="ru-RU" sz="1800" dirty="0" smtClean="0">
                <a:solidFill>
                  <a:schemeClr val="tx1"/>
                </a:solidFill>
              </a:rPr>
              <a:t>". </a:t>
            </a:r>
            <a:r>
              <a:rPr lang="ru-RU" sz="1800" dirty="0" smtClean="0">
                <a:solidFill>
                  <a:schemeClr val="tx1"/>
                </a:solidFill>
              </a:rPr>
              <a:t>(</a:t>
            </a:r>
            <a:r>
              <a:rPr lang="ru-RU" sz="1800" i="1" dirty="0" smtClean="0">
                <a:solidFill>
                  <a:schemeClr val="tx1"/>
                </a:solidFill>
              </a:rPr>
              <a:t>утратил </a:t>
            </a:r>
            <a:r>
              <a:rPr lang="ru-RU" sz="1800" i="1" dirty="0" smtClean="0">
                <a:solidFill>
                  <a:schemeClr val="tx1"/>
                </a:solidFill>
              </a:rPr>
              <a:t>силу, но для </a:t>
            </a:r>
            <a:r>
              <a:rPr lang="ru-RU" sz="1800" i="1" dirty="0" smtClean="0">
                <a:solidFill>
                  <a:schemeClr val="tx1"/>
                </a:solidFill>
              </a:rPr>
              <a:t>написания </a:t>
            </a:r>
            <a:r>
              <a:rPr lang="ru-RU" sz="1800" i="1" dirty="0" smtClean="0">
                <a:solidFill>
                  <a:schemeClr val="tx1"/>
                </a:solidFill>
              </a:rPr>
              <a:t>программы по предметным областям можно использовать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F0E873E-CE71-4283-A594-5994E48406DB}"/>
              </a:ext>
            </a:extLst>
          </p:cNvPr>
          <p:cNvSpPr txBox="1"/>
          <p:nvPr/>
        </p:nvSpPr>
        <p:spPr>
          <a:xfrm>
            <a:off x="795078" y="4024920"/>
            <a:ext cx="10922187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</a:rPr>
              <a:t>предметные </a:t>
            </a:r>
            <a:r>
              <a:rPr lang="ru-RU" sz="1800" dirty="0" smtClean="0">
                <a:solidFill>
                  <a:schemeClr val="tx1"/>
                </a:solidFill>
              </a:rPr>
              <a:t>области: теория </a:t>
            </a:r>
            <a:r>
              <a:rPr lang="ru-RU" sz="1800" dirty="0">
                <a:solidFill>
                  <a:schemeClr val="tx1"/>
                </a:solidFill>
              </a:rPr>
              <a:t>и методика физической культуры и спорта</a:t>
            </a:r>
            <a:r>
              <a:rPr lang="ru-RU" sz="1800" dirty="0" smtClean="0">
                <a:solidFill>
                  <a:schemeClr val="tx1"/>
                </a:solidFill>
              </a:rPr>
              <a:t>; </a:t>
            </a:r>
            <a:r>
              <a:rPr lang="ru-RU" sz="1800" dirty="0">
                <a:solidFill>
                  <a:schemeClr val="tx1"/>
                </a:solidFill>
              </a:rPr>
              <a:t>общая и специальная </a:t>
            </a:r>
            <a:r>
              <a:rPr lang="ru-RU" sz="1800" dirty="0" smtClean="0">
                <a:solidFill>
                  <a:schemeClr val="tx1"/>
                </a:solidFill>
              </a:rPr>
              <a:t>физическая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подготовка</a:t>
            </a:r>
            <a:r>
              <a:rPr lang="ru-RU" sz="1800" dirty="0" smtClean="0">
                <a:solidFill>
                  <a:schemeClr val="tx1"/>
                </a:solidFill>
              </a:rPr>
              <a:t>; </a:t>
            </a:r>
            <a:r>
              <a:rPr lang="ru-RU" sz="1800" dirty="0">
                <a:solidFill>
                  <a:schemeClr val="tx1"/>
                </a:solidFill>
              </a:rPr>
              <a:t>избранный вид </a:t>
            </a:r>
            <a:r>
              <a:rPr lang="ru-RU" sz="1800" dirty="0" smtClean="0">
                <a:solidFill>
                  <a:schemeClr val="tx1"/>
                </a:solidFill>
              </a:rPr>
              <a:t>спорта;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-  </a:t>
            </a:r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>
                <a:solidFill>
                  <a:schemeClr val="tx1"/>
                </a:solidFill>
              </a:rPr>
              <a:t>области теории и методики физической культуры и спорта</a:t>
            </a:r>
            <a:r>
              <a:rPr lang="ru-RU" sz="1800" dirty="0" smtClean="0">
                <a:solidFill>
                  <a:schemeClr val="tx1"/>
                </a:solidFill>
              </a:rPr>
              <a:t>: прописаны </a:t>
            </a:r>
            <a:r>
              <a:rPr lang="ru-RU" sz="1800" dirty="0" smtClean="0">
                <a:solidFill>
                  <a:schemeClr val="tx1"/>
                </a:solidFill>
              </a:rPr>
              <a:t>темы в </a:t>
            </a:r>
            <a:r>
              <a:rPr lang="ru-RU" sz="1800" dirty="0">
                <a:solidFill>
                  <a:schemeClr val="tx1"/>
                </a:solidFill>
              </a:rPr>
              <a:t>области общей </a:t>
            </a:r>
            <a:r>
              <a:rPr lang="ru-RU" sz="1800" dirty="0" smtClean="0">
                <a:solidFill>
                  <a:schemeClr val="tx1"/>
                </a:solidFill>
              </a:rPr>
              <a:t>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специальной </a:t>
            </a:r>
            <a:r>
              <a:rPr lang="ru-RU" sz="1800" dirty="0">
                <a:solidFill>
                  <a:schemeClr val="tx1"/>
                </a:solidFill>
              </a:rPr>
              <a:t>физической подготовки</a:t>
            </a:r>
            <a:r>
              <a:rPr lang="ru-RU" sz="1800" dirty="0" smtClean="0">
                <a:solidFill>
                  <a:schemeClr val="tx1"/>
                </a:solidFill>
              </a:rPr>
              <a:t>: освоение </a:t>
            </a:r>
            <a:r>
              <a:rPr lang="ru-RU" sz="1800" dirty="0">
                <a:solidFill>
                  <a:schemeClr val="tx1"/>
                </a:solidFill>
              </a:rPr>
              <a:t>комплексов физических </a:t>
            </a:r>
            <a:r>
              <a:rPr lang="ru-RU" sz="1800" dirty="0" smtClean="0">
                <a:solidFill>
                  <a:schemeClr val="tx1"/>
                </a:solidFill>
              </a:rPr>
              <a:t>упражнений.</a:t>
            </a:r>
            <a:endParaRPr lang="ru-RU" sz="1800" dirty="0">
              <a:solidFill>
                <a:schemeClr val="tx1"/>
              </a:solidFill>
            </a:endParaRPr>
          </a:p>
          <a:p>
            <a:pPr algn="l"/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xmlns="" id="{69A1A149-8DED-41DD-A98C-E0BAD0E90DD7}"/>
              </a:ext>
            </a:extLst>
          </p:cNvPr>
          <p:cNvSpPr/>
          <p:nvPr/>
        </p:nvSpPr>
        <p:spPr>
          <a:xfrm>
            <a:off x="795079" y="3555024"/>
            <a:ext cx="1092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игровые виды спорта; командные игровые виды спорта,</a:t>
            </a:r>
            <a:r>
              <a:rPr lang="ru-RU" dirty="0"/>
              <a:t> </a:t>
            </a:r>
            <a:r>
              <a:rPr lang="ru-RU" dirty="0" smtClean="0"/>
              <a:t>спортивные </a:t>
            </a:r>
            <a:r>
              <a:rPr lang="ru-RU" dirty="0" smtClean="0"/>
              <a:t>единоборства,</a:t>
            </a:r>
            <a:br>
              <a:rPr lang="ru-RU" dirty="0" smtClean="0"/>
            </a:br>
            <a:r>
              <a:rPr lang="ru-RU" dirty="0" smtClean="0"/>
              <a:t>сложно-координационные </a:t>
            </a:r>
            <a:r>
              <a:rPr lang="ru-RU" dirty="0" smtClean="0"/>
              <a:t>виды спорта, циклические, скоростно-силовые виды </a:t>
            </a:r>
            <a:r>
              <a:rPr lang="ru-RU" dirty="0"/>
              <a:t>спорта и </a:t>
            </a:r>
            <a:r>
              <a:rPr lang="ru-RU" dirty="0" smtClean="0"/>
              <a:t>многоборье.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1632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B9B0123-A1B1-4EF1-9214-C948FA3115FE}"/>
              </a:ext>
            </a:extLst>
          </p:cNvPr>
          <p:cNvSpPr txBox="1"/>
          <p:nvPr/>
        </p:nvSpPr>
        <p:spPr>
          <a:xfrm>
            <a:off x="2783660" y="2912943"/>
            <a:ext cx="7566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+mj-lt"/>
                <a:hlinkClick r:id="rId2"/>
              </a:rPr>
              <a:t>https://</a:t>
            </a:r>
            <a:r>
              <a:rPr lang="en-US" altLang="ko-KR" sz="2400" dirty="0" smtClean="0">
                <a:latin typeface="+mj-lt"/>
                <a:hlinkClick r:id="rId2"/>
              </a:rPr>
              <a:t>vk.com/odussh74</a:t>
            </a:r>
            <a:r>
              <a:rPr lang="ru-RU" altLang="ko-KR" sz="2400" dirty="0" smtClean="0">
                <a:latin typeface="+mj-lt"/>
              </a:rPr>
              <a:t> </a:t>
            </a:r>
          </a:p>
          <a:p>
            <a:r>
              <a:rPr lang="ru-RU" altLang="ko-KR" sz="2400" dirty="0" smtClean="0">
                <a:latin typeface="+mj-lt"/>
              </a:rPr>
              <a:t>Челябинская </a:t>
            </a:r>
            <a:r>
              <a:rPr lang="ru-RU" altLang="ko-KR" sz="2400" dirty="0" smtClean="0">
                <a:latin typeface="+mj-lt"/>
              </a:rPr>
              <a:t>областная спортивная школа</a:t>
            </a:r>
            <a:endParaRPr lang="en-US" altLang="ko-KR" sz="24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59622F-C403-4FBA-B99F-1927D5569DB5}"/>
              </a:ext>
            </a:extLst>
          </p:cNvPr>
          <p:cNvSpPr txBox="1"/>
          <p:nvPr/>
        </p:nvSpPr>
        <p:spPr>
          <a:xfrm>
            <a:off x="2783660" y="1646763"/>
            <a:ext cx="742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dirty="0" smtClean="0">
                <a:latin typeface="+mj-lt"/>
                <a:cs typeface="Arial" panose="020B0604020202020204" pitchFamily="34" charset="0"/>
              </a:rPr>
              <a:t>Сайт</a:t>
            </a:r>
            <a:r>
              <a:rPr lang="ru-RU" altLang="ko-KR" sz="2400" dirty="0" smtClean="0">
                <a:latin typeface="+mj-lt"/>
                <a:cs typeface="Arial" panose="020B0604020202020204" pitchFamily="34" charset="0"/>
              </a:rPr>
              <a:t>: </a:t>
            </a:r>
            <a:r>
              <a:rPr lang="en-US" altLang="ko-KR" sz="2400" dirty="0" smtClean="0">
                <a:latin typeface="+mj-lt"/>
                <a:cs typeface="Arial" panose="020B0604020202020204" pitchFamily="34" charset="0"/>
              </a:rPr>
              <a:t>https</a:t>
            </a:r>
            <a:r>
              <a:rPr lang="en-US" altLang="ko-KR" sz="2400" dirty="0">
                <a:latin typeface="+mj-lt"/>
                <a:cs typeface="Arial" panose="020B0604020202020204" pitchFamily="34" charset="0"/>
              </a:rPr>
              <a:t>://</a:t>
            </a:r>
            <a:r>
              <a:rPr lang="ru-RU" altLang="ko-KR" sz="2400" dirty="0">
                <a:latin typeface="+mj-lt"/>
                <a:cs typeface="Arial" panose="020B0604020202020204" pitchFamily="34" charset="0"/>
              </a:rPr>
              <a:t>одюсш74.рф/</a:t>
            </a:r>
            <a:endParaRPr lang="ko-KR" alt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A7718CF-AAB7-4432-9441-786BE2690F37}"/>
              </a:ext>
            </a:extLst>
          </p:cNvPr>
          <p:cNvSpPr txBox="1"/>
          <p:nvPr/>
        </p:nvSpPr>
        <p:spPr>
          <a:xfrm>
            <a:off x="2783660" y="2225596"/>
            <a:ext cx="777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2400" b="1" dirty="0"/>
              <a:t>Электронная почта:</a:t>
            </a:r>
            <a:r>
              <a:rPr lang="ru-RU" sz="2400" dirty="0"/>
              <a:t> </a:t>
            </a:r>
            <a:r>
              <a:rPr lang="en-US" sz="2400" dirty="0">
                <a:hlinkClick r:id="rId3"/>
              </a:rPr>
              <a:t>chel-osdusshor@mail.ru</a:t>
            </a:r>
            <a:endParaRPr lang="en-US" altLang="ko-KR" sz="2400" dirty="0">
              <a:solidFill>
                <a:srgbClr val="315EF7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7654"/>
            <a:ext cx="1978794" cy="1734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9B0123-A1B1-4EF1-9214-C948FA3115FE}"/>
              </a:ext>
            </a:extLst>
          </p:cNvPr>
          <p:cNvSpPr txBox="1"/>
          <p:nvPr/>
        </p:nvSpPr>
        <p:spPr>
          <a:xfrm>
            <a:off x="372234" y="4505726"/>
            <a:ext cx="9718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dirty="0" smtClean="0">
                <a:latin typeface="+mj-lt"/>
              </a:rPr>
              <a:t>Раб. т</a:t>
            </a:r>
            <a:r>
              <a:rPr lang="ru-RU" altLang="ko-KR" sz="2400" dirty="0" smtClean="0">
                <a:latin typeface="+mj-lt"/>
              </a:rPr>
              <a:t>ел.: </a:t>
            </a:r>
            <a:r>
              <a:rPr lang="ru-RU" altLang="ko-KR" sz="2400" dirty="0" smtClean="0">
                <a:latin typeface="+mj-lt"/>
              </a:rPr>
              <a:t>8(351)232-57-09</a:t>
            </a:r>
          </a:p>
          <a:p>
            <a:r>
              <a:rPr lang="ru-RU" altLang="ko-KR" sz="2400" dirty="0">
                <a:latin typeface="+mj-lt"/>
              </a:rPr>
              <a:t>М</a:t>
            </a:r>
            <a:r>
              <a:rPr lang="ru-RU" altLang="ko-KR" sz="2400" dirty="0" smtClean="0">
                <a:latin typeface="+mj-lt"/>
              </a:rPr>
              <a:t>об. </a:t>
            </a:r>
            <a:r>
              <a:rPr lang="ru-RU" altLang="ko-KR" sz="2400" dirty="0">
                <a:latin typeface="+mj-lt"/>
              </a:rPr>
              <a:t>т</a:t>
            </a:r>
            <a:r>
              <a:rPr lang="ru-RU" altLang="ko-KR" sz="2400" dirty="0" smtClean="0">
                <a:latin typeface="+mj-lt"/>
              </a:rPr>
              <a:t>ел. : </a:t>
            </a:r>
            <a:r>
              <a:rPr lang="ru-RU" altLang="ko-KR" sz="2400" dirty="0" smtClean="0">
                <a:latin typeface="+mj-lt"/>
              </a:rPr>
              <a:t>89068701648 Меньшенина Любовь </a:t>
            </a:r>
            <a:r>
              <a:rPr lang="ru-RU" altLang="ko-KR" sz="2400" dirty="0" smtClean="0">
                <a:latin typeface="+mj-lt"/>
              </a:rPr>
              <a:t>Николаевна</a:t>
            </a:r>
            <a:endParaRPr lang="ru-RU" altLang="ko-KR" sz="2400" dirty="0" smtClean="0">
              <a:latin typeface="+mj-lt"/>
            </a:endParaRPr>
          </a:p>
          <a:p>
            <a:r>
              <a:rPr lang="en-US" altLang="ko-KR" sz="2400" b="1" dirty="0" smtClean="0">
                <a:latin typeface="+mj-lt"/>
              </a:rPr>
              <a:t>E-mail:</a:t>
            </a:r>
            <a:r>
              <a:rPr lang="ru-RU" altLang="ko-KR" sz="2400" dirty="0" smtClean="0">
                <a:latin typeface="+mj-lt"/>
              </a:rPr>
              <a:t> </a:t>
            </a:r>
            <a:r>
              <a:rPr lang="en-US" altLang="ko-KR" sz="2400" dirty="0" smtClean="0">
                <a:latin typeface="+mj-lt"/>
              </a:rPr>
              <a:t>menshenina.ln@mail.ru</a:t>
            </a:r>
            <a:endParaRPr lang="ru-RU" altLang="ko-KR" sz="2400" dirty="0" smtClean="0">
              <a:latin typeface="+mj-lt"/>
            </a:endParaRPr>
          </a:p>
          <a:p>
            <a:endParaRPr lang="en-US" altLang="ko-K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078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xmlns="" id="{EA401700-3EEA-46D9-8330-A1D09ED5F8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0803" y="-57120"/>
            <a:ext cx="4022997" cy="6858000"/>
          </a:xfrm>
        </p:spPr>
      </p:sp>
      <p:sp>
        <p:nvSpPr>
          <p:cNvPr id="3" name="타원 2">
            <a:extLst>
              <a:ext uri="{FF2B5EF4-FFF2-40B4-BE49-F238E27FC236}">
                <a16:creationId xmlns:a16="http://schemas.microsoft.com/office/drawing/2014/main" xmlns="" id="{DD67872D-2D50-4B39-881A-5948C096BACD}"/>
              </a:ext>
            </a:extLst>
          </p:cNvPr>
          <p:cNvSpPr/>
          <p:nvPr/>
        </p:nvSpPr>
        <p:spPr>
          <a:xfrm>
            <a:off x="60386" y="1810128"/>
            <a:ext cx="3096884" cy="2908521"/>
          </a:xfrm>
          <a:prstGeom prst="ellipse">
            <a:avLst/>
          </a:prstGeom>
          <a:solidFill>
            <a:srgbClr val="FF494C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Нормативная база</a:t>
            </a:r>
            <a:endParaRPr lang="ko-KR" alt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3988146" y="2058642"/>
            <a:ext cx="8057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Постановление Главного государственного санитарного врача РФ от 28 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сентября </a:t>
            </a:r>
            <a:r>
              <a:rPr lang="ru-RU" dirty="0">
                <a:latin typeface="Georgia" panose="02040502050405020303" pitchFamily="18" charset="0"/>
              </a:rPr>
              <a:t>2020 г. № 28 "Об утверждении санитарных </a:t>
            </a:r>
            <a:r>
              <a:rPr lang="ru-RU" dirty="0" smtClean="0">
                <a:latin typeface="Georgia" panose="02040502050405020303" pitchFamily="18" charset="0"/>
              </a:rPr>
              <a:t>правил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СП 2.4.3648-20 "Санитарно-эпидемиологические </a:t>
            </a:r>
            <a:r>
              <a:rPr lang="ru-RU" dirty="0" smtClean="0">
                <a:latin typeface="Georgia" panose="02040502050405020303" pitchFamily="18" charset="0"/>
              </a:rPr>
              <a:t>требования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к организациям воспитания и обучения, отдыха и оздоровления детей и молодежи""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11B4B84F-2062-4315-B834-11F82CF9A046}"/>
              </a:ext>
            </a:extLst>
          </p:cNvPr>
          <p:cNvSpPr/>
          <p:nvPr/>
        </p:nvSpPr>
        <p:spPr>
          <a:xfrm>
            <a:off x="3157270" y="332800"/>
            <a:ext cx="625084" cy="567653"/>
          </a:xfrm>
          <a:prstGeom prst="ellipse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CA0516AC-E23C-4C7D-9A3E-75EC6DD3A9CD}"/>
              </a:ext>
            </a:extLst>
          </p:cNvPr>
          <p:cNvSpPr/>
          <p:nvPr/>
        </p:nvSpPr>
        <p:spPr>
          <a:xfrm>
            <a:off x="0" y="5873469"/>
            <a:ext cx="984530" cy="984531"/>
          </a:xfrm>
          <a:prstGeom prst="rect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직각 삼각형 21">
            <a:extLst>
              <a:ext uri="{FF2B5EF4-FFF2-40B4-BE49-F238E27FC236}">
                <a16:creationId xmlns:a16="http://schemas.microsoft.com/office/drawing/2014/main" xmlns="" id="{CF663D10-530E-4408-A3D7-FB848B167744}"/>
              </a:ext>
            </a:extLst>
          </p:cNvPr>
          <p:cNvSpPr/>
          <p:nvPr/>
        </p:nvSpPr>
        <p:spPr>
          <a:xfrm rot="10800000">
            <a:off x="0" y="4888941"/>
            <a:ext cx="984530" cy="984530"/>
          </a:xfrm>
          <a:prstGeom prst="rtTriangle">
            <a:avLst/>
          </a:pr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타원 9">
            <a:extLst>
              <a:ext uri="{FF2B5EF4-FFF2-40B4-BE49-F238E27FC236}">
                <a16:creationId xmlns:a16="http://schemas.microsoft.com/office/drawing/2014/main" xmlns="" id="{D66C10BB-D920-47A7-923E-FC51E49BFDEC}"/>
              </a:ext>
            </a:extLst>
          </p:cNvPr>
          <p:cNvSpPr/>
          <p:nvPr/>
        </p:nvSpPr>
        <p:spPr>
          <a:xfrm>
            <a:off x="3157270" y="2117644"/>
            <a:ext cx="649822" cy="599318"/>
          </a:xfrm>
          <a:prstGeom prst="ellipse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타원 9">
            <a:extLst>
              <a:ext uri="{FF2B5EF4-FFF2-40B4-BE49-F238E27FC236}">
                <a16:creationId xmlns:a16="http://schemas.microsoft.com/office/drawing/2014/main" xmlns="" id="{D66C10BB-D920-47A7-923E-FC51E49BFDEC}"/>
              </a:ext>
            </a:extLst>
          </p:cNvPr>
          <p:cNvSpPr/>
          <p:nvPr/>
        </p:nvSpPr>
        <p:spPr>
          <a:xfrm>
            <a:off x="3157270" y="3711809"/>
            <a:ext cx="649822" cy="599318"/>
          </a:xfrm>
          <a:prstGeom prst="ellipse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타원 9">
            <a:extLst>
              <a:ext uri="{FF2B5EF4-FFF2-40B4-BE49-F238E27FC236}">
                <a16:creationId xmlns:a16="http://schemas.microsoft.com/office/drawing/2014/main" xmlns="" id="{D66C10BB-D920-47A7-923E-FC51E49BFDEC}"/>
              </a:ext>
            </a:extLst>
          </p:cNvPr>
          <p:cNvSpPr/>
          <p:nvPr/>
        </p:nvSpPr>
        <p:spPr>
          <a:xfrm>
            <a:off x="3144901" y="4888941"/>
            <a:ext cx="649822" cy="599318"/>
          </a:xfrm>
          <a:prstGeom prst="ellipse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타원 9">
            <a:extLst>
              <a:ext uri="{FF2B5EF4-FFF2-40B4-BE49-F238E27FC236}">
                <a16:creationId xmlns:a16="http://schemas.microsoft.com/office/drawing/2014/main" xmlns="" id="{D66C10BB-D920-47A7-923E-FC51E49BFDEC}"/>
              </a:ext>
            </a:extLst>
          </p:cNvPr>
          <p:cNvSpPr/>
          <p:nvPr/>
        </p:nvSpPr>
        <p:spPr>
          <a:xfrm>
            <a:off x="3157270" y="5845787"/>
            <a:ext cx="649822" cy="599318"/>
          </a:xfrm>
          <a:prstGeom prst="ellipse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3988145" y="332800"/>
            <a:ext cx="7939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Постановление Главного государственного санитарного врача РФ 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от 21 января 2021 г. № 2 "Об утверждении санитарных правил и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 нормативов </a:t>
            </a:r>
            <a:r>
              <a:rPr lang="ru-RU" dirty="0" err="1" smtClean="0">
                <a:latin typeface="Georgia" panose="02040502050405020303" pitchFamily="18" charset="0"/>
              </a:rPr>
              <a:t>СанПин</a:t>
            </a:r>
            <a:r>
              <a:rPr lang="ru-RU" dirty="0" smtClean="0">
                <a:latin typeface="Georgia" panose="02040502050405020303" pitchFamily="18" charset="0"/>
              </a:rPr>
              <a:t>  1.2.3685-21 «Гигиенические нормативы и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 требования к обеспечению безопасности и (или) безвредности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 для человека факторов среды обитания» (приложение 6.6)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88146" y="4888941"/>
            <a:ext cx="7917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Устав  образовательной организации</a:t>
            </a:r>
            <a:endParaRPr lang="ru-RU" dirty="0">
              <a:latin typeface="Georgia" panose="02040502050405020303" pitchFamily="18" charset="0"/>
              <a:cs typeface="Palanquin Dark" panose="020B060402020202020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88146" y="3711809"/>
            <a:ext cx="7917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Федеральный закон от 29 декабря 2012 г. N 273-ФЗ "Об образовании в</a:t>
            </a:r>
          </a:p>
          <a:p>
            <a:r>
              <a:rPr lang="ru-RU" dirty="0">
                <a:latin typeface="Georgia" panose="02040502050405020303" pitchFamily="18" charset="0"/>
              </a:rPr>
              <a:t> Российской Федерации" (ред. от 17 февраля 2021 г</a:t>
            </a:r>
            <a:r>
              <a:rPr lang="ru-RU" dirty="0" smtClean="0">
                <a:latin typeface="Georgia" panose="02040502050405020303" pitchFamily="18" charset="0"/>
              </a:rPr>
              <a:t>.)  </a:t>
            </a:r>
            <a:endParaRPr lang="ru-RU" dirty="0">
              <a:latin typeface="Georgia" panose="02040502050405020303" pitchFamily="18" charset="0"/>
              <a:cs typeface="Palanquin Dark" panose="020B0604020202020204" charset="0"/>
            </a:endParaRPr>
          </a:p>
          <a:p>
            <a:r>
              <a:rPr lang="ru-RU" dirty="0" smtClean="0">
                <a:latin typeface="Georgia" panose="02040502050405020303" pitchFamily="18" charset="0"/>
                <a:cs typeface="Palanquin Dark" panose="020B0604020202020204" charset="0"/>
              </a:rPr>
              <a:t>Ст.2,  30, 58,75,84 </a:t>
            </a:r>
            <a:endParaRPr lang="ru-RU" dirty="0">
              <a:latin typeface="Georgia" panose="02040502050405020303" pitchFamily="18" charset="0"/>
              <a:cs typeface="Palanquin Dark" panose="020B060402020202020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88145" y="5873471"/>
            <a:ext cx="7917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Локальные нормативные акты ОО</a:t>
            </a:r>
            <a:endParaRPr lang="ru-RU" dirty="0">
              <a:latin typeface="Georgia" panose="02040502050405020303" pitchFamily="18" charset="0"/>
              <a:cs typeface="Palanquin Dar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0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xmlns="" id="{EA401700-3EEA-46D9-8330-A1D09ED5F8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0803" y="-57120"/>
            <a:ext cx="4022997" cy="6858000"/>
          </a:xfrm>
        </p:spPr>
      </p:sp>
      <p:sp>
        <p:nvSpPr>
          <p:cNvPr id="3" name="타원 2">
            <a:extLst>
              <a:ext uri="{FF2B5EF4-FFF2-40B4-BE49-F238E27FC236}">
                <a16:creationId xmlns:a16="http://schemas.microsoft.com/office/drawing/2014/main" xmlns="" id="{DD67872D-2D50-4B39-881A-5948C096BACD}"/>
              </a:ext>
            </a:extLst>
          </p:cNvPr>
          <p:cNvSpPr/>
          <p:nvPr/>
        </p:nvSpPr>
        <p:spPr>
          <a:xfrm>
            <a:off x="60386" y="1810128"/>
            <a:ext cx="3096884" cy="2908521"/>
          </a:xfrm>
          <a:prstGeom prst="ellipse">
            <a:avLst/>
          </a:prstGeom>
          <a:solidFill>
            <a:srgbClr val="FF494C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Структура </a:t>
            </a:r>
          </a:p>
          <a:p>
            <a:pPr algn="ctr"/>
            <a:r>
              <a:rPr lang="ru-RU" altLang="ko-KR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ДОП</a:t>
            </a:r>
            <a:endParaRPr lang="ko-KR" alt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4000733" y="561426"/>
            <a:ext cx="69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Сведения о Программе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CA0516AC-E23C-4C7D-9A3E-75EC6DD3A9CD}"/>
              </a:ext>
            </a:extLst>
          </p:cNvPr>
          <p:cNvSpPr/>
          <p:nvPr/>
        </p:nvSpPr>
        <p:spPr>
          <a:xfrm>
            <a:off x="0" y="5873469"/>
            <a:ext cx="984530" cy="984531"/>
          </a:xfrm>
          <a:prstGeom prst="rect">
            <a:avLst/>
          </a:prstGeom>
          <a:solidFill>
            <a:srgbClr val="315EF7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직각 삼각형 21">
            <a:extLst>
              <a:ext uri="{FF2B5EF4-FFF2-40B4-BE49-F238E27FC236}">
                <a16:creationId xmlns:a16="http://schemas.microsoft.com/office/drawing/2014/main" xmlns="" id="{CF663D10-530E-4408-A3D7-FB848B167744}"/>
              </a:ext>
            </a:extLst>
          </p:cNvPr>
          <p:cNvSpPr/>
          <p:nvPr/>
        </p:nvSpPr>
        <p:spPr>
          <a:xfrm rot="10800000">
            <a:off x="0" y="4888941"/>
            <a:ext cx="984530" cy="984530"/>
          </a:xfrm>
          <a:prstGeom prst="rtTriangle">
            <a:avLst/>
          </a:prstGeom>
          <a:solidFill>
            <a:srgbClr val="020C6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3999273" y="192094"/>
            <a:ext cx="793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Пояснительная записка (описание, введение, обоснование, пояснение)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3988095" y="2594307"/>
            <a:ext cx="805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Формы, порядок и периодичность аттестации и текущего </a:t>
            </a:r>
            <a:r>
              <a:rPr lang="ru-RU" dirty="0" smtClean="0"/>
              <a:t>контроля</a:t>
            </a:r>
            <a:endParaRPr lang="ru-RU" dirty="0"/>
          </a:p>
          <a:p>
            <a:pPr algn="just"/>
            <a:r>
              <a:rPr lang="ru-RU" b="1" dirty="0"/>
              <a:t>Текущий контроль</a:t>
            </a:r>
            <a:r>
              <a:rPr lang="ru-RU" dirty="0"/>
              <a:t>: формы, </a:t>
            </a:r>
            <a:r>
              <a:rPr lang="ru-RU" dirty="0" smtClean="0"/>
              <a:t>периодичность</a:t>
            </a:r>
            <a:r>
              <a:rPr lang="ru-RU" dirty="0"/>
              <a:t>, </a:t>
            </a:r>
            <a:r>
              <a:rPr lang="ru-RU" dirty="0" smtClean="0"/>
              <a:t>порядок</a:t>
            </a:r>
          </a:p>
          <a:p>
            <a:pPr algn="just"/>
            <a:r>
              <a:rPr lang="ru-RU" b="1" dirty="0" smtClean="0"/>
              <a:t>Промежуточная </a:t>
            </a:r>
            <a:r>
              <a:rPr lang="ru-RU" b="1" dirty="0"/>
              <a:t>аттестация</a:t>
            </a:r>
            <a:r>
              <a:rPr lang="ru-RU" dirty="0"/>
              <a:t>: формы, периодичность, порядок </a:t>
            </a:r>
          </a:p>
          <a:p>
            <a:r>
              <a:rPr lang="ru-RU" b="1" dirty="0"/>
              <a:t>Аттестация по итогам освоения программы</a:t>
            </a:r>
            <a:r>
              <a:rPr lang="ru-RU" dirty="0"/>
              <a:t>: формы, порядок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3988806" y="4610788"/>
            <a:ext cx="805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Содержание (все модули, разделы, темы)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3956832" y="3794636"/>
            <a:ext cx="819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Учебный план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3972346" y="4241873"/>
            <a:ext cx="8020034" cy="36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Календарный учебный график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3988806" y="1683089"/>
            <a:ext cx="73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Организационно-педагогические условия (особенности, </a:t>
            </a:r>
            <a:endParaRPr lang="ru-RU" dirty="0" smtClean="0"/>
          </a:p>
          <a:p>
            <a:r>
              <a:rPr lang="ru-RU" dirty="0" smtClean="0"/>
              <a:t>направленность</a:t>
            </a:r>
            <a:r>
              <a:rPr lang="ru-RU" dirty="0"/>
              <a:t>, материально-технические, аудиторные, внеаудиторные и др.)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3995371" y="1301646"/>
            <a:ext cx="805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Цель, задачи, планируемые результаты обучения, целевая аудитория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3988806" y="932361"/>
            <a:ext cx="805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Объем, сроки освоения, сроки обучения, форма обучения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3957499" y="4995288"/>
            <a:ext cx="819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Оценочные материалы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3995371" y="5776114"/>
            <a:ext cx="805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Воспитательные компоненты </a:t>
            </a:r>
            <a:r>
              <a:rPr lang="ru-RU" dirty="0" smtClean="0"/>
              <a:t>,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3973058" y="5353478"/>
            <a:ext cx="808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Методические </a:t>
            </a:r>
            <a:r>
              <a:rPr lang="ru-RU" dirty="0" smtClean="0"/>
              <a:t>материалы,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FE7D415-6DA1-4FB0-B3AC-EDD0518673EC}"/>
              </a:ext>
            </a:extLst>
          </p:cNvPr>
          <p:cNvSpPr txBox="1"/>
          <p:nvPr/>
        </p:nvSpPr>
        <p:spPr>
          <a:xfrm>
            <a:off x="3999273" y="6126768"/>
            <a:ext cx="805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Информационные ресурсы и литература</a:t>
            </a:r>
            <a:r>
              <a:rPr lang="ru-RU" dirty="0" smtClean="0"/>
              <a:t>,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4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4ED8500-C2CB-4B95-B632-2E6F9C9D3AE9}"/>
              </a:ext>
            </a:extLst>
          </p:cNvPr>
          <p:cNvSpPr txBox="1"/>
          <p:nvPr/>
        </p:nvSpPr>
        <p:spPr>
          <a:xfrm>
            <a:off x="0" y="2355401"/>
            <a:ext cx="3147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 smtClean="0">
                <a:solidFill>
                  <a:schemeClr val="bg1"/>
                </a:solidFill>
                <a:latin typeface="+mj-lt"/>
              </a:rPr>
              <a:t>Обязательные компоненты </a:t>
            </a:r>
          </a:p>
          <a:p>
            <a:pPr algn="ctr"/>
            <a:r>
              <a:rPr lang="ru-RU" altLang="ko-KR" sz="2400" dirty="0" smtClean="0">
                <a:solidFill>
                  <a:schemeClr val="bg1"/>
                </a:solidFill>
                <a:latin typeface="+mj-lt"/>
              </a:rPr>
              <a:t>ДОП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41CDB8B-7C3B-4F2B-A651-6519F04FDC08}"/>
              </a:ext>
            </a:extLst>
          </p:cNvPr>
          <p:cNvSpPr txBox="1"/>
          <p:nvPr/>
        </p:nvSpPr>
        <p:spPr>
          <a:xfrm>
            <a:off x="3220630" y="130681"/>
            <a:ext cx="7663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Направленность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FDA0DC-F31B-4A7A-B4C2-4795F23B7061}"/>
              </a:ext>
            </a:extLst>
          </p:cNvPr>
          <p:cNvSpPr txBox="1"/>
          <p:nvPr/>
        </p:nvSpPr>
        <p:spPr>
          <a:xfrm>
            <a:off x="3235689" y="624609"/>
            <a:ext cx="50089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Язык реализации программы</a:t>
            </a:r>
          </a:p>
          <a:p>
            <a:endParaRPr lang="en-US" altLang="ko-KR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0B5D696-F5D7-42AD-A94B-5BB7807D92BA}"/>
              </a:ext>
            </a:extLst>
          </p:cNvPr>
          <p:cNvSpPr txBox="1"/>
          <p:nvPr/>
        </p:nvSpPr>
        <p:spPr>
          <a:xfrm>
            <a:off x="3220630" y="1041622"/>
            <a:ext cx="7736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buFont typeface="Wingdings" panose="05000000000000000000" pitchFamily="2" charset="2"/>
              <a:buChar char="Ø"/>
            </a:pPr>
            <a:r>
              <a:rPr lang="ru-RU" sz="2000" dirty="0"/>
              <a:t>Особенности  реализации </a:t>
            </a:r>
            <a:r>
              <a:rPr lang="ru-RU" sz="2000" dirty="0" smtClean="0"/>
              <a:t>программы: модульный </a:t>
            </a:r>
            <a:r>
              <a:rPr lang="ru-RU" sz="2000" dirty="0"/>
              <a:t>принцип, </a:t>
            </a:r>
          </a:p>
          <a:p>
            <a:pPr hangingPunct="0"/>
            <a:r>
              <a:rPr lang="ru-RU" sz="2000" dirty="0"/>
              <a:t>сетевая форма, </a:t>
            </a:r>
            <a:r>
              <a:rPr lang="ru-RU" sz="2000" dirty="0" smtClean="0"/>
              <a:t>электронное обучение, дистанционные </a:t>
            </a:r>
          </a:p>
          <a:p>
            <a:pPr hangingPunct="0"/>
            <a:r>
              <a:rPr lang="ru-RU" sz="2000" dirty="0" smtClean="0"/>
              <a:t>образовательные </a:t>
            </a:r>
            <a:r>
              <a:rPr lang="ru-RU" sz="2000" dirty="0"/>
              <a:t>технологии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BC4162E-B311-4B24-A785-4977F92B3DF7}"/>
              </a:ext>
            </a:extLst>
          </p:cNvPr>
          <p:cNvSpPr txBox="1"/>
          <p:nvPr/>
        </p:nvSpPr>
        <p:spPr>
          <a:xfrm>
            <a:off x="3207931" y="2057285"/>
            <a:ext cx="7554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Обеспечение электронными или печатными </a:t>
            </a:r>
            <a:r>
              <a:rPr lang="ru-RU" sz="2000" dirty="0" smtClean="0"/>
              <a:t>информационными</a:t>
            </a:r>
          </a:p>
          <a:p>
            <a:r>
              <a:rPr lang="ru-RU" sz="2000" dirty="0" smtClean="0"/>
              <a:t>ресурсами: перечень </a:t>
            </a:r>
            <a:r>
              <a:rPr lang="ru-RU" sz="2000" dirty="0"/>
              <a:t>электронных и или печатных </a:t>
            </a:r>
            <a:endParaRPr lang="ru-RU" sz="2000" dirty="0" smtClean="0"/>
          </a:p>
          <a:p>
            <a:r>
              <a:rPr lang="ru-RU" sz="2000" dirty="0" smtClean="0"/>
              <a:t>информационных </a:t>
            </a:r>
            <a:r>
              <a:rPr lang="ru-RU" sz="2000" dirty="0"/>
              <a:t>ресурсов</a:t>
            </a:r>
            <a:endParaRPr lang="en-US" altLang="ko-KR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D16B1E4-592F-4BB3-91A1-1F317AB26F47}"/>
              </a:ext>
            </a:extLst>
          </p:cNvPr>
          <p:cNvSpPr txBox="1"/>
          <p:nvPr/>
        </p:nvSpPr>
        <p:spPr>
          <a:xfrm>
            <a:off x="3235689" y="3047898"/>
            <a:ext cx="7797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Сведения об осуществлении текущего контроля </a:t>
            </a:r>
            <a:r>
              <a:rPr lang="ru-RU" sz="2000" dirty="0" smtClean="0"/>
              <a:t>успеваемости и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промежуточной аттестации обучающихся, </a:t>
            </a:r>
            <a:r>
              <a:rPr lang="ru-RU" sz="2000" dirty="0" smtClean="0"/>
              <a:t>установления </a:t>
            </a:r>
            <a:r>
              <a:rPr lang="ru-RU" sz="2000" dirty="0"/>
              <a:t>их </a:t>
            </a:r>
            <a:endParaRPr lang="ru-RU" sz="2000" dirty="0" smtClean="0"/>
          </a:p>
          <a:p>
            <a:r>
              <a:rPr lang="ru-RU" sz="2000" dirty="0" smtClean="0"/>
              <a:t>форм</a:t>
            </a:r>
            <a:r>
              <a:rPr lang="ru-RU" sz="2000" dirty="0"/>
              <a:t>, </a:t>
            </a:r>
            <a:r>
              <a:rPr lang="ru-RU" sz="2000" dirty="0" smtClean="0"/>
              <a:t>периодичности и </a:t>
            </a:r>
            <a:r>
              <a:rPr lang="ru-RU" sz="2000" dirty="0"/>
              <a:t>порядка проведения </a:t>
            </a:r>
            <a:endParaRPr lang="en-US" altLang="ko-KR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16B1E4-592F-4BB3-91A1-1F317AB26F47}"/>
              </a:ext>
            </a:extLst>
          </p:cNvPr>
          <p:cNvSpPr txBox="1"/>
          <p:nvPr/>
        </p:nvSpPr>
        <p:spPr>
          <a:xfrm>
            <a:off x="3224111" y="5787110"/>
            <a:ext cx="746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Сведения о формах </a:t>
            </a:r>
            <a:r>
              <a:rPr lang="ru-RU" sz="2000" dirty="0" smtClean="0"/>
              <a:t>обучения: сведения </a:t>
            </a:r>
            <a:r>
              <a:rPr lang="ru-RU" sz="2000" dirty="0"/>
              <a:t>о сочетании </a:t>
            </a:r>
            <a:endParaRPr lang="ru-RU" sz="2000" dirty="0" smtClean="0"/>
          </a:p>
          <a:p>
            <a:r>
              <a:rPr lang="ru-RU" sz="2000" dirty="0" smtClean="0"/>
              <a:t>различных форм </a:t>
            </a:r>
            <a:r>
              <a:rPr lang="ru-RU" sz="2000" dirty="0"/>
              <a:t>получения образования и форм обучения</a:t>
            </a:r>
            <a:endParaRPr lang="en-US" altLang="ko-KR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D16B1E4-592F-4BB3-91A1-1F317AB26F47}"/>
              </a:ext>
            </a:extLst>
          </p:cNvPr>
          <p:cNvSpPr txBox="1"/>
          <p:nvPr/>
        </p:nvSpPr>
        <p:spPr>
          <a:xfrm>
            <a:off x="3235689" y="5387000"/>
            <a:ext cx="746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Сведения о реализации программы в каникулярное время</a:t>
            </a:r>
            <a:endParaRPr lang="en-US" altLang="ko-KR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16B1E4-592F-4BB3-91A1-1F317AB26F47}"/>
              </a:ext>
            </a:extLst>
          </p:cNvPr>
          <p:cNvSpPr txBox="1"/>
          <p:nvPr/>
        </p:nvSpPr>
        <p:spPr>
          <a:xfrm>
            <a:off x="3222371" y="4063561"/>
            <a:ext cx="7460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Сведения об использовании методов обучения и воспитания, </a:t>
            </a:r>
            <a:endParaRPr lang="ru-RU" sz="2000" dirty="0" smtClean="0"/>
          </a:p>
          <a:p>
            <a:r>
              <a:rPr lang="ru-RU" sz="2000" dirty="0" smtClean="0"/>
              <a:t>образовательных </a:t>
            </a:r>
            <a:r>
              <a:rPr lang="ru-RU" sz="2000" dirty="0"/>
              <a:t>технологий, электронного </a:t>
            </a:r>
            <a:r>
              <a:rPr lang="ru-RU" sz="2000" dirty="0" smtClean="0"/>
              <a:t>обучения: методы </a:t>
            </a:r>
            <a:r>
              <a:rPr lang="ru-RU" sz="2000" dirty="0"/>
              <a:t>обучения и воспитания, использования образовательных технологий, </a:t>
            </a:r>
            <a:endParaRPr lang="ru-RU" sz="2000" dirty="0" smtClean="0"/>
          </a:p>
          <a:p>
            <a:r>
              <a:rPr lang="ru-RU" sz="2000" dirty="0" smtClean="0"/>
              <a:t>электронного </a:t>
            </a:r>
            <a:r>
              <a:rPr lang="ru-RU" sz="2000" dirty="0"/>
              <a:t>обучения</a:t>
            </a:r>
            <a:r>
              <a:rPr lang="ru-RU" sz="2000" dirty="0" smtClean="0"/>
              <a:t> 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95143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4ED8500-C2CB-4B95-B632-2E6F9C9D3AE9}"/>
              </a:ext>
            </a:extLst>
          </p:cNvPr>
          <p:cNvSpPr txBox="1"/>
          <p:nvPr/>
        </p:nvSpPr>
        <p:spPr>
          <a:xfrm>
            <a:off x="0" y="2355401"/>
            <a:ext cx="3147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 smtClean="0">
                <a:solidFill>
                  <a:schemeClr val="bg1"/>
                </a:solidFill>
                <a:latin typeface="+mj-lt"/>
              </a:rPr>
              <a:t>Обязательные компоненты </a:t>
            </a:r>
          </a:p>
          <a:p>
            <a:pPr algn="ctr"/>
            <a:r>
              <a:rPr lang="ru-RU" altLang="ko-KR" sz="2400" dirty="0" smtClean="0">
                <a:solidFill>
                  <a:schemeClr val="bg1"/>
                </a:solidFill>
                <a:latin typeface="+mj-lt"/>
              </a:rPr>
              <a:t>ДОП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41CDB8B-7C3B-4F2B-A651-6519F04FDC08}"/>
              </a:ext>
            </a:extLst>
          </p:cNvPr>
          <p:cNvSpPr txBox="1"/>
          <p:nvPr/>
        </p:nvSpPr>
        <p:spPr>
          <a:xfrm>
            <a:off x="3220630" y="130681"/>
            <a:ext cx="7663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/>
              <a:t>Сведения об обучении по индивидуальному учебному плану, в </a:t>
            </a:r>
            <a:endParaRPr lang="ru-RU" sz="2000" dirty="0" smtClean="0"/>
          </a:p>
          <a:p>
            <a:pPr fontAlgn="base"/>
            <a:r>
              <a:rPr lang="ru-RU" sz="2000" dirty="0" smtClean="0"/>
              <a:t>том </a:t>
            </a:r>
            <a:r>
              <a:rPr lang="ru-RU" sz="2000" dirty="0"/>
              <a:t>числе ускоренное обучение, в пределах осваиваемой </a:t>
            </a:r>
            <a:endParaRPr lang="ru-RU" sz="2000" dirty="0" smtClean="0"/>
          </a:p>
          <a:p>
            <a:pPr fontAlgn="base"/>
            <a:r>
              <a:rPr lang="ru-RU" sz="2000" dirty="0" smtClean="0"/>
              <a:t>образовательной </a:t>
            </a:r>
            <a:r>
              <a:rPr lang="ru-RU" sz="2000" dirty="0"/>
              <a:t>программы</a:t>
            </a:r>
            <a:endParaRPr lang="en-US" altLang="ko-KR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BC4162E-B311-4B24-A785-4977F92B3DF7}"/>
              </a:ext>
            </a:extLst>
          </p:cNvPr>
          <p:cNvSpPr txBox="1"/>
          <p:nvPr/>
        </p:nvSpPr>
        <p:spPr>
          <a:xfrm>
            <a:off x="3255585" y="1146344"/>
            <a:ext cx="7895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marL="342900" indent="-342900" hangingPunct="0">
              <a:buFont typeface="Wingdings" panose="05000000000000000000" pitchFamily="2" charset="2"/>
              <a:buChar char="Ø"/>
            </a:pPr>
            <a:r>
              <a:rPr lang="ru-RU" sz="2000" dirty="0"/>
              <a:t>Сведения об обеспечении образовательных прав и обязанностей </a:t>
            </a:r>
            <a:endParaRPr lang="ru-RU" sz="2000" dirty="0" smtClean="0"/>
          </a:p>
          <a:p>
            <a:pPr hangingPunct="0"/>
            <a:r>
              <a:rPr lang="ru-RU" sz="2000" dirty="0" smtClean="0"/>
              <a:t>обучающихся: </a:t>
            </a:r>
            <a:r>
              <a:rPr lang="ru-RU" sz="2000" dirty="0"/>
              <a:t>выполнять индивидуальный учебный план, </a:t>
            </a:r>
            <a:r>
              <a:rPr lang="ru-RU" sz="2000" dirty="0" smtClean="0"/>
              <a:t>в </a:t>
            </a:r>
            <a:r>
              <a:rPr lang="ru-RU" sz="2000" dirty="0"/>
              <a:t>том числе посещать предусмотренные учебным планом </a:t>
            </a:r>
            <a:r>
              <a:rPr lang="ru-RU" sz="2000" dirty="0" smtClean="0"/>
              <a:t>или индивидуальным</a:t>
            </a:r>
          </a:p>
          <a:p>
            <a:pPr hangingPunct="0"/>
            <a:r>
              <a:rPr lang="ru-RU" sz="2000" dirty="0" smtClean="0"/>
              <a:t>учебным </a:t>
            </a:r>
            <a:r>
              <a:rPr lang="ru-RU" sz="2000" dirty="0"/>
              <a:t>планом учебные занятия, осуществлять </a:t>
            </a:r>
            <a:r>
              <a:rPr lang="ru-RU" sz="2000" dirty="0" smtClean="0"/>
              <a:t>самостоятельную</a:t>
            </a:r>
          </a:p>
          <a:p>
            <a:pPr hangingPunct="0"/>
            <a:r>
              <a:rPr lang="ru-RU" sz="2000" dirty="0" smtClean="0"/>
              <a:t>подготовку </a:t>
            </a:r>
            <a:r>
              <a:rPr lang="ru-RU" sz="2000" dirty="0"/>
              <a:t>к занятиям, выполнять задания, данные </a:t>
            </a:r>
            <a:r>
              <a:rPr lang="ru-RU" sz="2000" dirty="0" smtClean="0"/>
              <a:t>педагогическими</a:t>
            </a:r>
          </a:p>
          <a:p>
            <a:pPr hangingPunct="0"/>
            <a:r>
              <a:rPr lang="ru-RU" sz="2000" dirty="0" smtClean="0"/>
              <a:t>работниками </a:t>
            </a:r>
            <a:r>
              <a:rPr lang="ru-RU" sz="2000" dirty="0"/>
              <a:t>в рамках образовательной </a:t>
            </a:r>
            <a:r>
              <a:rPr lang="ru-RU" sz="2000" dirty="0" smtClean="0"/>
              <a:t>программы</a:t>
            </a:r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16B1E4-592F-4BB3-91A1-1F317AB26F47}"/>
              </a:ext>
            </a:extLst>
          </p:cNvPr>
          <p:cNvSpPr txBox="1"/>
          <p:nvPr/>
        </p:nvSpPr>
        <p:spPr>
          <a:xfrm>
            <a:off x="3220629" y="5089064"/>
            <a:ext cx="7930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/>
              <a:t>Сведения о реализации </a:t>
            </a:r>
            <a:r>
              <a:rPr lang="ru-RU" sz="2000" dirty="0" smtClean="0"/>
              <a:t>занятий: аудиторные, внеаудиторные </a:t>
            </a:r>
          </a:p>
          <a:p>
            <a:pPr fontAlgn="base"/>
            <a:r>
              <a:rPr lang="ru-RU" sz="2000" dirty="0" smtClean="0"/>
              <a:t>(самостоятельные</a:t>
            </a:r>
            <a:r>
              <a:rPr lang="ru-RU" sz="2000" dirty="0"/>
              <a:t>) занятия, </a:t>
            </a:r>
            <a:r>
              <a:rPr lang="ru-RU" sz="2000" dirty="0" smtClean="0"/>
              <a:t>по </a:t>
            </a:r>
            <a:r>
              <a:rPr lang="ru-RU" sz="2000" dirty="0"/>
              <a:t>группам или индивидуально. </a:t>
            </a:r>
          </a:p>
          <a:p>
            <a:r>
              <a:rPr lang="ru-RU" sz="2000" dirty="0"/>
              <a:t> формы аудиторных занятий, а также формы, порядок </a:t>
            </a:r>
            <a:r>
              <a:rPr lang="ru-RU" sz="2000" dirty="0" smtClean="0"/>
              <a:t>и </a:t>
            </a:r>
            <a:r>
              <a:rPr lang="ru-RU" sz="2000" dirty="0"/>
              <a:t>периодичность проведения промежуточной аттестации </a:t>
            </a:r>
            <a:r>
              <a:rPr lang="ru-RU" sz="2000" dirty="0" smtClean="0"/>
              <a:t>обучающихся.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D16B1E4-592F-4BB3-91A1-1F317AB26F47}"/>
              </a:ext>
            </a:extLst>
          </p:cNvPr>
          <p:cNvSpPr txBox="1"/>
          <p:nvPr/>
        </p:nvSpPr>
        <p:spPr>
          <a:xfrm>
            <a:off x="3220630" y="4124642"/>
            <a:ext cx="746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sz="2000" dirty="0" smtClean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16B1E4-592F-4BB3-91A1-1F317AB26F47}"/>
              </a:ext>
            </a:extLst>
          </p:cNvPr>
          <p:cNvSpPr txBox="1"/>
          <p:nvPr/>
        </p:nvSpPr>
        <p:spPr>
          <a:xfrm>
            <a:off x="3224111" y="3085336"/>
            <a:ext cx="7926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/>
              <a:t>Сведения о формировании расписания занятий </a:t>
            </a:r>
            <a:r>
              <a:rPr lang="ru-RU" sz="2000" dirty="0" smtClean="0"/>
              <a:t>объединения для</a:t>
            </a:r>
          </a:p>
          <a:p>
            <a:pPr fontAlgn="base"/>
            <a:r>
              <a:rPr lang="ru-RU" sz="2000" dirty="0" smtClean="0"/>
              <a:t>наиболее </a:t>
            </a:r>
            <a:r>
              <a:rPr lang="ru-RU" sz="2000" dirty="0"/>
              <a:t>благоприятного режима труда и отдыха </a:t>
            </a:r>
            <a:r>
              <a:rPr lang="ru-RU" sz="2000" dirty="0" smtClean="0"/>
              <a:t>обучающихся по</a:t>
            </a:r>
          </a:p>
          <a:p>
            <a:pPr fontAlgn="base"/>
            <a:r>
              <a:rPr lang="ru-RU" sz="2000" dirty="0" smtClean="0"/>
              <a:t>представлению </a:t>
            </a:r>
            <a:r>
              <a:rPr lang="ru-RU" sz="2000" dirty="0"/>
              <a:t>педагогических работников </a:t>
            </a:r>
            <a:r>
              <a:rPr lang="ru-RU" sz="2000" dirty="0" smtClean="0"/>
              <a:t>с </a:t>
            </a:r>
            <a:r>
              <a:rPr lang="ru-RU" sz="2000" dirty="0"/>
              <a:t>учетом </a:t>
            </a:r>
            <a:r>
              <a:rPr lang="ru-RU" sz="2000" dirty="0" smtClean="0"/>
              <a:t>пожеланий</a:t>
            </a:r>
          </a:p>
          <a:p>
            <a:pPr fontAlgn="base"/>
            <a:r>
              <a:rPr lang="ru-RU" sz="2000" dirty="0" smtClean="0"/>
              <a:t>обучающихся</a:t>
            </a:r>
            <a:r>
              <a:rPr lang="ru-RU" sz="2000" dirty="0"/>
              <a:t>, родителей (</a:t>
            </a:r>
            <a:r>
              <a:rPr lang="ru-RU" sz="2000" dirty="0" smtClean="0"/>
              <a:t>законных представителей)</a:t>
            </a:r>
          </a:p>
          <a:p>
            <a:pPr fontAlgn="base"/>
            <a:r>
              <a:rPr lang="ru-RU" sz="2000" dirty="0" smtClean="0"/>
              <a:t>несовершеннолетних </a:t>
            </a:r>
            <a:r>
              <a:rPr lang="ru-RU" sz="2000" dirty="0"/>
              <a:t>обучающихся и </a:t>
            </a:r>
            <a:r>
              <a:rPr lang="ru-RU" sz="2000" dirty="0" smtClean="0"/>
              <a:t>возрастных особенностей</a:t>
            </a:r>
          </a:p>
          <a:p>
            <a:pPr fontAlgn="base"/>
            <a:r>
              <a:rPr lang="ru-RU" sz="2000" dirty="0" smtClean="0"/>
              <a:t>обучающихся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398251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4ED8500-C2CB-4B95-B632-2E6F9C9D3AE9}"/>
              </a:ext>
            </a:extLst>
          </p:cNvPr>
          <p:cNvSpPr txBox="1"/>
          <p:nvPr/>
        </p:nvSpPr>
        <p:spPr>
          <a:xfrm>
            <a:off x="0" y="2355401"/>
            <a:ext cx="3147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 smtClean="0">
                <a:solidFill>
                  <a:schemeClr val="bg1"/>
                </a:solidFill>
                <a:latin typeface="+mj-lt"/>
              </a:rPr>
              <a:t>Обязательные компоненты </a:t>
            </a:r>
          </a:p>
          <a:p>
            <a:pPr algn="ctr"/>
            <a:r>
              <a:rPr lang="ru-RU" altLang="ko-KR" sz="2400" dirty="0" smtClean="0">
                <a:solidFill>
                  <a:schemeClr val="bg1"/>
                </a:solidFill>
                <a:latin typeface="+mj-lt"/>
              </a:rPr>
              <a:t>ДОП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41CDB8B-7C3B-4F2B-A651-6519F04FDC08}"/>
              </a:ext>
            </a:extLst>
          </p:cNvPr>
          <p:cNvSpPr txBox="1"/>
          <p:nvPr/>
        </p:nvSpPr>
        <p:spPr>
          <a:xfrm>
            <a:off x="3147802" y="130681"/>
            <a:ext cx="81082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/>
              <a:t>Сведения об организационно-педагогических </a:t>
            </a:r>
            <a:r>
              <a:rPr lang="ru-RU" sz="2000" dirty="0" smtClean="0"/>
              <a:t>условиях: количество </a:t>
            </a:r>
            <a:r>
              <a:rPr lang="ru-RU" sz="2000" dirty="0"/>
              <a:t>обучающихся в объединении, </a:t>
            </a:r>
            <a:r>
              <a:rPr lang="ru-RU" sz="2000" dirty="0" smtClean="0"/>
              <a:t>их </a:t>
            </a:r>
            <a:r>
              <a:rPr lang="ru-RU" sz="2000" dirty="0"/>
              <a:t>возрастные категории, </a:t>
            </a:r>
            <a:r>
              <a:rPr lang="ru-RU" sz="2000" dirty="0" smtClean="0"/>
              <a:t>а также</a:t>
            </a:r>
            <a:br>
              <a:rPr lang="ru-RU" sz="2000" dirty="0" smtClean="0"/>
            </a:br>
            <a:r>
              <a:rPr lang="ru-RU" sz="2000" dirty="0" smtClean="0"/>
              <a:t>продолжительность </a:t>
            </a:r>
            <a:r>
              <a:rPr lang="ru-RU" sz="2000" dirty="0"/>
              <a:t>учебных занятий в объединении в </a:t>
            </a:r>
            <a:r>
              <a:rPr lang="ru-RU" sz="2000" dirty="0" smtClean="0"/>
              <a:t>зависимости</a:t>
            </a:r>
            <a:br>
              <a:rPr lang="ru-RU" sz="2000" dirty="0" smtClean="0"/>
            </a:br>
            <a:r>
              <a:rPr lang="ru-RU" sz="2000" dirty="0" smtClean="0"/>
              <a:t>от </a:t>
            </a:r>
            <a:r>
              <a:rPr lang="ru-RU" sz="2000" dirty="0"/>
              <a:t>направленности</a:t>
            </a:r>
            <a:r>
              <a:rPr lang="ru-RU" sz="2000" dirty="0" smtClean="0"/>
              <a:t> 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BC4162E-B311-4B24-A785-4977F92B3DF7}"/>
              </a:ext>
            </a:extLst>
          </p:cNvPr>
          <p:cNvSpPr txBox="1"/>
          <p:nvPr/>
        </p:nvSpPr>
        <p:spPr>
          <a:xfrm>
            <a:off x="3147802" y="1490843"/>
            <a:ext cx="81082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/>
              <a:t>Сведения о формах организации образовательного </a:t>
            </a:r>
            <a:r>
              <a:rPr lang="ru-RU" sz="2000" dirty="0" smtClean="0"/>
              <a:t>процесса: в</a:t>
            </a:r>
            <a:br>
              <a:rPr lang="ru-RU" sz="2000" dirty="0" smtClean="0"/>
            </a:br>
            <a:r>
              <a:rPr lang="ru-RU" sz="2000" dirty="0" smtClean="0"/>
              <a:t>соответствии </a:t>
            </a:r>
            <a:r>
              <a:rPr lang="ru-RU" sz="2000" dirty="0"/>
              <a:t>с индивидуальными учебными планами </a:t>
            </a:r>
            <a:r>
              <a:rPr lang="ru-RU" sz="2000" dirty="0" smtClean="0"/>
              <a:t>в</a:t>
            </a:r>
            <a:br>
              <a:rPr lang="ru-RU" sz="2000" dirty="0" smtClean="0"/>
            </a:br>
            <a:r>
              <a:rPr lang="ru-RU" sz="2000" dirty="0" smtClean="0"/>
              <a:t>объединениях по </a:t>
            </a:r>
            <a:r>
              <a:rPr lang="ru-RU" sz="2000" dirty="0"/>
              <a:t>интересам, сформированных в </a:t>
            </a:r>
            <a:r>
              <a:rPr lang="ru-RU" sz="2000" dirty="0" smtClean="0"/>
              <a:t>группы</a:t>
            </a:r>
            <a:br>
              <a:rPr lang="ru-RU" sz="2000" dirty="0" smtClean="0"/>
            </a:br>
            <a:r>
              <a:rPr lang="ru-RU" sz="2000" dirty="0" smtClean="0"/>
              <a:t>обучающихся одного возраста </a:t>
            </a:r>
            <a:r>
              <a:rPr lang="ru-RU" sz="2000" dirty="0"/>
              <a:t>или разных возрастных </a:t>
            </a:r>
            <a:r>
              <a:rPr lang="ru-RU" sz="2000" dirty="0" smtClean="0"/>
              <a:t>категорий</a:t>
            </a:r>
            <a:br>
              <a:rPr lang="ru-RU" sz="2000" dirty="0" smtClean="0"/>
            </a:br>
            <a:r>
              <a:rPr lang="ru-RU" sz="2000" dirty="0" smtClean="0"/>
              <a:t>(разновозрастные </a:t>
            </a:r>
            <a:r>
              <a:rPr lang="ru-RU" sz="2000" dirty="0"/>
              <a:t>группы),  в </a:t>
            </a:r>
            <a:r>
              <a:rPr lang="ru-RU" sz="2000" dirty="0" smtClean="0"/>
              <a:t> </a:t>
            </a:r>
            <a:r>
              <a:rPr lang="ru-RU" sz="2000" dirty="0"/>
              <a:t>объединении </a:t>
            </a:r>
            <a:r>
              <a:rPr lang="ru-RU" sz="2000" dirty="0" smtClean="0"/>
              <a:t> (секции) </a:t>
            </a:r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16B1E4-592F-4BB3-91A1-1F317AB26F47}"/>
              </a:ext>
            </a:extLst>
          </p:cNvPr>
          <p:cNvSpPr txBox="1"/>
          <p:nvPr/>
        </p:nvSpPr>
        <p:spPr>
          <a:xfrm>
            <a:off x="3143191" y="5276143"/>
            <a:ext cx="8112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Сведения о ежегодном обновлении дополнительных </a:t>
            </a:r>
            <a:br>
              <a:rPr lang="ru-RU" sz="2000" dirty="0"/>
            </a:br>
            <a:r>
              <a:rPr lang="ru-RU" sz="2000" dirty="0" smtClean="0"/>
              <a:t>общеобразовательных программ: </a:t>
            </a:r>
            <a:r>
              <a:rPr lang="ru-RU" sz="2000" dirty="0"/>
              <a:t> с учетом развития науки, </a:t>
            </a:r>
            <a:r>
              <a:rPr lang="ru-RU" sz="2000" dirty="0" smtClean="0"/>
              <a:t>техники,</a:t>
            </a:r>
            <a:br>
              <a:rPr lang="ru-RU" sz="2000" dirty="0" smtClean="0"/>
            </a:br>
            <a:r>
              <a:rPr lang="ru-RU" sz="2000" dirty="0" smtClean="0"/>
              <a:t>культуры</a:t>
            </a:r>
            <a:r>
              <a:rPr lang="ru-RU" sz="2000" dirty="0"/>
              <a:t>, экономики, технологий и социальной сферы</a:t>
            </a:r>
            <a:r>
              <a:rPr lang="ru-RU" sz="2000" dirty="0" smtClean="0"/>
              <a:t>.</a:t>
            </a:r>
            <a:endParaRPr lang="en-US" altLang="ko-KR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D16B1E4-592F-4BB3-91A1-1F317AB26F47}"/>
              </a:ext>
            </a:extLst>
          </p:cNvPr>
          <p:cNvSpPr txBox="1"/>
          <p:nvPr/>
        </p:nvSpPr>
        <p:spPr>
          <a:xfrm>
            <a:off x="3143191" y="4045304"/>
            <a:ext cx="8108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/>
              <a:t>Сведения об организации и проведении массовых </a:t>
            </a:r>
            <a:r>
              <a:rPr lang="ru-RU" sz="2000" dirty="0" smtClean="0"/>
              <a:t>мероприятий,</a:t>
            </a:r>
            <a:br>
              <a:rPr lang="ru-RU" sz="2000" dirty="0" smtClean="0"/>
            </a:br>
            <a:r>
              <a:rPr lang="ru-RU" sz="2000" dirty="0" smtClean="0"/>
              <a:t>создании </a:t>
            </a:r>
            <a:r>
              <a:rPr lang="ru-RU" sz="2000" dirty="0"/>
              <a:t>необходимых </a:t>
            </a:r>
            <a:r>
              <a:rPr lang="ru-RU" sz="2000" dirty="0" smtClean="0"/>
              <a:t>условий: для совместной деятельности</a:t>
            </a:r>
            <a:br>
              <a:rPr lang="ru-RU" sz="2000" dirty="0" smtClean="0"/>
            </a:br>
            <a:r>
              <a:rPr lang="ru-RU" sz="2000" dirty="0" smtClean="0"/>
              <a:t>обучающихся </a:t>
            </a:r>
            <a:r>
              <a:rPr lang="ru-RU" sz="2000" dirty="0"/>
              <a:t>и родителей (</a:t>
            </a:r>
            <a:r>
              <a:rPr lang="ru-RU" sz="2000" dirty="0" smtClean="0"/>
              <a:t>законных </a:t>
            </a:r>
            <a:r>
              <a:rPr lang="ru-RU" sz="2000" dirty="0"/>
              <a:t>представителей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16B1E4-592F-4BB3-91A1-1F317AB26F47}"/>
              </a:ext>
            </a:extLst>
          </p:cNvPr>
          <p:cNvSpPr txBox="1"/>
          <p:nvPr/>
        </p:nvSpPr>
        <p:spPr>
          <a:xfrm>
            <a:off x="3143191" y="3201787"/>
            <a:ext cx="811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/>
              <a:t>Сведения о формах проведения занятий в </a:t>
            </a:r>
            <a:r>
              <a:rPr lang="ru-RU" sz="2000" dirty="0" smtClean="0"/>
              <a:t>объединениях: по группам, индивидуально,  </a:t>
            </a:r>
            <a:r>
              <a:rPr lang="ru-RU" sz="2000" dirty="0"/>
              <a:t>всем составом </a:t>
            </a:r>
            <a:r>
              <a:rPr lang="ru-RU" sz="2000" dirty="0" smtClean="0"/>
              <a:t>объединения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54350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797776-CD3C-446E-A72E-CEF212C04A79}"/>
              </a:ext>
            </a:extLst>
          </p:cNvPr>
          <p:cNvSpPr txBox="1"/>
          <p:nvPr/>
        </p:nvSpPr>
        <p:spPr>
          <a:xfrm>
            <a:off x="1068149" y="682293"/>
            <a:ext cx="10527737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b="0" dirty="0" smtClean="0">
                <a:solidFill>
                  <a:schemeClr val="bg1"/>
                </a:solidFill>
                <a:latin typeface="+mj-lt"/>
              </a:rPr>
              <a:t>Структура дополнительной общеразвивающей программы физкультурно-спортивной направленности</a:t>
            </a:r>
            <a:endParaRPr lang="ko-KR" altLang="en-US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ADD36A4E-7BB3-4260-9AFE-69045C40D97A}"/>
              </a:ext>
            </a:extLst>
          </p:cNvPr>
          <p:cNvSpPr/>
          <p:nvPr/>
        </p:nvSpPr>
        <p:spPr>
          <a:xfrm>
            <a:off x="250496" y="2194297"/>
            <a:ext cx="342426" cy="257664"/>
          </a:xfrm>
          <a:prstGeom prst="rect">
            <a:avLst/>
          </a:prstGeom>
          <a:solidFill>
            <a:srgbClr val="3113C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4E55FE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8E1499A4-2B5E-4D1F-8BFA-67442945FFAD}"/>
              </a:ext>
            </a:extLst>
          </p:cNvPr>
          <p:cNvSpPr/>
          <p:nvPr/>
        </p:nvSpPr>
        <p:spPr>
          <a:xfrm>
            <a:off x="196833" y="3694672"/>
            <a:ext cx="396089" cy="257664"/>
          </a:xfrm>
          <a:prstGeom prst="rect">
            <a:avLst/>
          </a:prstGeom>
          <a:solidFill>
            <a:srgbClr val="3113C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4E55F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780F380-A2E2-41B0-87C1-E4D93663CE6C}"/>
              </a:ext>
            </a:extLst>
          </p:cNvPr>
          <p:cNvSpPr txBox="1"/>
          <p:nvPr/>
        </p:nvSpPr>
        <p:spPr>
          <a:xfrm>
            <a:off x="870924" y="2065465"/>
            <a:ext cx="1096558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just" hangingPunct="0"/>
            <a:r>
              <a:rPr lang="ru-RU" sz="1800" dirty="0" smtClean="0">
                <a:solidFill>
                  <a:schemeClr val="tx1"/>
                </a:solidFill>
              </a:rPr>
              <a:t>1.1. Пояснительная записка</a:t>
            </a:r>
          </a:p>
          <a:p>
            <a:pPr algn="just" hangingPunct="0"/>
            <a:r>
              <a:rPr lang="ru-RU" sz="1800" dirty="0">
                <a:solidFill>
                  <a:schemeClr val="tx1"/>
                </a:solidFill>
              </a:rPr>
              <a:t>Дополнительная общеразвивающая программа физкультурно-спортивной направленности  «греко-римская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 hangingPunct="0"/>
            <a:r>
              <a:rPr lang="ru-RU" sz="1800" dirty="0" smtClean="0">
                <a:solidFill>
                  <a:schemeClr val="tx1"/>
                </a:solidFill>
              </a:rPr>
              <a:t>борьба</a:t>
            </a:r>
            <a:r>
              <a:rPr lang="ru-RU" sz="1800" dirty="0">
                <a:solidFill>
                  <a:schemeClr val="tx1"/>
                </a:solidFill>
              </a:rPr>
              <a:t>»  (далее Программа) разработана в соответствии с</a:t>
            </a:r>
            <a:r>
              <a:rPr lang="ru-RU" sz="1800" dirty="0" smtClean="0">
                <a:solidFill>
                  <a:schemeClr val="tx1"/>
                </a:solidFill>
              </a:rPr>
              <a:t>: ( </a:t>
            </a:r>
            <a:r>
              <a:rPr lang="ru-RU" sz="1800" i="1" dirty="0" smtClean="0">
                <a:solidFill>
                  <a:schemeClr val="tx1"/>
                </a:solidFill>
              </a:rPr>
              <a:t>перечисление нормативных документов на основании которых разрабатывалась Программа)</a:t>
            </a:r>
            <a:endParaRPr lang="ko-KR" altLang="en-US" sz="1800" i="1" dirty="0">
              <a:solidFill>
                <a:schemeClr val="tx1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5C90B5D6-A583-46F1-8B97-C95D2D2270DE}"/>
              </a:ext>
            </a:extLst>
          </p:cNvPr>
          <p:cNvSpPr/>
          <p:nvPr/>
        </p:nvSpPr>
        <p:spPr>
          <a:xfrm>
            <a:off x="218128" y="5283968"/>
            <a:ext cx="377097" cy="542166"/>
          </a:xfrm>
          <a:prstGeom prst="rect">
            <a:avLst/>
          </a:prstGeom>
          <a:solidFill>
            <a:srgbClr val="3113C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4E55FE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xmlns="" id="{69A1A149-8DED-41DD-A98C-E0BAD0E90DD7}"/>
              </a:ext>
            </a:extLst>
          </p:cNvPr>
          <p:cNvSpPr/>
          <p:nvPr/>
        </p:nvSpPr>
        <p:spPr>
          <a:xfrm>
            <a:off x="795079" y="3507137"/>
            <a:ext cx="110414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Актуальность программы в том, что </a:t>
            </a:r>
            <a:r>
              <a:rPr lang="ru-RU" dirty="0"/>
              <a:t>программа </a:t>
            </a:r>
            <a:r>
              <a:rPr lang="ru-RU" dirty="0" smtClean="0"/>
              <a:t>направлена…….</a:t>
            </a:r>
          </a:p>
          <a:p>
            <a:r>
              <a:rPr lang="ru-RU" b="1" dirty="0"/>
              <a:t>Педагогическая </a:t>
            </a:r>
            <a:r>
              <a:rPr lang="ru-RU" b="1" dirty="0" smtClean="0"/>
              <a:t>целесообразность </a:t>
            </a:r>
            <a:r>
              <a:rPr lang="ru-RU" dirty="0" smtClean="0"/>
              <a:t>наибольшее соответствие выбранного подхода (варианта действий, технологий, методов, средств) воспитательной деятельности для оптимального результата в данной ситуации.</a:t>
            </a:r>
          </a:p>
          <a:p>
            <a:r>
              <a:rPr lang="ru-RU" dirty="0" smtClean="0"/>
              <a:t>В пояснительной записке к программе важно показать, что специфика предметной деятельности, ценностно-</a:t>
            </a:r>
            <a:br>
              <a:rPr lang="ru-RU" dirty="0" smtClean="0"/>
            </a:br>
            <a:r>
              <a:rPr lang="ru-RU" dirty="0" smtClean="0"/>
              <a:t>смысловое содержание, избранные методы, технологии, формы, средства позволяют эффективно решать </a:t>
            </a:r>
          </a:p>
          <a:p>
            <a:r>
              <a:rPr lang="ru-RU" dirty="0" smtClean="0"/>
              <a:t>выявленную проблему.</a:t>
            </a:r>
          </a:p>
          <a:p>
            <a:r>
              <a:rPr lang="ru-RU" b="1" dirty="0" smtClean="0"/>
              <a:t>Отличительные </a:t>
            </a:r>
            <a:r>
              <a:rPr lang="ru-RU" b="1" dirty="0"/>
              <a:t>особенности программы </a:t>
            </a:r>
            <a:r>
              <a:rPr lang="ru-RU" dirty="0"/>
              <a:t>- характерные свойства, отличающие программу от других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остальных</a:t>
            </a:r>
            <a:r>
              <a:rPr lang="ru-RU" dirty="0"/>
              <a:t>; отличительные черты, основные идеи, которые придают программе </a:t>
            </a:r>
            <a:r>
              <a:rPr lang="ru-RU" dirty="0" smtClean="0"/>
              <a:t>своеобразие</a:t>
            </a:r>
            <a:endParaRPr lang="ru-RU" dirty="0"/>
          </a:p>
          <a:p>
            <a:r>
              <a:rPr lang="ru-RU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563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797776-CD3C-446E-A72E-CEF212C04A79}"/>
              </a:ext>
            </a:extLst>
          </p:cNvPr>
          <p:cNvSpPr txBox="1"/>
          <p:nvPr/>
        </p:nvSpPr>
        <p:spPr>
          <a:xfrm>
            <a:off x="1068149" y="682293"/>
            <a:ext cx="1052773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b="0" dirty="0" smtClean="0">
                <a:latin typeface="+mj-lt"/>
              </a:rPr>
              <a:t>Содержание пояснительной записки</a:t>
            </a:r>
            <a:endParaRPr lang="ko-KR" altLang="en-US" b="0" dirty="0">
              <a:latin typeface="+mj-lt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ADD36A4E-7BB3-4260-9AFE-69045C40D97A}"/>
              </a:ext>
            </a:extLst>
          </p:cNvPr>
          <p:cNvSpPr/>
          <p:nvPr/>
        </p:nvSpPr>
        <p:spPr>
          <a:xfrm>
            <a:off x="250496" y="2065465"/>
            <a:ext cx="342426" cy="257664"/>
          </a:xfrm>
          <a:prstGeom prst="rect">
            <a:avLst/>
          </a:prstGeom>
          <a:solidFill>
            <a:srgbClr val="3113C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8E1499A4-2B5E-4D1F-8BFA-67442945FFAD}"/>
              </a:ext>
            </a:extLst>
          </p:cNvPr>
          <p:cNvSpPr/>
          <p:nvPr/>
        </p:nvSpPr>
        <p:spPr>
          <a:xfrm>
            <a:off x="180224" y="3265794"/>
            <a:ext cx="396089" cy="257664"/>
          </a:xfrm>
          <a:prstGeom prst="rect">
            <a:avLst/>
          </a:prstGeom>
          <a:solidFill>
            <a:srgbClr val="3113C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780F380-A2E2-41B0-87C1-E4D93663CE6C}"/>
              </a:ext>
            </a:extLst>
          </p:cNvPr>
          <p:cNvSpPr txBox="1"/>
          <p:nvPr/>
        </p:nvSpPr>
        <p:spPr>
          <a:xfrm>
            <a:off x="795557" y="2065465"/>
            <a:ext cx="10965582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ru-RU" sz="1800" b="1" dirty="0">
                <a:solidFill>
                  <a:schemeClr val="tx1"/>
                </a:solidFill>
              </a:rPr>
              <a:t>Особенности возрастной </a:t>
            </a:r>
            <a:r>
              <a:rPr lang="ru-RU" sz="1800" b="1" dirty="0" smtClean="0">
                <a:solidFill>
                  <a:schemeClr val="tx1"/>
                </a:solidFill>
              </a:rPr>
              <a:t>группы </a:t>
            </a:r>
            <a:r>
              <a:rPr lang="ru-RU" sz="1800" dirty="0" smtClean="0">
                <a:solidFill>
                  <a:schemeClr val="tx1"/>
                </a:solidFill>
              </a:rPr>
              <a:t>Обучение </a:t>
            </a:r>
            <a:r>
              <a:rPr lang="ru-RU" sz="1800" dirty="0">
                <a:solidFill>
                  <a:schemeClr val="tx1"/>
                </a:solidFill>
              </a:rPr>
              <a:t>рассчитано на детей</a:t>
            </a:r>
            <a:r>
              <a:rPr lang="ru-RU" sz="1800" u="sng" dirty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лет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Уровень </a:t>
            </a:r>
            <a:r>
              <a:rPr lang="ru-RU" sz="1800" b="1" dirty="0">
                <a:solidFill>
                  <a:schemeClr val="tx1"/>
                </a:solidFill>
              </a:rPr>
              <a:t>освоения программы – </a:t>
            </a:r>
            <a:r>
              <a:rPr lang="ru-RU" sz="1800" dirty="0">
                <a:solidFill>
                  <a:schemeClr val="tx1"/>
                </a:solidFill>
              </a:rPr>
              <a:t>(стартовый, базовый, продвинутый)</a:t>
            </a:r>
            <a:r>
              <a:rPr lang="ru-RU" sz="1800" baseline="30000" dirty="0">
                <a:solidFill>
                  <a:schemeClr val="tx1"/>
                </a:solidFill>
              </a:rPr>
              <a:t>4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i="1" dirty="0">
                <a:solidFill>
                  <a:schemeClr val="tx1"/>
                </a:solidFill>
              </a:rPr>
              <a:t>(выбрать уровень программы, соответствующий содержанию) </a:t>
            </a:r>
            <a:endParaRPr lang="ru-RU" sz="1800" i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Объём </a:t>
            </a:r>
            <a:r>
              <a:rPr lang="ru-RU" sz="1800" b="1" dirty="0">
                <a:solidFill>
                  <a:schemeClr val="tx1"/>
                </a:solidFill>
              </a:rPr>
              <a:t>программы</a:t>
            </a:r>
            <a:r>
              <a:rPr lang="ru-RU" sz="1800" b="1" baseline="30000" dirty="0">
                <a:solidFill>
                  <a:schemeClr val="tx1"/>
                </a:solidFill>
              </a:rPr>
              <a:t>5</a:t>
            </a:r>
            <a:r>
              <a:rPr lang="ru-RU" sz="1800" b="1" dirty="0">
                <a:solidFill>
                  <a:schemeClr val="tx1"/>
                </a:solidFill>
              </a:rPr>
              <a:t> -</a:t>
            </a:r>
            <a:r>
              <a:rPr lang="ru-RU" sz="1800" b="1" u="sng" dirty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часов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Срок </a:t>
            </a:r>
            <a:r>
              <a:rPr lang="ru-RU" sz="1800" b="1" dirty="0">
                <a:solidFill>
                  <a:schemeClr val="tx1"/>
                </a:solidFill>
              </a:rPr>
              <a:t>освоения программы – 1 год </a:t>
            </a:r>
            <a:r>
              <a:rPr lang="ru-RU" sz="1800" i="1" dirty="0">
                <a:solidFill>
                  <a:schemeClr val="tx1"/>
                </a:solidFill>
              </a:rPr>
              <a:t>(например)</a:t>
            </a:r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i="1" dirty="0">
                <a:solidFill>
                  <a:schemeClr val="tx1"/>
                </a:solidFill>
              </a:rPr>
              <a:t> </a:t>
            </a:r>
            <a:r>
              <a:rPr lang="ru-RU" sz="1800" b="1" dirty="0" smtClean="0">
                <a:solidFill>
                  <a:schemeClr val="tx1"/>
                </a:solidFill>
              </a:rPr>
              <a:t>Режим </a:t>
            </a:r>
            <a:r>
              <a:rPr lang="ru-RU" sz="1800" b="1" dirty="0">
                <a:solidFill>
                  <a:schemeClr val="tx1"/>
                </a:solidFill>
              </a:rPr>
              <a:t>занятий: </a:t>
            </a:r>
            <a:r>
              <a:rPr lang="ru-RU" sz="1800" dirty="0">
                <a:solidFill>
                  <a:schemeClr val="tx1"/>
                </a:solidFill>
              </a:rPr>
              <a:t>1 раз в неделю по 2 часа </a:t>
            </a:r>
            <a:r>
              <a:rPr lang="ru-RU" sz="1800" i="1" dirty="0">
                <a:solidFill>
                  <a:schemeClr val="tx1"/>
                </a:solidFill>
              </a:rPr>
              <a:t>(например)</a:t>
            </a:r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Условия </a:t>
            </a:r>
            <a:r>
              <a:rPr lang="ru-RU" sz="1800" b="1" dirty="0">
                <a:solidFill>
                  <a:schemeClr val="tx1"/>
                </a:solidFill>
              </a:rPr>
              <a:t>реализации программы</a:t>
            </a:r>
            <a:r>
              <a:rPr lang="ru-RU" sz="1800" b="1" dirty="0" smtClean="0">
                <a:solidFill>
                  <a:schemeClr val="tx1"/>
                </a:solidFill>
              </a:rPr>
              <a:t>: </a:t>
            </a:r>
            <a:r>
              <a:rPr lang="ru-RU" sz="1800" b="1" u="sng" dirty="0">
                <a:solidFill>
                  <a:schemeClr val="tx1"/>
                </a:solidFill>
              </a:rPr>
              <a:t>	</a:t>
            </a:r>
            <a:r>
              <a:rPr lang="ru-RU" sz="1800" b="1" u="sng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  <a:r>
              <a:rPr lang="ru-RU" sz="1800" i="1" dirty="0" smtClean="0">
                <a:solidFill>
                  <a:schemeClr val="tx1"/>
                </a:solidFill>
              </a:rPr>
              <a:t>(</a:t>
            </a:r>
            <a:r>
              <a:rPr lang="ru-RU" sz="1800" i="1" dirty="0">
                <a:solidFill>
                  <a:schemeClr val="tx1"/>
                </a:solidFill>
              </a:rPr>
              <a:t>прописать условия набора и комплектации групп)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5C90B5D6-A583-46F1-8B97-C95D2D2270DE}"/>
              </a:ext>
            </a:extLst>
          </p:cNvPr>
          <p:cNvSpPr/>
          <p:nvPr/>
        </p:nvSpPr>
        <p:spPr>
          <a:xfrm>
            <a:off x="250496" y="5081666"/>
            <a:ext cx="377097" cy="542166"/>
          </a:xfrm>
          <a:prstGeom prst="rect">
            <a:avLst/>
          </a:prstGeom>
          <a:solidFill>
            <a:srgbClr val="3113C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80F380-A2E2-41B0-87C1-E4D93663CE6C}"/>
              </a:ext>
            </a:extLst>
          </p:cNvPr>
          <p:cNvSpPr txBox="1"/>
          <p:nvPr/>
        </p:nvSpPr>
        <p:spPr>
          <a:xfrm>
            <a:off x="795557" y="4198587"/>
            <a:ext cx="11116315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1. «Стартовый </a:t>
            </a:r>
            <a:r>
              <a:rPr lang="ru-RU" sz="1800" dirty="0">
                <a:solidFill>
                  <a:schemeClr val="tx1"/>
                </a:solidFill>
              </a:rPr>
              <a:t>уровень». Предполагает использование и реализацию общедоступных и универсальных </a:t>
            </a:r>
            <a:r>
              <a:rPr lang="ru-RU" sz="1800" dirty="0" smtClean="0">
                <a:solidFill>
                  <a:schemeClr val="tx1"/>
                </a:solidFill>
              </a:rPr>
              <a:t>форм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организации </a:t>
            </a:r>
            <a:r>
              <a:rPr lang="ru-RU" sz="1800" dirty="0">
                <a:solidFill>
                  <a:schemeClr val="tx1"/>
                </a:solidFill>
              </a:rPr>
              <a:t>материала, минимальную сложность предлагаемого для освоения </a:t>
            </a:r>
            <a:r>
              <a:rPr lang="ru-RU" sz="1800" dirty="0" smtClean="0">
                <a:solidFill>
                  <a:schemeClr val="tx1"/>
                </a:solidFill>
              </a:rPr>
              <a:t>содержания программы.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2. «Базовый </a:t>
            </a:r>
            <a:r>
              <a:rPr lang="ru-RU" sz="1800" dirty="0">
                <a:solidFill>
                  <a:schemeClr val="tx1"/>
                </a:solidFill>
              </a:rPr>
              <a:t>уровень». Предполагает использование и реализацию таких форм организации материала, </a:t>
            </a:r>
            <a:r>
              <a:rPr lang="ru-RU" sz="1800" dirty="0" smtClean="0">
                <a:solidFill>
                  <a:schemeClr val="tx1"/>
                </a:solidFill>
              </a:rPr>
              <a:t>которые </a:t>
            </a:r>
            <a:r>
              <a:rPr lang="ru-RU" sz="1800" dirty="0">
                <a:solidFill>
                  <a:schemeClr val="tx1"/>
                </a:solidFill>
              </a:rPr>
              <a:t>допускают освоение специализированных знаний и языка, гарантированно обеспечивают трансляцию </a:t>
            </a:r>
            <a:endParaRPr lang="ru-RU" sz="1800" dirty="0" smtClean="0">
              <a:solidFill>
                <a:schemeClr val="tx1"/>
              </a:solidFill>
            </a:endParaRPr>
          </a:p>
          <a:p>
            <a:pPr lvl="0" algn="l"/>
            <a:r>
              <a:rPr lang="ru-RU" sz="1800" dirty="0" smtClean="0">
                <a:solidFill>
                  <a:schemeClr val="tx1"/>
                </a:solidFill>
              </a:rPr>
              <a:t>общей </a:t>
            </a:r>
            <a:r>
              <a:rPr lang="ru-RU" sz="1800" dirty="0">
                <a:solidFill>
                  <a:schemeClr val="tx1"/>
                </a:solidFill>
              </a:rPr>
              <a:t>и целостной картины в рамках </a:t>
            </a:r>
            <a:r>
              <a:rPr lang="ru-RU" sz="1800" dirty="0" smtClean="0">
                <a:solidFill>
                  <a:schemeClr val="tx1"/>
                </a:solidFill>
              </a:rPr>
              <a:t>содержательно-тематического </a:t>
            </a:r>
            <a:r>
              <a:rPr lang="ru-RU" sz="1800" dirty="0">
                <a:solidFill>
                  <a:schemeClr val="tx1"/>
                </a:solidFill>
              </a:rPr>
              <a:t>направления программы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lvl="0" algn="l"/>
            <a:r>
              <a:rPr lang="ru-RU" sz="1800" dirty="0" smtClean="0">
                <a:solidFill>
                  <a:schemeClr val="tx1"/>
                </a:solidFill>
              </a:rPr>
              <a:t>3. «Продвинутый </a:t>
            </a:r>
            <a:r>
              <a:rPr lang="ru-RU" sz="1800" dirty="0">
                <a:solidFill>
                  <a:schemeClr val="tx1"/>
                </a:solidFill>
              </a:rPr>
              <a:t>уровень». Предполагает </a:t>
            </a:r>
            <a:r>
              <a:rPr lang="ru-RU" sz="1800" dirty="0" smtClean="0">
                <a:solidFill>
                  <a:schemeClr val="tx1"/>
                </a:solidFill>
              </a:rPr>
              <a:t>углубленное </a:t>
            </a:r>
            <a:r>
              <a:rPr lang="ru-RU" sz="1800" dirty="0">
                <a:solidFill>
                  <a:schemeClr val="tx1"/>
                </a:solidFill>
              </a:rPr>
              <a:t>изучение содержания программы и доступ </a:t>
            </a:r>
            <a:r>
              <a:rPr lang="ru-RU" sz="1800" dirty="0" smtClean="0">
                <a:solidFill>
                  <a:schemeClr val="tx1"/>
                </a:solidFill>
              </a:rPr>
              <a:t>к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err="1" smtClean="0">
                <a:solidFill>
                  <a:schemeClr val="tx1"/>
                </a:solidFill>
              </a:rPr>
              <a:t>околопрофессиональным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и профессиональным знаниям в рамках содержательно-тематического плана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49037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SemiBold - Poppins Light">
      <a:majorFont>
        <a:latin typeface="Poppins SemiBold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494C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  <a:lnDef>
      <a:spPr>
        <a:ln w="12700" cap="rnd">
          <a:solidFill>
            <a:schemeClr val="bg1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4756</TotalTime>
  <Words>2197</Words>
  <Application>Microsoft Office PowerPoint</Application>
  <PresentationFormat>Произвольный</PresentationFormat>
  <Paragraphs>664</Paragraphs>
  <Slides>29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Palanquin Dark</vt:lpstr>
      <vt:lpstr>맑은 고딕</vt:lpstr>
      <vt:lpstr>Times New Roman</vt:lpstr>
      <vt:lpstr>Wingdings</vt:lpstr>
      <vt:lpstr>Poppins Light</vt:lpstr>
      <vt:lpstr>Arial Unicode MS</vt:lpstr>
      <vt:lpstr>Poppins SemiBold</vt:lpstr>
      <vt:lpstr>Calibri</vt:lpstr>
      <vt:lpstr>Georgia</vt:lpstr>
      <vt:lpstr>PPTMON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PC</cp:lastModifiedBy>
  <cp:revision>360</cp:revision>
  <dcterms:created xsi:type="dcterms:W3CDTF">2019-04-06T05:20:47Z</dcterms:created>
  <dcterms:modified xsi:type="dcterms:W3CDTF">2023-06-15T07:56:07Z</dcterms:modified>
</cp:coreProperties>
</file>