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2" r:id="rId4"/>
    <p:sldId id="287" r:id="rId5"/>
    <p:sldId id="268" r:id="rId6"/>
    <p:sldId id="289" r:id="rId7"/>
    <p:sldId id="288" r:id="rId8"/>
    <p:sldId id="293" r:id="rId9"/>
    <p:sldId id="260" r:id="rId10"/>
    <p:sldId id="290" r:id="rId11"/>
    <p:sldId id="291" r:id="rId12"/>
    <p:sldId id="281" r:id="rId13"/>
    <p:sldId id="283" r:id="rId14"/>
    <p:sldId id="285" r:id="rId15"/>
    <p:sldId id="294" r:id="rId16"/>
    <p:sldId id="264" r:id="rId17"/>
    <p:sldId id="295" r:id="rId18"/>
    <p:sldId id="296" r:id="rId19"/>
    <p:sldId id="261" r:id="rId20"/>
    <p:sldId id="299" r:id="rId21"/>
    <p:sldId id="263" r:id="rId22"/>
    <p:sldId id="286" r:id="rId23"/>
    <p:sldId id="262" r:id="rId24"/>
    <p:sldId id="300" r:id="rId25"/>
    <p:sldId id="301" r:id="rId26"/>
    <p:sldId id="274" r:id="rId27"/>
    <p:sldId id="298" r:id="rId28"/>
    <p:sldId id="275" r:id="rId29"/>
    <p:sldId id="276" r:id="rId30"/>
    <p:sldId id="277" r:id="rId31"/>
    <p:sldId id="278" r:id="rId32"/>
    <p:sldId id="29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038C81-DC38-407D-81E9-2D9A3BC05EB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82A0FE-8906-46B5-852E-CFE1C901C421}">
      <dgm:prSet phldrT="[Текст]" custT="1"/>
      <dgm:spPr>
        <a:xfrm>
          <a:off x="3086099" y="0"/>
          <a:ext cx="2314575" cy="146975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 val="96000"/>
          </a:sysClr>
        </a:solidFill>
        <a:ln w="55000" cap="flat" cmpd="thickThin" algn="ctr">
          <a:solidFill>
            <a:srgbClr val="0319BD"/>
          </a:solidFill>
          <a:prstDash val="solid"/>
        </a:ln>
        <a:effectLst/>
      </dgm:spPr>
      <dgm:t>
        <a:bodyPr/>
        <a:lstStyle/>
        <a:p>
          <a:r>
            <a:rPr lang="ru-RU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Составляющие заинтересованности ребенка</a:t>
          </a:r>
          <a:endParaRPr lang="ru-RU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2C8E1F6-BB8A-4865-B55B-33A5AB722F31}" type="parTrans" cxnId="{602A48E3-C3DF-43E6-AC84-13A5BA73E668}">
      <dgm:prSet/>
      <dgm:spPr/>
      <dgm:t>
        <a:bodyPr/>
        <a:lstStyle/>
        <a:p>
          <a:endParaRPr lang="ru-RU"/>
        </a:p>
      </dgm:t>
    </dgm:pt>
    <dgm:pt modelId="{FE061EBA-4197-4624-85EB-5ACB6863DC41}" type="sibTrans" cxnId="{602A48E3-C3DF-43E6-AC84-13A5BA73E668}">
      <dgm:prSet/>
      <dgm:spPr/>
      <dgm:t>
        <a:bodyPr/>
        <a:lstStyle/>
        <a:p>
          <a:endParaRPr lang="ru-RU"/>
        </a:p>
      </dgm:t>
    </dgm:pt>
    <dgm:pt modelId="{06F6D726-00FC-4C65-AE83-3234257C968D}">
      <dgm:prSet phldrT="[Текст]" custT="1"/>
      <dgm:spPr>
        <a:xfrm>
          <a:off x="257174" y="2489017"/>
          <a:ext cx="2314575" cy="3095701"/>
        </a:xfrm>
        <a:prstGeom prst="roundRect">
          <a:avLst>
            <a:gd name="adj" fmla="val 10000"/>
          </a:avLst>
        </a:prstGeom>
        <a:solidFill>
          <a:sysClr val="window" lastClr="FFFFFF"/>
        </a:solidFill>
        <a:ln w="55000" cap="flat" cmpd="thickThin" algn="ctr">
          <a:solidFill>
            <a:srgbClr val="2DA2B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3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Новое</a:t>
          </a:r>
          <a:endParaRPr lang="ru-RU" sz="3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6B99B87-E023-49EB-A5E8-563F0F5E46CE}" type="parTrans" cxnId="{52FA4CFD-0E7E-462F-942E-F263E7DD02D6}">
      <dgm:prSet/>
      <dgm:spPr>
        <a:xfrm>
          <a:off x="1157287" y="1225438"/>
          <a:ext cx="2828925" cy="1019262"/>
        </a:xfrm>
        <a:custGeom>
          <a:avLst/>
          <a:gdLst/>
          <a:ahLst/>
          <a:cxnLst/>
          <a:rect l="0" t="0" r="0" b="0"/>
          <a:pathLst>
            <a:path>
              <a:moveTo>
                <a:pt x="2828925" y="0"/>
              </a:moveTo>
              <a:lnTo>
                <a:pt x="2828925" y="804842"/>
              </a:lnTo>
              <a:lnTo>
                <a:pt x="0" y="804842"/>
              </a:lnTo>
              <a:lnTo>
                <a:pt x="0" y="1019262"/>
              </a:lnTo>
            </a:path>
          </a:pathLst>
        </a:custGeom>
        <a:noFill/>
        <a:ln w="55000" cap="flat" cmpd="thickThin" algn="ctr">
          <a:solidFill>
            <a:srgbClr val="2DA2BF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A9C9A37-2300-4385-B98F-66DA6B66AFB6}" type="sibTrans" cxnId="{52FA4CFD-0E7E-462F-942E-F263E7DD02D6}">
      <dgm:prSet/>
      <dgm:spPr/>
      <dgm:t>
        <a:bodyPr/>
        <a:lstStyle/>
        <a:p>
          <a:endParaRPr lang="ru-RU"/>
        </a:p>
      </dgm:t>
    </dgm:pt>
    <dgm:pt modelId="{D105F503-A951-4CD6-A282-34CC7C97EDED}">
      <dgm:prSet phldrT="[Текст]" custT="1"/>
      <dgm:spPr>
        <a:xfrm>
          <a:off x="3086099" y="2489017"/>
          <a:ext cx="2314575" cy="3130563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</a:sysClr>
        </a:solidFill>
        <a:ln w="55000" cap="flat" cmpd="thickThin" algn="ctr">
          <a:solidFill>
            <a:srgbClr val="2DA2B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3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Яркое</a:t>
          </a:r>
          <a:endParaRPr lang="ru-RU" sz="3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A99E076-3C19-497F-8A23-0A9E658F6803}" type="parTrans" cxnId="{11AC1625-2B54-4B7F-A498-2719B89080E6}">
      <dgm:prSet/>
      <dgm:spPr>
        <a:xfrm>
          <a:off x="3940492" y="1225438"/>
          <a:ext cx="91440" cy="10192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19262"/>
              </a:lnTo>
            </a:path>
          </a:pathLst>
        </a:custGeom>
        <a:noFill/>
        <a:ln w="55000" cap="flat" cmpd="thickThin" algn="ctr">
          <a:solidFill>
            <a:srgbClr val="2DA2BF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4C3DCC7-825A-43EA-A1C3-2F2E1B0D8AC2}" type="sibTrans" cxnId="{11AC1625-2B54-4B7F-A498-2719B89080E6}">
      <dgm:prSet/>
      <dgm:spPr/>
      <dgm:t>
        <a:bodyPr/>
        <a:lstStyle/>
        <a:p>
          <a:endParaRPr lang="ru-RU"/>
        </a:p>
      </dgm:t>
    </dgm:pt>
    <dgm:pt modelId="{EACCC6E5-D3EC-4C3F-B3AC-5AE906A6B06F}">
      <dgm:prSet custT="1"/>
      <dgm:spPr>
        <a:xfrm>
          <a:off x="5915024" y="2489017"/>
          <a:ext cx="2314575" cy="307197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 val="99000"/>
          </a:sysClr>
        </a:solidFill>
        <a:ln w="55000" cap="flat" cmpd="thickThin" algn="ctr">
          <a:solidFill>
            <a:srgbClr val="2DA2B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3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Впечатляющее</a:t>
          </a:r>
          <a:endParaRPr lang="ru-RU" sz="32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1466C60-D36B-4D1F-AEE2-8028A2B15579}" type="parTrans" cxnId="{5EE81954-1097-4392-A99D-E0B1DDD87B44}">
      <dgm:prSet/>
      <dgm:spPr>
        <a:xfrm>
          <a:off x="3986212" y="1225438"/>
          <a:ext cx="2828925" cy="1019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842"/>
              </a:lnTo>
              <a:lnTo>
                <a:pt x="2828925" y="804842"/>
              </a:lnTo>
              <a:lnTo>
                <a:pt x="2828925" y="1019262"/>
              </a:lnTo>
            </a:path>
          </a:pathLst>
        </a:custGeom>
        <a:noFill/>
        <a:ln w="55000" cap="flat" cmpd="thickThin" algn="ctr">
          <a:solidFill>
            <a:srgbClr val="2DA2BF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87889C4-37E7-4A75-A059-EE981D017D51}" type="sibTrans" cxnId="{5EE81954-1097-4392-A99D-E0B1DDD87B44}">
      <dgm:prSet/>
      <dgm:spPr/>
      <dgm:t>
        <a:bodyPr/>
        <a:lstStyle/>
        <a:p>
          <a:endParaRPr lang="ru-RU"/>
        </a:p>
      </dgm:t>
    </dgm:pt>
    <dgm:pt modelId="{6A33C0C4-E4C0-4BED-8D58-D912EF515BCF}" type="pres">
      <dgm:prSet presAssocID="{22038C81-DC38-407D-81E9-2D9A3BC05EB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3874DF8-AA52-437D-8A22-A589641084CE}" type="pres">
      <dgm:prSet presAssocID="{1982A0FE-8906-46B5-852E-CFE1C901C421}" presName="hierRoot1" presStyleCnt="0"/>
      <dgm:spPr/>
    </dgm:pt>
    <dgm:pt modelId="{794C9471-6AE6-4C97-B341-E9CC9987B15A}" type="pres">
      <dgm:prSet presAssocID="{1982A0FE-8906-46B5-852E-CFE1C901C421}" presName="composite" presStyleCnt="0"/>
      <dgm:spPr/>
    </dgm:pt>
    <dgm:pt modelId="{2C6AA008-9D58-4EAF-BC28-AB372BD5BDA2}" type="pres">
      <dgm:prSet presAssocID="{1982A0FE-8906-46B5-852E-CFE1C901C421}" presName="background" presStyleLbl="node0" presStyleIdx="0" presStyleCnt="1"/>
      <dgm:spPr>
        <a:xfrm>
          <a:off x="2828924" y="-244316"/>
          <a:ext cx="2314575" cy="1469755"/>
        </a:xfrm>
        <a:prstGeom prst="roundRect">
          <a:avLst>
            <a:gd name="adj" fmla="val 10000"/>
          </a:avLst>
        </a:prstGeom>
        <a:solidFill>
          <a:srgbClr val="0319BD"/>
        </a:solidFill>
        <a:ln w="550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130EDAD-568C-4C85-9147-3E50B722DEDB}" type="pres">
      <dgm:prSet presAssocID="{1982A0FE-8906-46B5-852E-CFE1C901C421}" presName="text" presStyleLbl="fgAcc0" presStyleIdx="0" presStyleCnt="1" custLinFactNeighborY="-606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1EFB1-F9CA-4BFA-8A4C-E33638DB2B9B}" type="pres">
      <dgm:prSet presAssocID="{1982A0FE-8906-46B5-852E-CFE1C901C421}" presName="hierChild2" presStyleCnt="0"/>
      <dgm:spPr/>
    </dgm:pt>
    <dgm:pt modelId="{01F47C24-B70A-4FCD-8DBB-0C7E54F4DE5C}" type="pres">
      <dgm:prSet presAssocID="{D6B99B87-E023-49EB-A5E8-563F0F5E46CE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E3B808D-4FED-4F05-84E5-D15C17A6F5A5}" type="pres">
      <dgm:prSet presAssocID="{06F6D726-00FC-4C65-AE83-3234257C968D}" presName="hierRoot2" presStyleCnt="0"/>
      <dgm:spPr/>
    </dgm:pt>
    <dgm:pt modelId="{69EC9358-1AE6-4398-9EBF-E52FF7AC847D}" type="pres">
      <dgm:prSet presAssocID="{06F6D726-00FC-4C65-AE83-3234257C968D}" presName="composite2" presStyleCnt="0"/>
      <dgm:spPr/>
    </dgm:pt>
    <dgm:pt modelId="{194C58C9-DAC9-4CA5-90F9-E5BAA96724DE}" type="pres">
      <dgm:prSet presAssocID="{06F6D726-00FC-4C65-AE83-3234257C968D}" presName="background2" presStyleLbl="node2" presStyleIdx="0" presStyleCnt="3"/>
      <dgm:spPr>
        <a:xfrm>
          <a:off x="0" y="2244701"/>
          <a:ext cx="2314575" cy="3095701"/>
        </a:xfrm>
        <a:prstGeom prst="roundRect">
          <a:avLst>
            <a:gd name="adj" fmla="val 10000"/>
          </a:avLst>
        </a:prstGeom>
        <a:solidFill>
          <a:srgbClr val="0319BD"/>
        </a:solidFill>
        <a:ln w="550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FCE883F-203F-4753-B3FB-C5BF81E32808}" type="pres">
      <dgm:prSet presAssocID="{06F6D726-00FC-4C65-AE83-3234257C968D}" presName="text2" presStyleLbl="fgAcc2" presStyleIdx="0" presStyleCnt="3" custScaleY="2106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A94A3B-C0DC-4D9F-9CEF-67C5209CAB76}" type="pres">
      <dgm:prSet presAssocID="{06F6D726-00FC-4C65-AE83-3234257C968D}" presName="hierChild3" presStyleCnt="0"/>
      <dgm:spPr/>
    </dgm:pt>
    <dgm:pt modelId="{E491F6CA-C83E-4353-B68F-0CE2440B3E1B}" type="pres">
      <dgm:prSet presAssocID="{BA99E076-3C19-497F-8A23-0A9E658F6803}" presName="Name10" presStyleLbl="parChTrans1D2" presStyleIdx="1" presStyleCnt="3"/>
      <dgm:spPr/>
      <dgm:t>
        <a:bodyPr/>
        <a:lstStyle/>
        <a:p>
          <a:endParaRPr lang="ru-RU"/>
        </a:p>
      </dgm:t>
    </dgm:pt>
    <dgm:pt modelId="{E13F4424-B8BF-49EA-A5DB-C8A38E89B01C}" type="pres">
      <dgm:prSet presAssocID="{D105F503-A951-4CD6-A282-34CC7C97EDED}" presName="hierRoot2" presStyleCnt="0"/>
      <dgm:spPr/>
    </dgm:pt>
    <dgm:pt modelId="{2831EA77-64AC-451B-859F-9BB8ECC334B9}" type="pres">
      <dgm:prSet presAssocID="{D105F503-A951-4CD6-A282-34CC7C97EDED}" presName="composite2" presStyleCnt="0"/>
      <dgm:spPr/>
    </dgm:pt>
    <dgm:pt modelId="{EE8D8DB9-F3C0-4733-B326-E74B661CD463}" type="pres">
      <dgm:prSet presAssocID="{D105F503-A951-4CD6-A282-34CC7C97EDED}" presName="background2" presStyleLbl="node2" presStyleIdx="1" presStyleCnt="3"/>
      <dgm:spPr>
        <a:xfrm>
          <a:off x="2828924" y="2244701"/>
          <a:ext cx="2314575" cy="3130563"/>
        </a:xfrm>
        <a:prstGeom prst="roundRect">
          <a:avLst>
            <a:gd name="adj" fmla="val 10000"/>
          </a:avLst>
        </a:prstGeom>
        <a:solidFill>
          <a:srgbClr val="0319BD"/>
        </a:solidFill>
        <a:ln w="550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E15F94A0-E8AA-426B-9825-54E1BAC7A61D}" type="pres">
      <dgm:prSet presAssocID="{D105F503-A951-4CD6-A282-34CC7C97EDED}" presName="text2" presStyleLbl="fgAcc2" presStyleIdx="1" presStyleCnt="3" custScaleY="2129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8DC3DE-F191-4675-88C9-7A56C66CAEBA}" type="pres">
      <dgm:prSet presAssocID="{D105F503-A951-4CD6-A282-34CC7C97EDED}" presName="hierChild3" presStyleCnt="0"/>
      <dgm:spPr/>
    </dgm:pt>
    <dgm:pt modelId="{AF972818-C0D4-4519-86F8-494F1AA7EBE0}" type="pres">
      <dgm:prSet presAssocID="{41466C60-D36B-4D1F-AEE2-8028A2B1557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3B82FF5-3B42-4E79-ADC9-4F65F128945B}" type="pres">
      <dgm:prSet presAssocID="{EACCC6E5-D3EC-4C3F-B3AC-5AE906A6B06F}" presName="hierRoot2" presStyleCnt="0"/>
      <dgm:spPr/>
    </dgm:pt>
    <dgm:pt modelId="{D1A56E61-167C-4644-B1BA-9D95FD390E80}" type="pres">
      <dgm:prSet presAssocID="{EACCC6E5-D3EC-4C3F-B3AC-5AE906A6B06F}" presName="composite2" presStyleCnt="0"/>
      <dgm:spPr/>
    </dgm:pt>
    <dgm:pt modelId="{25BE27B2-7362-4B55-B709-8E2DB12247A2}" type="pres">
      <dgm:prSet presAssocID="{EACCC6E5-D3EC-4C3F-B3AC-5AE906A6B06F}" presName="background2" presStyleLbl="node2" presStyleIdx="2" presStyleCnt="3"/>
      <dgm:spPr>
        <a:xfrm>
          <a:off x="5657850" y="2244701"/>
          <a:ext cx="2314575" cy="3071979"/>
        </a:xfrm>
        <a:prstGeom prst="roundRect">
          <a:avLst>
            <a:gd name="adj" fmla="val 10000"/>
          </a:avLst>
        </a:prstGeom>
        <a:solidFill>
          <a:srgbClr val="0319BD"/>
        </a:solidFill>
        <a:ln w="550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98C34FB-49A9-4CF3-B733-0B78C1A71F0B}" type="pres">
      <dgm:prSet presAssocID="{EACCC6E5-D3EC-4C3F-B3AC-5AE906A6B06F}" presName="text2" presStyleLbl="fgAcc2" presStyleIdx="2" presStyleCnt="3" custScaleY="2090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14E518-C3B7-4D1F-9687-7665894A6F6A}" type="pres">
      <dgm:prSet presAssocID="{EACCC6E5-D3EC-4C3F-B3AC-5AE906A6B06F}" presName="hierChild3" presStyleCnt="0"/>
      <dgm:spPr/>
    </dgm:pt>
  </dgm:ptLst>
  <dgm:cxnLst>
    <dgm:cxn modelId="{009705DF-6BBF-4830-A606-CD9F18F2EBE9}" type="presOf" srcId="{D6B99B87-E023-49EB-A5E8-563F0F5E46CE}" destId="{01F47C24-B70A-4FCD-8DBB-0C7E54F4DE5C}" srcOrd="0" destOrd="0" presId="urn:microsoft.com/office/officeart/2005/8/layout/hierarchy1"/>
    <dgm:cxn modelId="{4564C1CD-07FD-4B76-8ED5-B04626E2E5AF}" type="presOf" srcId="{1982A0FE-8906-46B5-852E-CFE1C901C421}" destId="{9130EDAD-568C-4C85-9147-3E50B722DEDB}" srcOrd="0" destOrd="0" presId="urn:microsoft.com/office/officeart/2005/8/layout/hierarchy1"/>
    <dgm:cxn modelId="{B17D1921-701C-4007-B17E-B5D056B65D32}" type="presOf" srcId="{41466C60-D36B-4D1F-AEE2-8028A2B15579}" destId="{AF972818-C0D4-4519-86F8-494F1AA7EBE0}" srcOrd="0" destOrd="0" presId="urn:microsoft.com/office/officeart/2005/8/layout/hierarchy1"/>
    <dgm:cxn modelId="{D21DD067-92CA-47CE-8C7E-304DA6B37AD5}" type="presOf" srcId="{EACCC6E5-D3EC-4C3F-B3AC-5AE906A6B06F}" destId="{098C34FB-49A9-4CF3-B733-0B78C1A71F0B}" srcOrd="0" destOrd="0" presId="urn:microsoft.com/office/officeart/2005/8/layout/hierarchy1"/>
    <dgm:cxn modelId="{52FA4CFD-0E7E-462F-942E-F263E7DD02D6}" srcId="{1982A0FE-8906-46B5-852E-CFE1C901C421}" destId="{06F6D726-00FC-4C65-AE83-3234257C968D}" srcOrd="0" destOrd="0" parTransId="{D6B99B87-E023-49EB-A5E8-563F0F5E46CE}" sibTransId="{AA9C9A37-2300-4385-B98F-66DA6B66AFB6}"/>
    <dgm:cxn modelId="{A6D9FA74-B17C-4672-8091-7B1D6198B93F}" type="presOf" srcId="{06F6D726-00FC-4C65-AE83-3234257C968D}" destId="{3FCE883F-203F-4753-B3FB-C5BF81E32808}" srcOrd="0" destOrd="0" presId="urn:microsoft.com/office/officeart/2005/8/layout/hierarchy1"/>
    <dgm:cxn modelId="{3165A4CD-A469-42B8-8DAF-9CB5D8A7D741}" type="presOf" srcId="{BA99E076-3C19-497F-8A23-0A9E658F6803}" destId="{E491F6CA-C83E-4353-B68F-0CE2440B3E1B}" srcOrd="0" destOrd="0" presId="urn:microsoft.com/office/officeart/2005/8/layout/hierarchy1"/>
    <dgm:cxn modelId="{A6AC856E-5A56-4432-8FAA-7847CDA0AF6D}" type="presOf" srcId="{22038C81-DC38-407D-81E9-2D9A3BC05EB8}" destId="{6A33C0C4-E4C0-4BED-8D58-D912EF515BCF}" srcOrd="0" destOrd="0" presId="urn:microsoft.com/office/officeart/2005/8/layout/hierarchy1"/>
    <dgm:cxn modelId="{11AC1625-2B54-4B7F-A498-2719B89080E6}" srcId="{1982A0FE-8906-46B5-852E-CFE1C901C421}" destId="{D105F503-A951-4CD6-A282-34CC7C97EDED}" srcOrd="1" destOrd="0" parTransId="{BA99E076-3C19-497F-8A23-0A9E658F6803}" sibTransId="{C4C3DCC7-825A-43EA-A1C3-2F2E1B0D8AC2}"/>
    <dgm:cxn modelId="{25B37238-6B20-454F-882C-8C905B0231D1}" type="presOf" srcId="{D105F503-A951-4CD6-A282-34CC7C97EDED}" destId="{E15F94A0-E8AA-426B-9825-54E1BAC7A61D}" srcOrd="0" destOrd="0" presId="urn:microsoft.com/office/officeart/2005/8/layout/hierarchy1"/>
    <dgm:cxn modelId="{5EE81954-1097-4392-A99D-E0B1DDD87B44}" srcId="{1982A0FE-8906-46B5-852E-CFE1C901C421}" destId="{EACCC6E5-D3EC-4C3F-B3AC-5AE906A6B06F}" srcOrd="2" destOrd="0" parTransId="{41466C60-D36B-4D1F-AEE2-8028A2B15579}" sibTransId="{087889C4-37E7-4A75-A059-EE981D017D51}"/>
    <dgm:cxn modelId="{602A48E3-C3DF-43E6-AC84-13A5BA73E668}" srcId="{22038C81-DC38-407D-81E9-2D9A3BC05EB8}" destId="{1982A0FE-8906-46B5-852E-CFE1C901C421}" srcOrd="0" destOrd="0" parTransId="{B2C8E1F6-BB8A-4865-B55B-33A5AB722F31}" sibTransId="{FE061EBA-4197-4624-85EB-5ACB6863DC41}"/>
    <dgm:cxn modelId="{4E8325EC-9A9D-4A21-8EC2-76433699B495}" type="presParOf" srcId="{6A33C0C4-E4C0-4BED-8D58-D912EF515BCF}" destId="{D3874DF8-AA52-437D-8A22-A589641084CE}" srcOrd="0" destOrd="0" presId="urn:microsoft.com/office/officeart/2005/8/layout/hierarchy1"/>
    <dgm:cxn modelId="{5CAA78AB-B9FF-4E7A-883F-43CA901F7DC6}" type="presParOf" srcId="{D3874DF8-AA52-437D-8A22-A589641084CE}" destId="{794C9471-6AE6-4C97-B341-E9CC9987B15A}" srcOrd="0" destOrd="0" presId="urn:microsoft.com/office/officeart/2005/8/layout/hierarchy1"/>
    <dgm:cxn modelId="{03DDB058-289D-4B53-902C-E0085FFA67B2}" type="presParOf" srcId="{794C9471-6AE6-4C97-B341-E9CC9987B15A}" destId="{2C6AA008-9D58-4EAF-BC28-AB372BD5BDA2}" srcOrd="0" destOrd="0" presId="urn:microsoft.com/office/officeart/2005/8/layout/hierarchy1"/>
    <dgm:cxn modelId="{406A6284-C715-40CB-BA8E-201B08EAB333}" type="presParOf" srcId="{794C9471-6AE6-4C97-B341-E9CC9987B15A}" destId="{9130EDAD-568C-4C85-9147-3E50B722DEDB}" srcOrd="1" destOrd="0" presId="urn:microsoft.com/office/officeart/2005/8/layout/hierarchy1"/>
    <dgm:cxn modelId="{BC341039-31FD-4143-9AEC-6C7964317C13}" type="presParOf" srcId="{D3874DF8-AA52-437D-8A22-A589641084CE}" destId="{9B01EFB1-F9CA-4BFA-8A4C-E33638DB2B9B}" srcOrd="1" destOrd="0" presId="urn:microsoft.com/office/officeart/2005/8/layout/hierarchy1"/>
    <dgm:cxn modelId="{728F9EDE-C237-4B96-BD98-53EB9D71EA0D}" type="presParOf" srcId="{9B01EFB1-F9CA-4BFA-8A4C-E33638DB2B9B}" destId="{01F47C24-B70A-4FCD-8DBB-0C7E54F4DE5C}" srcOrd="0" destOrd="0" presId="urn:microsoft.com/office/officeart/2005/8/layout/hierarchy1"/>
    <dgm:cxn modelId="{491351CB-B2A3-4CCF-9BE5-139E52CFBB4B}" type="presParOf" srcId="{9B01EFB1-F9CA-4BFA-8A4C-E33638DB2B9B}" destId="{AE3B808D-4FED-4F05-84E5-D15C17A6F5A5}" srcOrd="1" destOrd="0" presId="urn:microsoft.com/office/officeart/2005/8/layout/hierarchy1"/>
    <dgm:cxn modelId="{581DAAE7-4433-4FE8-9D7D-C7BCD106C39C}" type="presParOf" srcId="{AE3B808D-4FED-4F05-84E5-D15C17A6F5A5}" destId="{69EC9358-1AE6-4398-9EBF-E52FF7AC847D}" srcOrd="0" destOrd="0" presId="urn:microsoft.com/office/officeart/2005/8/layout/hierarchy1"/>
    <dgm:cxn modelId="{44BCDD56-2D20-403F-9B1B-ADE15E0DF45C}" type="presParOf" srcId="{69EC9358-1AE6-4398-9EBF-E52FF7AC847D}" destId="{194C58C9-DAC9-4CA5-90F9-E5BAA96724DE}" srcOrd="0" destOrd="0" presId="urn:microsoft.com/office/officeart/2005/8/layout/hierarchy1"/>
    <dgm:cxn modelId="{3DE86A72-5635-47FC-81C8-0128C5BD8E08}" type="presParOf" srcId="{69EC9358-1AE6-4398-9EBF-E52FF7AC847D}" destId="{3FCE883F-203F-4753-B3FB-C5BF81E32808}" srcOrd="1" destOrd="0" presId="urn:microsoft.com/office/officeart/2005/8/layout/hierarchy1"/>
    <dgm:cxn modelId="{73124525-31D8-466C-81E3-F26C4B1A875C}" type="presParOf" srcId="{AE3B808D-4FED-4F05-84E5-D15C17A6F5A5}" destId="{45A94A3B-C0DC-4D9F-9CEF-67C5209CAB76}" srcOrd="1" destOrd="0" presId="urn:microsoft.com/office/officeart/2005/8/layout/hierarchy1"/>
    <dgm:cxn modelId="{2DD45C24-C4BC-46F0-9BB7-7394F3E987A3}" type="presParOf" srcId="{9B01EFB1-F9CA-4BFA-8A4C-E33638DB2B9B}" destId="{E491F6CA-C83E-4353-B68F-0CE2440B3E1B}" srcOrd="2" destOrd="0" presId="urn:microsoft.com/office/officeart/2005/8/layout/hierarchy1"/>
    <dgm:cxn modelId="{CC3C2EA9-EA69-4254-8324-24A51CBBB2D5}" type="presParOf" srcId="{9B01EFB1-F9CA-4BFA-8A4C-E33638DB2B9B}" destId="{E13F4424-B8BF-49EA-A5DB-C8A38E89B01C}" srcOrd="3" destOrd="0" presId="urn:microsoft.com/office/officeart/2005/8/layout/hierarchy1"/>
    <dgm:cxn modelId="{8BD9F353-FC06-4AC4-ABD2-04B726037B30}" type="presParOf" srcId="{E13F4424-B8BF-49EA-A5DB-C8A38E89B01C}" destId="{2831EA77-64AC-451B-859F-9BB8ECC334B9}" srcOrd="0" destOrd="0" presId="urn:microsoft.com/office/officeart/2005/8/layout/hierarchy1"/>
    <dgm:cxn modelId="{3B8D3A98-3792-4A75-A079-5F999601D668}" type="presParOf" srcId="{2831EA77-64AC-451B-859F-9BB8ECC334B9}" destId="{EE8D8DB9-F3C0-4733-B326-E74B661CD463}" srcOrd="0" destOrd="0" presId="urn:microsoft.com/office/officeart/2005/8/layout/hierarchy1"/>
    <dgm:cxn modelId="{9A9395C2-3730-47FD-8BCF-5EEBC22E42E3}" type="presParOf" srcId="{2831EA77-64AC-451B-859F-9BB8ECC334B9}" destId="{E15F94A0-E8AA-426B-9825-54E1BAC7A61D}" srcOrd="1" destOrd="0" presId="urn:microsoft.com/office/officeart/2005/8/layout/hierarchy1"/>
    <dgm:cxn modelId="{F2D9BB3F-D714-4278-A39A-5D01DF655F20}" type="presParOf" srcId="{E13F4424-B8BF-49EA-A5DB-C8A38E89B01C}" destId="{438DC3DE-F191-4675-88C9-7A56C66CAEBA}" srcOrd="1" destOrd="0" presId="urn:microsoft.com/office/officeart/2005/8/layout/hierarchy1"/>
    <dgm:cxn modelId="{63C3382C-2D12-4FF6-9646-9ACB884BFFF0}" type="presParOf" srcId="{9B01EFB1-F9CA-4BFA-8A4C-E33638DB2B9B}" destId="{AF972818-C0D4-4519-86F8-494F1AA7EBE0}" srcOrd="4" destOrd="0" presId="urn:microsoft.com/office/officeart/2005/8/layout/hierarchy1"/>
    <dgm:cxn modelId="{F10386E4-7581-48E7-AC16-FED9FBF67DD2}" type="presParOf" srcId="{9B01EFB1-F9CA-4BFA-8A4C-E33638DB2B9B}" destId="{23B82FF5-3B42-4E79-ADC9-4F65F128945B}" srcOrd="5" destOrd="0" presId="urn:microsoft.com/office/officeart/2005/8/layout/hierarchy1"/>
    <dgm:cxn modelId="{31CFD35C-7723-4DD2-9D8D-F073B43425AD}" type="presParOf" srcId="{23B82FF5-3B42-4E79-ADC9-4F65F128945B}" destId="{D1A56E61-167C-4644-B1BA-9D95FD390E80}" srcOrd="0" destOrd="0" presId="urn:microsoft.com/office/officeart/2005/8/layout/hierarchy1"/>
    <dgm:cxn modelId="{DAE0CCC8-2AD9-4F39-AACB-9FDBE4133263}" type="presParOf" srcId="{D1A56E61-167C-4644-B1BA-9D95FD390E80}" destId="{25BE27B2-7362-4B55-B709-8E2DB12247A2}" srcOrd="0" destOrd="0" presId="urn:microsoft.com/office/officeart/2005/8/layout/hierarchy1"/>
    <dgm:cxn modelId="{2A48D62D-FE0E-41B7-8F2D-D26F1F60800B}" type="presParOf" srcId="{D1A56E61-167C-4644-B1BA-9D95FD390E80}" destId="{098C34FB-49A9-4CF3-B733-0B78C1A71F0B}" srcOrd="1" destOrd="0" presId="urn:microsoft.com/office/officeart/2005/8/layout/hierarchy1"/>
    <dgm:cxn modelId="{6BED295A-105A-46C1-AB66-F4F7CB7712CA}" type="presParOf" srcId="{23B82FF5-3B42-4E79-ADC9-4F65F128945B}" destId="{D514E518-C3B7-4D1F-9687-7665894A6F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8C73DDB7-9358-4496-B88B-679AB4867096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EE8830B-8D1D-4BBD-AC1D-3143CE527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2259682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«Интеграция 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в образовательную деятельность предметно-средового подхода по освоению ребенком опыта безопасного </a:t>
            </a:r>
            <a:r>
              <a:rPr lang="ru-RU" sz="3600" dirty="0" smtClean="0">
                <a:latin typeface="Times New Roman"/>
                <a:ea typeface="Calibri"/>
                <a:cs typeface="Times New Roman"/>
              </a:rPr>
              <a:t>поведения» </a:t>
            </a:r>
            <a:br>
              <a:rPr lang="ru-RU" sz="3600" dirty="0" smtClean="0">
                <a:latin typeface="Times New Roman"/>
                <a:ea typeface="Calibri"/>
                <a:cs typeface="Times New Roman"/>
              </a:rPr>
            </a:br>
            <a:r>
              <a:rPr lang="ru-RU" sz="3600" dirty="0" smtClean="0">
                <a:latin typeface="Times New Roman"/>
                <a:ea typeface="Calibri"/>
                <a:cs typeface="Times New Roman"/>
              </a:rPr>
              <a:t>(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кабинет в ПДД ДОУ</a:t>
            </a:r>
            <a:r>
              <a:rPr lang="ru-RU" sz="36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ru-RU" sz="3600" dirty="0">
                <a:latin typeface="Calibri"/>
                <a:ea typeface="Calibri"/>
                <a:cs typeface="Times New Roman"/>
              </a:rPr>
              <a:t/>
            </a:r>
            <a:br>
              <a:rPr lang="ru-RU" sz="36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4005064"/>
            <a:ext cx="5104656" cy="1752600"/>
          </a:xfrm>
        </p:spPr>
        <p:txBody>
          <a:bodyPr/>
          <a:lstStyle/>
          <a:p>
            <a:pPr algn="r"/>
            <a:r>
              <a:rPr lang="ru-RU" sz="2400" dirty="0" smtClean="0"/>
              <a:t>Подготовила</a:t>
            </a:r>
            <a:r>
              <a:rPr lang="ru-RU" sz="2400" dirty="0" smtClean="0"/>
              <a:t>: воспитатель </a:t>
            </a:r>
            <a:r>
              <a:rPr lang="ru-RU" sz="2400" dirty="0" smtClean="0"/>
              <a:t>МАДОУ «ДС </a:t>
            </a:r>
            <a:r>
              <a:rPr lang="ru-RU" sz="2400" dirty="0" smtClean="0"/>
              <a:t>№ 52 </a:t>
            </a:r>
            <a:r>
              <a:rPr lang="ru-RU" sz="2400" dirty="0" smtClean="0"/>
              <a:t>г. Челябинска» </a:t>
            </a:r>
            <a:r>
              <a:rPr lang="ru-RU" sz="2400" dirty="0" err="1" smtClean="0"/>
              <a:t>Байрамгулова</a:t>
            </a:r>
            <a:r>
              <a:rPr lang="ru-RU" sz="2400" dirty="0" smtClean="0"/>
              <a:t> Ю.М.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7545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618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4482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01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Диск D\фото\акция Письмо водителю\IMG_4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746080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Диск D\фото\акция Письмо водителю\P1190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888432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620688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водителю!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агающий автобус!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07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Диск D\фото\акция Письмо водителю\P11906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6840760" cy="5130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6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Диск D\фото\акция Письмо водителю\P11906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008778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62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6144682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22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7687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28" y="764704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2931790" cy="390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77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Светофор-мой друг!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800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326632" cy="324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34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От кареты до ракеты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352928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984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Автогородок</a:t>
            </a:r>
            <a:endParaRPr lang="ru-RU" dirty="0"/>
          </a:p>
        </p:txBody>
      </p:sp>
      <p:pic>
        <p:nvPicPr>
          <p:cNvPr id="1026" name="Picture 2" descr="C:\Users\Asus-PC\Desktop\прекресто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7128792" cy="497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43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Предметно-средовой подход?</a:t>
            </a: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468313" y="1628775"/>
            <a:ext cx="8207375" cy="1223963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i="1" kern="0" dirty="0" smtClean="0"/>
              <a:t>Предметно-средовой подход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i="1" u="none" kern="0" dirty="0" smtClean="0"/>
              <a:t> подразумевает, что содержание образования 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i="1" u="none" kern="0" dirty="0" smtClean="0"/>
              <a:t>проецируется непосредственно на предметную среду </a:t>
            </a:r>
            <a:endParaRPr kumimoji="0" lang="ru-RU" altLang="ru-RU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3131840" y="3068638"/>
            <a:ext cx="2736303" cy="11524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FF"/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Взрослый</a:t>
            </a:r>
            <a:endParaRPr kumimoji="0" lang="ru-RU" altLang="ru-RU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1619672" y="4296644"/>
            <a:ext cx="5904656" cy="864096"/>
          </a:xfrm>
          <a:prstGeom prst="rect">
            <a:avLst/>
          </a:prstGeom>
          <a:solidFill>
            <a:srgbClr val="FFFF99"/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i="0" u="none" strike="noStrike" kern="0" cap="none" spc="0" normalizeH="0" baseline="0" noProof="0" dirty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altLang="ru-RU" u="none" kern="0" dirty="0">
              <a:solidFill>
                <a:srgbClr val="080808"/>
              </a:solidFill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</a:rPr>
              <a:t>Организатор предметной среды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altLang="ru-RU" u="none" kern="0" dirty="0" smtClean="0">
                <a:solidFill>
                  <a:srgbClr val="080808"/>
                </a:solidFill>
              </a:rPr>
              <a:t>Подбирает дидактический, развивающий материал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i="0" u="none" strike="noStrike" kern="0" cap="none" spc="0" normalizeH="0" baseline="0" noProof="0" dirty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89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Диск D\работа, старшая группа\буклеты по пдд\P10700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326542" cy="3245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8" y="1628800"/>
            <a:ext cx="4299987" cy="322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Диск D\работа, старшая группа\буклеты по пдд\театр по ПДД 11.09\P10701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5544616" cy="4490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Диск D\работа, старшая группа\буклеты по пдд\пдд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6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Диск D\фото\P11802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720747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61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Диск D\работа, старшая группа\буклеты по пдд\фото с натальей степановной\P10500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2776"/>
            <a:ext cx="5088565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Диск D\работа, старшая группа\буклеты по пдд\фото с натальей степановной\P10500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2422364" cy="322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Библиотека им. Маяковского</a:t>
            </a:r>
            <a:endParaRPr lang="ru-RU" sz="3600" dirty="0"/>
          </a:p>
        </p:txBody>
      </p:sp>
      <p:pic>
        <p:nvPicPr>
          <p:cNvPr id="2050" name="Picture 2" descr="F:\фото праздников осени, библиотеки рождественского подарка  родительских уголков\P11305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5094485" cy="382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фото праздников осени, библиотеки рождественского подарка  родительских уголков\P11305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8884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фото праздников осени, библиотеки рождественского подарка  родительских уголков\P1130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082558" cy="6061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Интеграция с образовательной областью «Речевое развитие»</a:t>
            </a:r>
            <a:endParaRPr lang="ru-RU" dirty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68313" y="260648"/>
            <a:ext cx="8135937" cy="936327"/>
          </a:xfrm>
          <a:prstGeom prst="rect">
            <a:avLst/>
          </a:prstGeom>
          <a:solidFill>
            <a:srgbClr val="FFFFFF"/>
          </a:solidFill>
          <a:ln w="50800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u="none" dirty="0">
                <a:latin typeface="Times New Roman"/>
                <a:ea typeface="Times New Roman"/>
                <a:cs typeface="Times New Roman"/>
              </a:rPr>
              <a:t>Интеграция с </a:t>
            </a:r>
            <a:r>
              <a:rPr lang="ru-RU" sz="2400" b="1" u="none" dirty="0" smtClean="0">
                <a:latin typeface="Times New Roman"/>
                <a:ea typeface="Times New Roman"/>
                <a:cs typeface="Times New Roman"/>
              </a:rPr>
              <a:t>образовательной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u="none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u="none" dirty="0">
                <a:latin typeface="Times New Roman"/>
                <a:ea typeface="Times New Roman"/>
                <a:cs typeface="Times New Roman"/>
              </a:rPr>
              <a:t>областью «Речевое развитие»</a:t>
            </a:r>
            <a:endParaRPr lang="ru-RU" sz="2400" u="none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026" name="Picture 2" descr="http://data.fantlab.ru/images/editions/big/1606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81" y="1412776"/>
            <a:ext cx="1905000" cy="2495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1.labirint.ru/books/378097/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975"/>
            <a:ext cx="2095500" cy="3238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ookbox.com.ua/uploads/posts/2015-05/1431242451_skachannye-fay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35125"/>
            <a:ext cx="1600200" cy="236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data:image/jpeg;base64,/9j/4AAQSkZJRgABAQAAAQABAAD/2wCEAAkGBxQTEhUUExQWFhUVFhYYFxYYFhQYFhgYFBcWHBcYGBgZHCggGBolHRcUIjEhJSkrLi4uGB8zODMsNygtLiwBCgoKDg0OGxAQGywkHyQsLCwsLCwsLCwsLCwsLCwsLCwsLCwsLCwsLCwsLCwsLCwsLCwsLCwsLCwsLCwsLCwsLP/AABEIAP4AxwMBEQACEQEDEQH/xAAbAAABBQEBAAAAAAAAAAAAAAADAAEEBQYCB//EAEQQAAIBAgQDBQUFBQUIAwEAAAECEQADBBIhMQVBUQYTImFxMoGRobEHQlLB0RQjM3LwYoKS4fEVFiRDU6Ky0nODwjT/xAAbAQACAwEBAQAAAAAAAAAAAAAAAQIDBAUGB//EADgRAAICAQMCBAIIBwACAwEAAAABAhEDBBIhMUEFE1FhInEUMoGRscHR8BUjM0Kh4fFSYiQ0ghb/2gAMAwEAAhEDEQA/ANvNfP5NUelo6BojZEcU5cgcsKhyNHIJqPJIYikB2rUEWdhqlZGhxU+BMZjUb5GhpqaaHQ0inwOmclhSsAVy7G5p7pepLaRrl49T8TVkZS9X95Lau6BZz1M+/am5SJJLsdFvOoCYK41NE0AJqRNA2c6ip9gZDxG4B6j6irca5Lo9D15dhXsE+DxLXJmuKQLz+cfGBXk/FeNU/s/A7ek/oxI4Nc5u2aDoA1amxAVFZ6LGwqkCpEHbKzDPdNwMysEYsMpKwo0KmBqPZb3sK1TWLZtTVqvX7f37C6Dm1c73MWOTMfDIjLkgGI3za71VOWNQ2pc+td7/AEJRQM2bxvZs4FvMvh1kjL4vIa66z6ijfi8rbt+Kuvv2HTsmXdjG8GPWsq6pslRFwWEuKZa4X8MQeRERHX72u5kVqyZISVRjXP7/AOEKo64dhbqsxuOGza5RmhW6KST4Y02G0xqaWbJikkoRqvlyvf3EFwWFZSWZiSwbMuZ2UEtIyhtAADGw2oy5YyW2K6dOFfTuJAsLhHV7hZywYtl8THKCxIAU6CAY06U8uSE4RjGNNdeFyOKI1nBultla6zlkChjyIUiREczOuum5onlhKaajXN/Pm/32LFEAcJcNvK105gytnAEgKwMbQduY56zVvmY1k3KPFdPmTUHXJJ/Y37jILnikEXIM6OG1E6zsdgZ2A0qPmw8zdt49PsohXYA+BPdG3nJliQxzFhLT13HLl5RpTjlXmKddunHoSrijrDWSoykyRMnmddz59ajkluk2hoPkqFjO8tRABe86kicQKefxqQ3wNk3osVkHGpAmr8L5o0YnfBUYf7T8epILWmA01t9PQivWJy2qjzM8OPc+O5reAcXuYtBeuhQxJBCggeHTYk15jxOL+ku/RHSwJRxUi4rnkh1empUJxAFTVVNFiaHWhSBhM0UmyFWcs80LqSSoGTTZKjmkSCW6cUQkFVqe0g0JnppAkCc0NUTXAF6aJoYW+dSHuCgaVBkH1OGFRtjAtb51OySHimMaKLEzm4BQhcghbpuQ+RZaVhZHxtkFTVmOVOy7E+Sjs/ZZinGcXLID+ISXmG1H3d69li+LGn7Hn8uZLI79TT8J4I+CtizcZWOrArMHMT1rz3isKzX7G/S5Fkx8E9Na5CTsvfAXJVkIbnRCxPtQ18NoF1BhapfBKw1rCMwJjRd6tx6ZzhLIukepXLNGLUfUa/hiqhuTbUS08oY45ezHDKpScfQ5w9ou2URPnUcOGWbJsj3HknsjbCW8NmzHTw71PHpZzU3a+DqVyyqNe50uHEAsyIDtmYCfSd6v0nh2TNHe2or3FLK91RTdeh1cwTKwWNTt50sukyY8ixS6vpXcI54yi5HR4YZjOuYfd1+tanoI/U8xbvT/AGRWq4va69SL3Ayl7jrbQGMzcz0XrVeDQ+YnKcqS7+5bLLLcoY4uTfNIc4KchRwyv7LjY0ZdA8co7XcZOrEtTVqUaa6o6uYHKCQwYBipidCPWoajReVBzUk0nT+YQ1G901XFg2WsUqosTYNlqslYlTSrIhYPu9aVjs6yUmwsE61JMaYBOdJkrOilFiB300qUHySg+TT8G49h+5thsRaDKqhgbigggRBBNe00cl5Efkef1eOXnSpd2Q+N4y3ddTbdHAXdWDAGeorieNNebFr0Nvh8XGD+ZGtiuMbpBENSg6dkGckVVJUOzg0WS4LfhTDI+bURMda6nhs4xhlclarp6nP1Se+NA8a6tbQLpLQATtT1coZdPj8pV8T4vpwSwxlHJJy54OOHIFu6xzBNZ9D8GrUZNcX8iWoblitEhGtxcCiNDOu9bo6jTyjmjCO10+b68lO3JcHJlLx/gpxfdNbdBkXKVfQbzIj+tqt0+WGfFGpJOKppnQ0etWj3xnFu3dot7DLaFlC2fu1ClusCJqOfXYo5saTtR6swyjLJvklW53Q13CJmLG54Trp7WtZ56bSvI8jy/C+a7jhlyKKgo8/4IfEMIuIsi0HCFXzKTqCII1+NWabNhnh8ty2021Zfhyz0+bzNt2qZ3hEWzbtWg2bI5ZniBJJJjy1qWfVY8ahji7SlbZHI55pzytVapIk43EqysM+YlpWBGUdPOo67V4p45RUt1u1xVFWHDKMk6r1IATSuLuNm7kGbVFWS3IKlqpRruQcjlhUJPkkhRULEAuCpInEHkpkh8ulCAHd2pkodTyTiyRfuiPvt9a9np/6a+Rg1UV5htPs6WLdz+Ya+4Vx/GF8cfkWYOFwbW3XI6FkjsUJ0IExqEupNDrcFCpdROLA2eLBrjWwsZec79dKvlptsFO/sJz0jjjWRvqVGO413d0rlJAjWeoB2j86thpPMhus3YdH5mNSs7xHHiokWpQ+y2f2tJ6VCGijJ/W59K6EcehU+HPnuq6E3BY05Wa4vdx1M6dazZsKUkoPcZsuKO5Rg9wC1xG7dJGHss8feOi1vweGymviLJYcWJXnml7dyQTjLYm5hpHPKZPymtMvCJRXBUnosjqGTn3DYHiCXQQNGG6ncVy82nlifxIjlwTxNPt6kDiPFTauokAqwEnWRJIqzDplkxuXc04NL5uOUr5XYEeKscQbQAy6idZkLJ+elTeBLDv7k1pUsHmPr/sk4riAtwNSx2UbmqsOmllKceFzt9Eu5MtYLG3BmCJbHRj4q60fCFt5ZnnqNFjdOTk/Yi4q5icPretBk5umsetVZfC3HmLLMf0bPxjlT9GS7WMDjMpma5s8coOmQeFwdSKLDY3EXWOVlhWg6Rz9/Stk8OGK5T5OjPDp8SVp8ok2se/7Q1sxlA008hrPvrPPBBYVNdSmWCHkKa6hODYxrqMXiQ0CBHIUtVhjjklH0I6rDHFJKPoC4ZjGfPPKI0jr/AJUZ8UYJUTz4YwqhuG4pmUljMGNvKlnxxg1tDPijGVRJog8qpfBnqi54f2Ywd22rvhrbMd2I1JGkn4V7PQSUtPFnA1k5rM1YLinC7OHgWbS2wwacoiYI361yvGlzB/M1+Htyu/b8yLauVxmdCUWSQKjRS2AeqpdS1HGWirHZm8Pe/fyObMK7eRfyEjr5Ifya+RD4s571ieaj4ED9KWCpY0XaaKeNL0ZK4lbKYe0DuG+qk1RgalmmyjBJTzza/fJZWsOcTiFsSQijNcI6dKu0GmTe5GKeVaXA81fE+EaS9isoFuyAqLoI8qjrPEJqXl4uEu/c5WPApfzMvMmc2sdcXZifWsePW54viTJy0+OXVEHtJhFa1+1WhluWyM8feEgGa7cZx1mBtrldS7QZZQy/RsnMZdPYy3G37xrRA9q3MectIrBp4+WpJ+p3NJWOM77P9AHCzluo7cw7T6BpPyNPUJSxuK7NfkWalXjcY9qX4Go7IWAVfGXBmZiRbnkBoSPp7q2QlHTYHkrpx9pw/E5vetLB0ly/tLTEYp21Zvyrh5tVkyyuUmZseGEOiGwuOKnKxzIdwddKs02tngl1uPdPkMunUla4ZU8Qwgw2JUJ/CvCQOh6fP511dfii4LJHvybNNleowPd9aP4EDs+vivD+3+bVztU/hi/Y16x/DB+36Csr/wAa4/s//laJf/WT9/1CT/8AiRfv+bOez7ZbN09CfktPVq8kf33Ja1bssV++oLgbw5HVfoaWpXwp+5LVq4p+5I4MPA/835CqtT1XyKtS/iXyLFBWVszMo8T9oGIw1w2Vt22VNpDTrrqQfOvW6GTWGK7HK1eni8lk7hfal8cGLoqZNAFnUNvv6Vi8WbnOPorNWjwqCtdycra1x2jY1wTrb6UqM0o8nLiqJokjlhoT0BNPHG2vmCfKRlkSLdq5zN0/l+hrtT6yh7HZcryTh22jcQsB77KZ9iRHUCR7qzYZOGFP3/MMM3DCmvUBfvZsOk7q8e4KY+RFXQjtzOu6LIQ26iVd0aTsY3/EYlfvFAR6T/pWrR0oNL0Zx/Ff6GJ9rLBufWvPyu3ZShClQEsEDDYgt7ORh74/0rt+Dwajkk+hllb1OKK62YfCe3hff82aqcvEMh6TIvgy1++AvaC1F1Aggd2YA0/GT9TVelb8tuXr+hDRS/lNy9f0NFwC7m4faj7jEMPMMd6061OWjTXaVs42qi46+e7uuDovNcIn0YypTY2zntcf/wCRPvyT7vD+f0r0mdbdLGL9PyI+Fp3ml2/6UHC8clu7dDmMzmDy0ZpnpvXOz4pTxx29kdXUYZZMcHHsvyQU3wuLuMTACST/AHVqOxvTxiut/qQ2OWljFdb/AFBcMuRhrx6tH+IKKszL+bFexPURvUQXsPgvDcteaa++f8qrycwl8xZfixy+Z3wnFKuZTzbQ8qjnxuVSQtRjlKpL0LpdprFHqYL5MbxDsricTiHewmZSFMllXynXzU16zw/nCovsY9ZJQpt9S04J2dvYNWF4AFzICtm0G/zrH4qqnEu0WWM40i6wwmuQ2acnAUtr6cvWk1aK64CtWWaIojcQu5bb/wApHxq3SpymkW4Yp5F8zP4m/OHCZWGUzm5c/wBa7Wy8rlZ04Y2s7la57ES/ivGGG5tge8rFUwhcafqXwxfA4+51iLWXDqDuXn4g0oS3Zm/YUJbs7a9C171rN1MRbEwAHHUEa1DS5nGW19nwYdkc2OWCffp8zU2HtYkZ7LrJ3Q6MD5itOfRLO90OPY4s/N0r25YuvXsF/wBlka3GVB1J/WqsfhM7+OSS9iD1kXxBNspe0PERcX9lw/sz+8frHKtuXLj02Py4dPzN+g00scvpOfr2RTcRQJfsAcoH/dXLxSc8U2zpYG5YcjY3EX/4i0d/CdP8VGNVhl+/QMCrBNfvsSOD484N3Vhnw9w6jmpPOK26bVKS2v7jPq9PHVwTi6nHp7mks4W1cGa1eQg6wTqPXnUJeGY5yuE6OTPNlxPbkg7Fev4fD+K5cDMNkWCZ9P1q7D4fgwvfN2109BxjqNS9sI0vVlLadr944i6I0hF6DWKy63UPL8KOjsjgxLDD7WZ6+QWurEs1zw6a+006+8VONpRfaufuOrC0oSvhLn7kSf2PPiFRjoFXN55VFV+ZsxOS9fxKVl2YHNerr7WcYZ4w7jrdH0n8qMi/mr5Epq88X/6k7GJkayekD4R/nVOPlSRnxPdGaIATMcoHiLn4Vd05fSjRe1bn0ouMa7eBAY7xgs+u9ZtPjU5tGDGl8Un0Ss1fZnxd4+ykhLY/s2tJ+JNem0caTfbocHxFbdsOrSt/NgO1zKO7kgE5gNdeW1YvFle1r3LvCrbkq9ChwZE6muLVnXyp1wSbizqD/XrTjEouuCRcU6aa1imqm49yuLRFx+FNxMpBArXplKLui7DlWOVorrtgZO7J5RWjdJS3Ua4ze7eiFa4egIJJMbTHKq3lyNNJF8tRNqlwSMXhw4AOw16f1vSxucXaRXjyODtB7dsxpPw3pKE76MqclfVEe5wmTIVweoBrXF5l2ZatWkqbTCngrkeLvW8iHip7s7/tf+Sta3Gn8O1fcSLOCdBC23H9xqoyYckusX9zK558c3cpL70I8KuOwbunLLtIYRTjp89OMYumH0vFCLjvVP5CucDvMwbumzKIHz6mOdTWk1NbdvH2fqRWvwxi471TO/8AY+I1DWjHuM/A1D6FnX9jX3fqR+m6ftMjN2Ycn+E4+nzq2GHV/wDiyxeJ41xuRJs9m7ikEWjPmR+Zqc9NqpKnH8P1K5eJYpcbyWeFXz/y2+X61nXh+e/q/v7yn6Xp1/cv39grPZ66DItgE7nwz8ZrR9B1D4aCfiWFqtwQcAuBs2TxbTpP1pPw/PVVwQ/iGJrbu4Bns08QLQHOPDE9d6f0DUv/AKT/AInj7yOm4BeO6AxtJX9ah/DdQui/yR/iOD1Ya1wK6BpbUHnqv5UPwvUy/wClcvEcLfMmAxXDzbu2e8gAB3McggH5kVbh0U8E059/yLIamOTFPZ7L7/8AhWjGsuHtXSI7tgLQkifFmZj5GAK1eZJR+XQ1PBGeaeNPqrl7cUl+ZzxgNcQu3juFlLvOia6WrXXzj/Sudzty7hpFCE1FcRSdL1/9mWvCuBtcRXDqR5Ft+YII0IqqHh05q4tUZdT4hDHJxaZaWeBMJkg++rIeGZI9WYp+IwfRF93Q6D4V1nhx3e1fccvfL1HyDoKmscfQW6Q3dL0HwFOorsPdL1HCDoPhRSE2/UWQdBTpCtjxRwFsUUAPTApu03GHwttbi2e9BbK37xUidjqNZ2qMnSLMeNTdWZm39piTFyw1r+Ykj4qpqLm12Lfoy7Mm/wC/ts+wqN/9o/8AWoecC0/uc3O3qLqy2x63hP0p+aP6M33Ip+0y1920z/yTHxZRR5j7IX0V+p1hftCa40Lg7reSmT8IpqbfYb06S5Zs+H4lriBnttaJ+6+WfkTU0ZmknwSakIVIBUwFQAxosVGN7ZW3fEWra/fQg+hbX6CufrLckkeh8KlCGCc5dnf+B+H4RP2gpdEqLRFoEeHT+Jp12NVQSjNJhqMs/I3Y3zu+L8inxim0ytZud5bRCyEiQh1EaQM3rrSyYqfDNmlyx1EKmqbdP3RvOC4UW7KjckZmJ3LPqxro4YbYo83q8zy5W/ThfJcE6rTOPQA1ACoAVACoEKgBUDFQBT9rwf2S94Q3hEg6iMwkn0Emq8q+Bl+l/rRs8dbMRAbMAfvCRArDHUOPU9X/AA2E4WnTIWI4bOvdgSdwTHprVi1UH1MP8KybuGh8JwsDUhR75pPUQLo+FZe7RaWViADHoI+dUyzvsa8fheOPMnZ6Z2Au5sLtqrsCeZ2IJPPQx7q26aVw5PPeMYli1NR6NI00VoOWKgVCoAVAxUAKgRm+0ZyYiw/Ihl9+hH51g1qpxZ2PD/jw5IfJlbj+ILcxFpLZOZMzMw5SNprIm20bMOCUME5zXEuEisdi+I7vMzEtN5v+pbUjkRrcXbTdflrgt/Ujzp4+Y1XHw/M9IXbTblW9dDzzd9R6BCmgYqAHoAVACoAagBUgEaYjNduuMGzh3VbT3GdSNFcooI1Z2G3pUZJNcl+BfGnZ552b7O4u+VNyLNvkSviPPRZ59TWOWKD7nZ+n5IKiX214RcwiLcVu8tFspnRlY6+cgwfSoLTJ9GGDxF77a5Mph+IMxhbRY+Rn8qT0q7s6K8WvpA7vcUZTDWyrDkdPkRUvokfUi/FpdFA9P+ynHC5hrmkMLpkeTKsH5H4Vpw49kaOF4nqPPyqbXajbVec0VJDHpgNQAqAFQIy32iYi2mF/eTmLr3cAk5ue22k1RnVwOj4ZNwzp9u5mOA8Ywy82DHf93c/9axxxNdUdXV5XOXD4J9zjVtb4yobouo1soQVzE6rq8ACdz0q7G3GVFLgsmmalKnFpr8zU9mmYWltsS3doim5lYAtBzBcwBYCB4uYNa4nFzJbtxb1Kinch6BioAegBUANQIakMhXeLWlfIXGaQI1ME7AnYH1qDywTqzRDS5pQ37eCdViMxVcfxltbZVwrlhAQwQT1adgN5qrJkUVya9Jp55ZWuEu/77mIwZNq+FS62QKucTKyPw9JrGrm6R35YlLHKcly+EWnbnDPicGLdlDdZ7iREDKAZLEnbp76vgnFnEpxk1IpH7NNhbFlMoLux7x15sx8KydxAgba+tVZ7Z0/DcsN0nLsiNxTgXfYe5pnuWlS5bK6yrFpQCJ2BMdaMFxdEtbKLqSVctfd/0sfsesuhxAZWXS2fECPxcjWuErdHJ1UWoqR6XVhiEKBCpWMVFgKmAqAM926w+fCMIBhlMHyNU5ouUeDd4dkhDNc+hjbdi08fx0MagPKeuUsdPhVSUkuUbcko29o37LaS9adDGRgWYWoeB55jPp51Km3bK99wkn6cG+tdorB+8R6qauU0c2WCS5ZaKwIBGx1FTTKHHk7oJDUgFQBExvErdr2jryUasfcKjLJGPUvw6fJl+quPXsVV3j9z7mGYjqzKPlWaWql/ajavDsX9+RX7KwF/jGJZSFshCR7WeSPMCNTUfpE2qqiyGi0sZJynftX+ykDoiOH/AIZB75m/ign/AJmU7qDGoqiK5r7/ANTpTbtTXVfVr6tel+rLbgXbDDFVtXL6Z18IaYVwNiDy061txzaVM4us0r3ueNcPmvQquM8dwl66qWLhNy5cCuRnghQYAOxE9Krz11SNeglKMX5lUlwvcg28MyXnQiNdPMVHB8LpnWllUsSka/gKEW9dpq2UuTg6yt/ADtRautbC21LyfEBE6ezvyzRMdKqmm1wT0Esccm6br0/P/HQ6wuCFlNTLkAu3I5RsOiikntFkyvLLjp2X76soTiby2nxdq5kzYi2skAhrWqDQ7jOw0Ec6ngu3Jl2u2pww+iv7Wafs72hXEZrbQl9BLpyI/Gh5r8xzrWnas40obS8pkRUMQqQxUwHoAy32i3imDLCdLluY6TrSlyW4PrGOsPJUg7idKraNjJi3oEQPWoCoe2cxAIj60EZWegcIP7lPT6GrUYpdSbUxDUARuJYoWrT3DqEUmOsbD3mKhOW2LZbgxPNljjXd0ZLhj5At69JbENJeNBPsjyFc98Le+75O9qFubxY+kF0/H7TTG2Bz2q+o9jkKbZTYjiVp1JUFwhM5DDrHNevx+NVOSZvhps0WlJ1fS+j9n+/uKrElcRbiReSJggLfX3ffFRT545/E1qHlOpLa/vg/0B9mezWCY93ctZ38RzEtt0KyMpHQ1qwzvhmDX45QfmQ4XCr9PU1tvs7h1tm0lpUUkHw6MCNiG3kVdKEZKmc3HnyY570yn4KAxuXbpBIZkBMCFQxJ8zWJcNnW1blFRx411Sb+0tb92AMsQeYq6rMUU93xEe1jWG8e+m1RbLEmQMXebEnubPP+K/JV6DqaqfxOkacUI6Zebl//ACvcJ20w62+HuqiFU2Ao9L1v51oikuEc6OSWTJul1dmVv3WQd5bgXbbd4jazOgZd9VYSpHQ+QpwlXAONsv7P2iWmUEWm1Guo0PMVVLU7XR0cPgk8sN0ZIIO31s/8pv8AEP0qH0xE/wD+fyd5IlYHttYdwjgoW2nWfLQVZj1CmZNX4XPTx3N2adXBAIIIPOtFnLoeaYUUfbKyr4YqwkFl+tJk8XEjxriAu4VzbzHIfYPvkfA7jzqJuXJe9mOKi6pR/azGPMaH5SR7qg0J8GiRNSTy2/yoorZtuEfwUn8M/GrEjJLqTKkIVAFH21eMHc8yg+LrWfUv+WzpeEJPVx+38GF4bhFbD20cBlyLoQI2FVY4pwpkM+WUc0pRdO2VGG4dbbGXbFzO1tbYZEZ3KicubnJ3pQxxeRxl6G7JqZx0kM0KUm6bSV+xZcR7PoUHcIiOrBhAy5gN1YjWD+lXTwqvgVGLB4hkU350nJNV617pewuC4Am0LeIsj92YQtkY5eW0xG084oxw+GpoerzpZXPDN/F1q1yWi27doGAqDnAAHyq5KMehhlLJkfLt+5n73bnDgkAXGg8lEeok1neqimdWHgeomk7SM32l7S4V7Nzu7LLdaAG0HiLDUgHeJqKyY5vhcmmeh1emhueThdgPD7922VVbrBGdQQQHAkxoDT8pLmLM8tTu/qRTfr0ZY9ob/cOqPcu3ydWRDbt5VE7k8zrA0mDrTWO+rFDVUvhhFe75NT2bxdi5ZDYYgptA3BIBhxuG151JKuDn5pTnO8nUqPtFv5cMib97ftgjySXPzRanFDw8y+wxuJxO8edU5JuP1TpabTRyJtt8ehm7ly4jlVAIbxCQee/zpvHHJ8RqhqsulbxLpfcm28PiJ+4vuNQemiTfiuXpwSDZNqbtxgSqmIEan3+gqcMai+DFqdVLMqZa4fi92LSEwSmZxJgCNABO5JHwNToweWia3HLloZs5XznT4Glz2JLGu4LFdujdshXQx3ijPtKqJLR0HWrFYliSdlDx+6L6MmUrct+LKwEweYIkEGpFqKPgF3LdHUSdegFRYNHpAHPpl/0pJlbR6Bh7eVVHQAfCrEYJcsNTGRcfjFso1xz4V+OugFKwjFtmE7Udr0vWDbW1cksPF4YGUz1qnNFzjR1NDWnzLIxuHdv1S2qdyxygD2gNvdpVUFOCoeXDjy5HNyq36D8I7TC9j7blMiuvd7g6naT6wKkk96kyeXYtK8S5d2ehitJxhU6G2YT7RuLXLeUI0BSpYRMgmCPnVb5dGrDDizA3bzk+ELrqNzp7tqzPBG+Tux8UmoqKS4RGa67OiMqwWnSdcutWRxxhyQz67JnioNF1bcnbQgTP094qGK1J2yXiOGGOMUjR9o8Nau8Pt4jMVvKQA/3mZ2y3FY7kbnyjpNXKRxIt72ux32NSxcTuEY2cThx/FtkBnVjOYgyHEtqrAgHaNKbbTpiyp3fqV/bDF3mxVvD3XR+6VnlFKE59AHBYjNAB0/FU+NthjSXKM3jOIIrFfEWEzppVE8bkuDqaDURwzbl0BYJ2NxXywACNTvO2lPGtkKZHV5Y5cm6JaByNT/RqSkZaInEbmdrdsmFnO/QBf6NMRJw92M19/vkZQBrlGiKBzJ399AvYImBa547o/lt65VkaFurVFuug7K7hVkXrQs953VxC4M/eD7iJG21TCTos+5VsQiJ4hatlWbfeAqk8zAJptkYvgosBgD+0NAOUFuXLNA+lRfQtR6VwTCl7yIPZQKzHqQBoffFEUZ8kqizb1YYhUxlT2ptZsM4/l+opUTg/iPN7mDldZkaR5ikzanZVOVXeCoA66kyAB5kg1XtJPgCXNpcx0M5o/CVgqPdRQdVR7lgr2e2j/iVW/wAQBq1dDnSXNEbGcZs2zDuARvzik5JEo4pSPKuP8WF7E3RM27mZUJ5Ecj05EVWutm5RqKRU8LMrE5SunqRNDRLoybcw2xmCswRynf3U6TVDUuSNgy8k5iU5SBrrqdtqFAszZ5ZF8Tsn8Qx5FlbfJb3eADytuD8yvzpJUyiMO5m+BcWfD4m3fBMhxm81J8Y+E/AVNx4CfKo0oxRuPdvPGa85brC7Is+Qge6nJ3SIJUiu4nYFzWYYDQx05HypEkzng2IL6HdTE8vcajImi2UcjUBSZQ3Lge7c1hSYY/2E3HvMVZ2DsaLhuFLkXHGw8C/gWP8AyPy2pMjZbFYFVsCvv8LtOZdAxnfUH3xvU4i5JuFwqgZUUKoGwEU2JMJawRLZbaFmPQaDzNNITlRueCcP7m3B1Y6sep9amuDNklufBPmmU2x6CQHHWs1tl6qaQ11PK+OYnJAB1z6jyKOfqKizZj5MzwcZ7on2EAOvNo0+BmkWtHXH8cLjC2mpmGPKBuKBIsP968VZNu2LpyxBB18J0A120GlKvQWyN20cYjiDXNztSqifBGxGHBGaYBjN1BGzjrB38jUrABw/EDOQRq2p/mGja1FsZclQwg8xrr8aExEDGXntwsymgBI1UDlpuPOpbgqzpzmE6EEadDS4GUNnC/vNtFPPmOVSsgy3uY0JIO/QbmaQjixh3vat4E6D2m9aVjosrFkIIUQB5UEkd/tW+mwJoorkSewfY98SO/uHLaBhARJcqdTHIAz7/Sp0Ry5VHg9Dt9mEA0c/ClsM/mnD9mZ/5n/b/nS2DWWjhOzJH319cpn60bCXnr0JmF7PovtMX8oAHy1p7St5ZMPxPE/s9otbtZgOQgAeZ5mlNtL4UWafFHNPbOe0zOO7S41JLWAi9SjEfGayzzZkuYndweF6KfEcm5/NFevbm/MeCf5Dy99KOXK10JT8M0UXTk/v/wBHo9bzzAxpCs8h7d4bu7zTMGYA6gMfo4+FJ9DZifBQYElMMzDcq3uOu1QNAHBYV1QOoSXBJLakdIAoQmiLctnMq+0xaWMch9KkhWWj29DE7UMZ1gsQp8M6jdToagyRU4hTaveU6ehqVWhF4t+arZI6LzuJoTIshXr2Scqyn4Z28x0ooVg8Pg7rIWUQq+0dM8ny+6NabyxUtj6ktrqwnDsCoMk6n4++pMgXKaacvoaBAsaPCY50USRDxJ/dNG+WPpUiNcnsPZbC91g8OnMWkn1Kgn5k1JGHI7ky0FMghUDGmi0LkY3B1HxFR3RXckoyfYiXcUjOEzp4RmbUbz4R8ifcKj5sPUmsU0rplT2zxaHC3FDKWOWFBBPtCqM+ox7dqas6PhGKa1UZONLnn7A3DOMYdbVtTcTMEUEDqFE0sWrw7Um+aIajR6iWWUlF02y9rYc0VAjHfaHwk3LYuIJKmT7p+okfCosvwy5owWCtA4fXcSI12k9fWq+hsvkgLZuKoQMsDYkHMBS4JsWFwgttmJlzux/rSiyDRId+ep9I+VTTEiqxaOwPhYgbFlAI96xND5HZ0MJiLtrP3TslsEm4FMKo6nY/WmhWr5JmF9hZ+NVPqTJOYDn+tIaRX8QuDLp5fWpoUkT7WskGC2/nFJxV33I7nVB8uX+uYo5FZwsiSTz60woVgmSeXSpDImP9lo8ieggg/lUgPbuC3Q+HssOdtD/2imjny6k2mRFQI8w7aNct4lhnIBUEQzDQzuOvL3VzdTujOkex8Fhjyaa2lab7Gca6eZPvNZrbZ2dsF6EXEX5IVdzMtpoP1pqDTtohLJfwp1YZcSUPtHKolgTI6Aa8yarlDeuFyzNk2x7/ADOMPj7jeIsVgkQI095qyeNQpLklhxvJFuXHPQ96rtHgBqAObiBgQdQaTBcHnvabgZtMWVfCeg0P+dVyRrhlT4M93QOke7pUKLkwN/C/0dhToe5E7hHZq9dgqhI/EfCvxO/ummoNlcssUa/hvYS0IN894R9za37xu3yqaiUSzt8I1PcLkyQMsZcoECIiI9KkkUXXJ4pi8GbF25Z37u4wAP4TqvyIqmS5OjB3FAGEiedImmVeOSAPMj61JIW4t7Vl8mZQSqxJ9fy0qt5oKWy+RuLqyTaGffTyq0pbo5uWv8v1ppEosD3vIctKSJgW1kdfzqLkB6x2BxfeYGyeaqUPqhIq6PQ5+VVI0JplbMVxjtDfF+5ZUi3liIUFoMwfFI1iRpzrl6rVZcUn6Ha0miw5Mak+WZniWDN5s9247ttJjbppFc56ycnydjDi8uOyDpEW5wpDzPvj9KmtQy3yvdnH+x0AiCQfMfkNKTzTXQmoX3OXwFvKViBIM6gmNtais007LPLGt8Lt+f8AiNSeom+tAlKPCZ7ZXozwQqAGoA4u2gwhgCOhoBFZiOzeHbdIPUMw+hpUS3tD4Xs7hrbZltif7RLf+RiikHmSfctQKZEegBjQI8o+0PDFMfIGl20p9WQkN8gKrkjbgl8JQqYjbnp+tRSLiv4tvb82FNkS1tiAR+u/n10+tReNN7iW91QS0NKl2KOrH73Sev0pvgsQJEgz8aj3LEEa0DypSQM032c8RFq6+GY6XPHb9R7Q/P41ZFmbPDjcejVMyGB7a4onEALkUosEtMtmgj4a/E1yNfO5KDT+Z3/CsbUHJPr2MtjeITb1YBhcCnKdSuhke6siw1P14s6XmUio7wgd4YyyRGZs3xn+t60bIt7V1IvI0tz6FtaxoQZbjCRqCfvKdj6jY1nljclcTRDIk6kyVYxKOfaU+hqHk5H/AGkpZoRXEjtL1qdWHz/SksE//FkHqY1wz1yvTHihqAHoAUUAKKAFFAhUDFQAqAMB9reH/dYe6N0ulZ8nU/8ArUZdC7A/iowqvVVm6iv4uwm3r96fmKZE0mHUEESugmCdT5DqdRVWTMoOKp8kFCTtke4Yjoxjz1/QT8K1RSZChXWBI5RtSkSOKhRNMa9iSpyquZok8hHUmgLIrm6rrezhWRgyAbAgzE86aE1uVHtfA+JribCXVjxASB91vvKfMGpIwzVOiVdwyNqyKx81B+tDSfUSlJdGVXHez6XkXIFRknL4RlM7qwHLzFUajTrLClwzTptU8UrfKMK/YC9mgJp/8iZfiRmjyisy0+bo6+Z1Ia7TdZN/IsT9m7PcDXL4ygAFVUyBzAJPzrRg07xqjHqPEFkdpG7w2DS2qoqgKoAAgbAVpXBznJsJ3Q6D4CnZH4vULQMVAGMxPY64z3m71CLi4sKuoyHE3LTo+qsCyZH1IM5htFAB7fZ++yuHZLZvWFtO9tmzqVnUGNyMus6QdTQAHF9kLlwXSbltblxsI2ZVIg2HD34kGO8YHQzvrO1AEjifZq5eB8VpD3F2yMoaAHVRbYSJlYP5RQAfAcBui474h7eIzhQMywbaoXhEAEEEFcx8MkExqAACqt9iLoFgLfVGt2gjXFU5mcMxNweZBjcbayNCAaDs/wAJaxmzMDKWlyrOQG0mUvrrmfSf5V33pAV32lYfPgLp/AUf/Cw/Imh9CzD9c8rskFRVVHRKzjHtD0o2kWaDBHQeQ1+FDjZFsLfSQPLr/X9TU48FbOWtE1JBYzL/AJUUSQO5azkGSpXmN9RtUWMYcMB3Zz/eOtIVmm7F48YS4EJizeIBk+xc2U+jbHzipJlOSG7k9Lp2Zh6YCqNAKpCFQMekAqYCoAjXsfaUS1y2onLJdQM2ump30OnkaABtxWwN79oQcp/eJvJEb7yCI6igDo8Ssgx31ufCIzpMtGUb88yx6jrQIKuKQjMHQiCZDLEKYJmdgdzQAsPiEcSjK4kiVIYSNxI50AFoGKkBS9tBOBxP/wATUMsxfWPHcJb8A9KgzooqeMP446CKaEzT8ICsFDEgECTE7Dy9PnWfPklCNxVjSTD37cmAZ10PI1bCbcU6KppJhlXSOg2qxMrOHtCPSmNMHat+KkxhAsEVEXUVjD55Vjo2lRbJ2kjYdg+PF82FvGbtoeBjvct9fNhsanFmXLCuUbEVMpHoAagBUAKgB6AFQBQcU7MpcBW13dlWLu2W2Ja60jOxBE6M88zm8qABJ2SXu3tm40PiRiToJFwYn9oIE/dzACNNB1M0AdYvsmj2ns944tPiBiIGjh++W8QHmQuZdIggHfQQANf7KB9WvOzdw2HZilshrToFKskZScwzzG/KNKALPg3Cxh7ZtqzMM7vLklvGxYgsdW1O5oAn0APQBRduLmXAYkn/AKZHxgfnUWWYvrHkeE9hROwg1XI6KKDiR/eNFSXQTNbhbOVV05CiyDCXHOmnlFKxUSA8KCdTUiFAy5blTEJRFIAwUGo2TSFakGdKiSSAYjNK3LTZb1psyN16g/2TUkDimqZ6d2Z40uLw63l0J0ZfwuvtDzFTi7RgmqdFrUiI9ACoAagB6AFQBVYvtDh7btbe4Q65QRkuH22tIuoWDLXrQ0/GPOgAX+9WFiRcJGS68i1eIKWCBcYEJBVSQCR1oAKe0eGBVTcguuZZS4AV8WslYHstv0oAa52jw4BOdiBb72VtXmHdlc2cFVIKxzHpvQA97tDhlcI10AsCRKvlIWZOaMseFufKgA+H4rad1RGLMyC4sK+UowlTnjLqOUzQBOoAx/2p4nJgGHN7ltf+6T/41FluBXI8vzwBHI1Bm8ruLDxgjYgUyJrLDeFfQU0JnVx45c6GISvI03HKkJnE/wCtMKDFtOk0h0dBoAqLHQM4gFwiS9xpARNWJ/L301Gw3V1L3hfYq44zYxxat/8ARRhJ8nufkPjUlwUyy3xBcm54datW1Fu0FVVGijSB1jf31JNMzSjJcsl0yI9ACoAVACoAVAFLjey2Hukm4rsWjMTcbWLlu4J15NZte5QNpoAc9mMPEZW/h37Xtt7GKfPeHlLAGeXKKAOk7N2AQcpMILYltMgYNlA2AJEEDcEg7mgDrB8As2v4YZf3RtCHPhtl2eF6QWMdBA2AoAb/AHdw/gi3At2lsqo0UW1YNljoSAD1EjnQImcOwKWLa2rYhEkKJmASTA8hMAchA5UDJNAjzj7YMRIw1kfednP90AD6mos06ddzD5IPrUTXIh8QtDwxzb89KaIo09ppA0pgNiLsqY1Ok0hHAIEEadRSAFiMUqt4mUe+gENc4qCIRGbpOg+JoJEQpcuHxtA/CunxPOkSOuFXBZ4hhCn/AFAPc5ymfcakivKvhZ7bjIWLhOiBoXqxgLHnuP71D45MuJOVwXeufRd/37EDh7sAy3CXuW7wAY7kXMu3lDNp5eVQhfR9UzTnUW1KHEZRuvl/tL7y5irjAPQAqAFQAqAFQAqAFQAqAFQA1AhUhipgeP8Ab7E99xErutlAvo25+vyqD6m7DHbEobuFYeyzD3hvrSZaRmwz/jBiDqOlCFRMW/ej2l/w1IATLdP399dFFIiLuHZfFcY+U5fpQB3hMMo5Dz5/WlQ0S1I5cqCQN7mtAyPdcDFYU6wLiHz9taaIZPqnuuIwFu4wZ1zZQQAZjX+zsaHFN8mSGfJjTUHVhLWHVYiTG0szR6ZiYqSVEJZHLr/hJfgGpkBUAKgBUAKgBUAKgBUANQAqAFQA9AAcVdyIzb5VZvgCfypDXU8RwzM5a4/tXWNwn+YmBUWdBBronSosmCXaKaEzgGakRYioO/L8qBCFqNo68/hQM659J6UEkdKnuqLGR3X60PoBCv8AivoNggB89JOlSXQD3zhTlrNonc20J9Sopo5kurJVMiI0AKgY9ACo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97" y="1488977"/>
            <a:ext cx="1895475" cy="2419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0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21863"/>
            <a:ext cx="4068071" cy="5427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60220"/>
            <a:ext cx="5184576" cy="479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5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2400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400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400" dirty="0"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400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400" dirty="0"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400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400" dirty="0"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400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400" dirty="0"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400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400" dirty="0"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400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Формирование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навыков безопасного поведения в подвижных и спортивных играх.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Используются подвижные и спортивные игры: «Веселые гонки», «Дорожные препятствия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».</a:t>
            </a:r>
            <a:endParaRPr lang="ru-RU" sz="1200" dirty="0" smtClean="0">
              <a:latin typeface="Calibri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400" dirty="0" smtClean="0">
                <a:latin typeface="Times New Roman"/>
                <a:ea typeface="Times New Roman"/>
              </a:rPr>
              <a:t>Формирование </a:t>
            </a:r>
            <a:r>
              <a:rPr lang="ru-RU" sz="1400" dirty="0">
                <a:latin typeface="Times New Roman"/>
                <a:ea typeface="Times New Roman"/>
              </a:rPr>
              <a:t>начальных представлений о безопасности жизнедеятельности</a:t>
            </a:r>
            <a:endParaRPr lang="ru-RU" sz="14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11560" y="404664"/>
            <a:ext cx="8135937" cy="1224136"/>
          </a:xfrm>
          <a:prstGeom prst="rect">
            <a:avLst/>
          </a:prstGeom>
          <a:solidFill>
            <a:srgbClr val="FFFFFF"/>
          </a:solidFill>
          <a:ln w="50800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Интеграция</a:t>
            </a:r>
            <a:r>
              <a:rPr kumimoji="0" lang="ru-RU" altLang="ru-RU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ru-RU" sz="2800" b="1" u="none" dirty="0" smtClean="0">
                <a:latin typeface="Times New Roman"/>
                <a:ea typeface="Times New Roman"/>
              </a:rPr>
              <a:t>с образовательной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b="1" u="none" dirty="0" smtClean="0">
                <a:latin typeface="Times New Roman"/>
                <a:ea typeface="Times New Roman"/>
              </a:rPr>
              <a:t> </a:t>
            </a:r>
            <a:r>
              <a:rPr lang="ru-RU" sz="2800" b="1" u="none" dirty="0">
                <a:latin typeface="Times New Roman"/>
                <a:ea typeface="Times New Roman"/>
              </a:rPr>
              <a:t>областью «Физическое развитие</a:t>
            </a:r>
            <a:r>
              <a:rPr lang="ru-RU" sz="2800" b="1" u="none" dirty="0" smtClean="0">
                <a:latin typeface="Times New Roman"/>
                <a:ea typeface="Times New Roman"/>
              </a:rPr>
              <a:t>»</a:t>
            </a: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4011613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54" y="1763216"/>
            <a:ext cx="259021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303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8313" y="332656"/>
            <a:ext cx="8135937" cy="1008112"/>
          </a:xfrm>
          <a:prstGeom prst="rect">
            <a:avLst/>
          </a:prstGeom>
          <a:solidFill>
            <a:srgbClr val="FFFFFF"/>
          </a:solidFill>
          <a:ln w="50800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u="none" dirty="0">
                <a:latin typeface="Times New Roman"/>
                <a:ea typeface="Times New Roman"/>
                <a:cs typeface="Times New Roman"/>
              </a:rPr>
              <a:t>Интеграция с образовательной </a:t>
            </a:r>
            <a:r>
              <a:rPr lang="ru-RU" sz="2400" b="1" u="none" dirty="0" smtClean="0">
                <a:latin typeface="Times New Roman"/>
                <a:ea typeface="Times New Roman"/>
                <a:cs typeface="Times New Roman"/>
              </a:rPr>
              <a:t>областью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u="none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u="none" dirty="0">
                <a:latin typeface="Times New Roman"/>
                <a:ea typeface="Times New Roman"/>
                <a:cs typeface="Times New Roman"/>
              </a:rPr>
              <a:t>«Художественно-эстетическое развитие</a:t>
            </a:r>
            <a:r>
              <a:rPr lang="ru-RU" sz="2400" b="1" u="none" dirty="0" smtClean="0">
                <a:latin typeface="Times New Roman"/>
                <a:ea typeface="Times New Roman"/>
                <a:cs typeface="Times New Roman"/>
              </a:rPr>
              <a:t>»</a:t>
            </a:r>
            <a:endParaRPr lang="ru-RU" sz="2400" u="none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5" name="Rectangle 38"/>
          <p:cNvSpPr>
            <a:spLocks noChangeArrowheads="1"/>
          </p:cNvSpPr>
          <p:nvPr/>
        </p:nvSpPr>
        <p:spPr bwMode="auto">
          <a:xfrm>
            <a:off x="1221836" y="5373216"/>
            <a:ext cx="2446487" cy="1232177"/>
          </a:xfrm>
          <a:prstGeom prst="rect">
            <a:avLst/>
          </a:prstGeom>
          <a:solidFill>
            <a:srgbClr val="FFFF00">
              <a:alpha val="21960"/>
            </a:srgbClr>
          </a:solidFill>
          <a:ln w="412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800" u="none" kern="0" dirty="0">
                <a:solidFill>
                  <a:srgbClr val="000000"/>
                </a:solidFill>
              </a:rPr>
              <a:t>Использование средств </a:t>
            </a:r>
            <a:endParaRPr lang="ru-RU" altLang="ru-RU" sz="1800" u="none" kern="0" dirty="0" smtClean="0">
              <a:solidFill>
                <a:srgbClr val="000000"/>
              </a:solidFill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800" u="none" kern="0" dirty="0" smtClean="0">
                <a:solidFill>
                  <a:srgbClr val="000000"/>
                </a:solidFill>
              </a:rPr>
              <a:t>изобразительного 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800" u="none" kern="0" dirty="0" smtClean="0">
                <a:solidFill>
                  <a:srgbClr val="000000"/>
                </a:solidFill>
              </a:rPr>
              <a:t>искусства </a:t>
            </a:r>
            <a:r>
              <a:rPr lang="ru-RU" altLang="ru-RU" sz="1800" u="none" kern="0" dirty="0">
                <a:solidFill>
                  <a:srgbClr val="000000"/>
                </a:solidFill>
              </a:rPr>
              <a:t>и продуктивной </a:t>
            </a:r>
            <a:endParaRPr lang="ru-RU" altLang="ru-RU" sz="1800" u="none" kern="0" dirty="0" smtClean="0">
              <a:solidFill>
                <a:srgbClr val="000000"/>
              </a:solidFill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800" u="none" kern="0" dirty="0" smtClean="0">
                <a:solidFill>
                  <a:srgbClr val="000000"/>
                </a:solidFill>
              </a:rPr>
              <a:t>деятельности </a:t>
            </a:r>
            <a:endParaRPr kumimoji="0" lang="ru-RU" altLang="ru-RU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Rectangle 39"/>
          <p:cNvSpPr>
            <a:spLocks noChangeArrowheads="1"/>
          </p:cNvSpPr>
          <p:nvPr/>
        </p:nvSpPr>
        <p:spPr bwMode="auto">
          <a:xfrm>
            <a:off x="3779912" y="5373216"/>
            <a:ext cx="4608512" cy="1304446"/>
          </a:xfrm>
          <a:prstGeom prst="rect">
            <a:avLst/>
          </a:prstGeom>
          <a:solidFill>
            <a:srgbClr val="FFFF99">
              <a:alpha val="65097"/>
            </a:srgbClr>
          </a:solidFill>
          <a:ln w="412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i="1" u="none" dirty="0" smtClean="0">
                <a:latin typeface="Times New Roman"/>
                <a:ea typeface="Times New Roman"/>
                <a:cs typeface="Times New Roman"/>
              </a:rPr>
              <a:t>Музыкальные </a:t>
            </a:r>
            <a:r>
              <a:rPr lang="ru-RU" sz="1600" b="1" i="1" u="none" dirty="0" err="1" smtClean="0">
                <a:latin typeface="Times New Roman"/>
                <a:ea typeface="Times New Roman"/>
                <a:cs typeface="Times New Roman"/>
              </a:rPr>
              <a:t>призведения</a:t>
            </a:r>
            <a:r>
              <a:rPr lang="ru-RU" sz="1600" b="1" i="1" u="none" dirty="0" smtClean="0">
                <a:latin typeface="Times New Roman"/>
                <a:ea typeface="Times New Roman"/>
                <a:cs typeface="Times New Roman"/>
              </a:rPr>
              <a:t>: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i="1" u="none" dirty="0" smtClean="0">
                <a:latin typeface="Times New Roman"/>
                <a:ea typeface="Times New Roman"/>
                <a:cs typeface="Times New Roman"/>
              </a:rPr>
              <a:t>-«</a:t>
            </a:r>
            <a:r>
              <a:rPr lang="ru-RU" sz="1600" b="1" i="1" u="none" dirty="0">
                <a:latin typeface="Times New Roman"/>
                <a:ea typeface="Times New Roman"/>
                <a:cs typeface="Times New Roman"/>
              </a:rPr>
              <a:t>Автобус», муз. М. Иорданского, сл. </a:t>
            </a:r>
            <a:r>
              <a:rPr lang="ru-RU" sz="1600" b="1" i="1" u="none" dirty="0" err="1">
                <a:latin typeface="Times New Roman"/>
                <a:ea typeface="Times New Roman"/>
                <a:cs typeface="Times New Roman"/>
              </a:rPr>
              <a:t>О.Высоцкой</a:t>
            </a:r>
            <a:r>
              <a:rPr lang="ru-RU" sz="1600" b="1" i="1" u="none" dirty="0">
                <a:latin typeface="Times New Roman"/>
                <a:ea typeface="Times New Roman"/>
                <a:cs typeface="Times New Roman"/>
              </a:rPr>
              <a:t>;</a:t>
            </a:r>
            <a:endParaRPr lang="ru-RU" sz="1400" b="1" i="1" u="none" dirty="0"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u="none" dirty="0">
                <a:latin typeface="Times New Roman"/>
                <a:ea typeface="Times New Roman"/>
                <a:cs typeface="Times New Roman"/>
              </a:rPr>
              <a:t>-«Едем мы по улице», муз. </a:t>
            </a:r>
            <a:r>
              <a:rPr lang="ru-RU" sz="1600" b="1" i="1" u="none" dirty="0" err="1" smtClean="0">
                <a:latin typeface="Times New Roman"/>
                <a:ea typeface="Times New Roman"/>
                <a:cs typeface="Times New Roman"/>
              </a:rPr>
              <a:t>Е.Тиличеевой</a:t>
            </a:r>
            <a:r>
              <a:rPr lang="ru-RU" sz="1600" b="1" i="1" u="none" dirty="0" smtClean="0">
                <a:latin typeface="Times New Roman"/>
                <a:ea typeface="Times New Roman"/>
                <a:cs typeface="Times New Roman"/>
              </a:rPr>
              <a:t>;</a:t>
            </a:r>
            <a:endParaRPr lang="ru-RU" sz="1400" b="1" i="1" u="none" dirty="0"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u="none" dirty="0">
                <a:latin typeface="Times New Roman"/>
                <a:ea typeface="Times New Roman"/>
                <a:cs typeface="Times New Roman"/>
              </a:rPr>
              <a:t>-«По улице, по улице», муз. Т. </a:t>
            </a:r>
            <a:r>
              <a:rPr lang="ru-RU" sz="1600" b="1" i="1" u="none" dirty="0" err="1">
                <a:latin typeface="Times New Roman"/>
                <a:ea typeface="Times New Roman"/>
                <a:cs typeface="Times New Roman"/>
              </a:rPr>
              <a:t>Шутенко</a:t>
            </a:r>
            <a:r>
              <a:rPr lang="ru-RU" sz="1600" b="1" i="1" u="none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600" b="1" i="1" u="none" dirty="0" err="1">
                <a:latin typeface="Times New Roman"/>
                <a:ea typeface="Times New Roman"/>
                <a:cs typeface="Times New Roman"/>
              </a:rPr>
              <a:t>сл.Л.Бойко</a:t>
            </a:r>
            <a:r>
              <a:rPr lang="ru-RU" sz="1400" u="none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1200" u="none" dirty="0">
              <a:latin typeface="Calibri"/>
              <a:ea typeface="Times New Roman"/>
              <a:cs typeface="Times New Roman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00" y="1628800"/>
            <a:ext cx="4660294" cy="345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70" y="1556792"/>
            <a:ext cx="4305810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519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>
              <a:defRPr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Л.С. Выготский считал, что формирование ребёнка происходит в особых условиях, которые он называл социальной ситуацией развития, создающей зону ближайшего развития </a:t>
            </a:r>
            <a:endParaRPr lang="ru-RU" sz="2000" dirty="0" smtClean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3995936" y="2492896"/>
            <a:ext cx="1080121" cy="47210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FF"/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475656" y="3068960"/>
            <a:ext cx="6191250" cy="1296143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u="none" dirty="0">
                <a:solidFill>
                  <a:srgbClr val="000000"/>
                </a:solidFill>
                <a:latin typeface="Times New Roman"/>
                <a:ea typeface="Times New Roman"/>
              </a:rPr>
              <a:t>возможность для сотрудничества </a:t>
            </a:r>
            <a:endParaRPr lang="ru-RU" sz="2400" u="none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u="none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ребёнка </a:t>
            </a:r>
            <a:r>
              <a:rPr lang="ru-RU" sz="2400" u="none" dirty="0">
                <a:solidFill>
                  <a:srgbClr val="000000"/>
                </a:solidFill>
                <a:latin typeface="Times New Roman"/>
                <a:ea typeface="Times New Roman"/>
              </a:rPr>
              <a:t>и взрослого в освоении </a:t>
            </a:r>
            <a:endParaRPr lang="ru-RU" sz="2400" u="none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u="none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различных </a:t>
            </a:r>
            <a:r>
              <a:rPr lang="ru-RU" sz="2400" u="none" dirty="0">
                <a:solidFill>
                  <a:srgbClr val="000000"/>
                </a:solidFill>
                <a:latin typeface="Times New Roman"/>
                <a:ea typeface="Times New Roman"/>
              </a:rPr>
              <a:t>знаний </a:t>
            </a:r>
            <a:endParaRPr kumimoji="0" lang="ru-RU" altLang="ru-RU" sz="24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19672" y="1839395"/>
            <a:ext cx="6191250" cy="698500"/>
          </a:xfrm>
          <a:prstGeom prst="rect">
            <a:avLst/>
          </a:prstGeom>
          <a:solidFill>
            <a:srgbClr val="FFFF99"/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определяется содержанием образования </a:t>
            </a:r>
            <a:endParaRPr kumimoji="0" lang="ru-RU" altLang="ru-RU" sz="24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4365104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Знания,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полученные в детстве по правилам дорожного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движения,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усвоенные в дошкольном возрасте, впоследствии становятся нормой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поведения,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а их соблюдение –потребностью человека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758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75905" y="260649"/>
            <a:ext cx="8135937" cy="1152128"/>
          </a:xfrm>
          <a:prstGeom prst="rect">
            <a:avLst/>
          </a:prstGeom>
          <a:solidFill>
            <a:srgbClr val="FFFFFF"/>
          </a:solidFill>
          <a:ln w="50800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u="none" dirty="0">
                <a:latin typeface="Times New Roman"/>
                <a:ea typeface="Times New Roman"/>
                <a:cs typeface="Times New Roman"/>
              </a:rPr>
              <a:t>Интеграция с </a:t>
            </a:r>
            <a:r>
              <a:rPr lang="ru-RU" sz="2800" b="1" u="none" dirty="0" smtClean="0">
                <a:latin typeface="Times New Roman"/>
                <a:ea typeface="Times New Roman"/>
                <a:cs typeface="Times New Roman"/>
              </a:rPr>
              <a:t>образовательной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u="none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u="none" dirty="0">
                <a:latin typeface="Times New Roman"/>
                <a:ea typeface="Times New Roman"/>
                <a:cs typeface="Times New Roman"/>
              </a:rPr>
              <a:t>областью «Познавательное развитие»</a:t>
            </a:r>
            <a:endParaRPr lang="ru-RU" sz="2800" u="none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93096"/>
            <a:ext cx="246684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58" y="1412777"/>
            <a:ext cx="3960440" cy="528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33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42325" y="1844824"/>
            <a:ext cx="8226425" cy="208823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2400" b="1" kern="0" dirty="0" smtClean="0">
              <a:solidFill>
                <a:srgbClr val="080808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9941" y="1844824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3600" kern="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Научиться </a:t>
            </a:r>
            <a:r>
              <a:rPr lang="ru-RU" sz="3600" kern="0" dirty="0">
                <a:solidFill>
                  <a:srgbClr val="FF0000"/>
                </a:solidFill>
                <a:latin typeface="Times New Roman"/>
                <a:ea typeface="Times New Roman"/>
              </a:rPr>
              <a:t>правилам жизни во взрослом мире – мире спешащих людей и машин!</a:t>
            </a:r>
            <a:endParaRPr lang="ru-RU" sz="36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4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36712"/>
          </a:xfrm>
        </p:spPr>
        <p:txBody>
          <a:bodyPr/>
          <a:lstStyle/>
          <a:p>
            <a:r>
              <a:rPr lang="ru-RU" sz="2800" dirty="0" smtClean="0"/>
              <a:t>Программно-методическое обеспечение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291264" cy="5361459"/>
          </a:xfrm>
        </p:spPr>
        <p:txBody>
          <a:bodyPr/>
          <a:lstStyle/>
          <a:p>
            <a:pPr lvl="0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Программа «Основы безопасности детей дошкольного возраста», авторы Р.Б.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Стеркина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О.Л. Князева, Н.Н. Авдеева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 дорога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основы безопасности: Учебно-методическое пособие для воспитателей дошкольных образовательных организаций по обучению детей безопасному участию в дорожном движении/ Кларина Л.М., Прилуцкая А.А., Поварницына С.А., Грошева О.С. И др.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2809800" cy="2041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79207"/>
            <a:ext cx="1873944" cy="2378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E:\DCIM\100PHOTO\SAM_2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t="6977" r="10063" b="9302"/>
          <a:stretch>
            <a:fillRect/>
          </a:stretch>
        </p:blipFill>
        <p:spPr bwMode="auto">
          <a:xfrm>
            <a:off x="4067944" y="3573016"/>
            <a:ext cx="25202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DCIM\100PHOTO\SAM_2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" r="4801"/>
          <a:stretch>
            <a:fillRect/>
          </a:stretch>
        </p:blipFill>
        <p:spPr bwMode="auto">
          <a:xfrm>
            <a:off x="6660232" y="3573016"/>
            <a:ext cx="248376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39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3608" y="548680"/>
            <a:ext cx="7416824" cy="4248472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00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rtlCol="0" anchor="ctr"/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№ 196-ФЗ от 10.12.1995г. «О безопасности дорожного движения» ст.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«обучение граждан правилам безопасного поведения на дорогах проводится в дошкольных,  общеобразовательных, специальных образовательных учреждениях различных организационно-правовых форм, получивших лицензию на осуществление образовательной деятельности в установленном порядке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7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8313" y="333375"/>
            <a:ext cx="8229600" cy="15827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Цель:</a:t>
            </a:r>
          </a:p>
          <a:p>
            <a:pPr lvl="0" eaLnBrk="1" hangingPunct="1">
              <a:defRPr/>
            </a:pPr>
            <a:r>
              <a:rPr lang="ru-RU" sz="2400" dirty="0">
                <a:effectLst/>
                <a:latin typeface="Times New Roman"/>
                <a:ea typeface="Times New Roman"/>
              </a:rPr>
              <a:t>формирование навыков безопасного поведения детей на дороге, чувства ответственности, сознательного отношения к соблюдению правил дорожного движения</a:t>
            </a:r>
            <a:endParaRPr kumimoji="0" lang="ru-RU" sz="2400" b="1" i="0" u="sng" strike="noStrike" kern="0" cap="none" spc="0" normalizeH="0" baseline="0" noProof="0" dirty="0" smtClean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8" y="2133600"/>
            <a:ext cx="8207375" cy="574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Задачи:</a:t>
            </a:r>
            <a:endParaRPr kumimoji="0" lang="ru-RU" sz="2400" b="1" i="0" u="sng" strike="noStrike" kern="0" cap="none" spc="0" normalizeH="0" baseline="0" noProof="0" dirty="0" smtClean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827088" y="2781300"/>
            <a:ext cx="1512887" cy="9032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492500" y="2781300"/>
            <a:ext cx="1584325" cy="9032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516688" y="2781300"/>
            <a:ext cx="1582737" cy="9032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31800" y="3693716"/>
            <a:ext cx="2303462" cy="288131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313" y="3861048"/>
            <a:ext cx="2159471" cy="183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dirty="0"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распространять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педагогические знания о ПДД среди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родителей</a:t>
            </a:r>
            <a:endParaRPr lang="ru-RU" sz="16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916238" y="3716338"/>
            <a:ext cx="2735262" cy="288131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u="none" dirty="0">
                <a:latin typeface="Times New Roman"/>
                <a:ea typeface="Times New Roman"/>
              </a:rPr>
              <a:t>выработать </a:t>
            </a:r>
            <a:r>
              <a:rPr lang="ru-RU" u="none" dirty="0" smtClean="0">
                <a:latin typeface="Times New Roman"/>
                <a:ea typeface="Times New Roman"/>
              </a:rPr>
              <a:t>привычку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u="none" dirty="0" smtClean="0">
                <a:latin typeface="Times New Roman"/>
                <a:ea typeface="Times New Roman"/>
              </a:rPr>
              <a:t> </a:t>
            </a:r>
            <a:r>
              <a:rPr lang="ru-RU" u="none" dirty="0">
                <a:latin typeface="Times New Roman"/>
                <a:ea typeface="Times New Roman"/>
              </a:rPr>
              <a:t>правильно вести </a:t>
            </a:r>
            <a:endParaRPr lang="ru-RU" u="none" dirty="0" smtClean="0">
              <a:latin typeface="Times New Roman"/>
              <a:ea typeface="Times New Roman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u="none" dirty="0" smtClean="0">
                <a:latin typeface="Times New Roman"/>
                <a:ea typeface="Times New Roman"/>
              </a:rPr>
              <a:t>себя </a:t>
            </a:r>
            <a:r>
              <a:rPr lang="ru-RU" u="none" dirty="0">
                <a:latin typeface="Times New Roman"/>
                <a:ea typeface="Times New Roman"/>
              </a:rPr>
              <a:t>на дорогах</a:t>
            </a:r>
            <a:r>
              <a:rPr lang="ru-RU" u="none" dirty="0" smtClean="0">
                <a:latin typeface="Times New Roman"/>
                <a:ea typeface="Times New Roman"/>
              </a:rPr>
              <a:t>;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u="none" dirty="0" smtClean="0">
                <a:latin typeface="Times New Roman"/>
                <a:ea typeface="Times New Roman"/>
              </a:rPr>
              <a:t> </a:t>
            </a:r>
            <a:r>
              <a:rPr lang="ru-RU" u="none" dirty="0">
                <a:latin typeface="Times New Roman"/>
                <a:ea typeface="Times New Roman"/>
              </a:rPr>
              <a:t>воспитывать </a:t>
            </a:r>
            <a:r>
              <a:rPr lang="ru-RU" u="none" dirty="0" smtClean="0">
                <a:latin typeface="Times New Roman"/>
                <a:ea typeface="Times New Roman"/>
              </a:rPr>
              <a:t>в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u="none" dirty="0" smtClean="0">
                <a:latin typeface="Times New Roman"/>
                <a:ea typeface="Times New Roman"/>
              </a:rPr>
              <a:t> дошкольниках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u="none" dirty="0" smtClean="0">
                <a:latin typeface="Times New Roman"/>
                <a:ea typeface="Times New Roman"/>
              </a:rPr>
              <a:t> </a:t>
            </a:r>
            <a:r>
              <a:rPr lang="ru-RU" u="none" dirty="0">
                <a:latin typeface="Times New Roman"/>
                <a:ea typeface="Times New Roman"/>
              </a:rPr>
              <a:t>грамотных </a:t>
            </a:r>
            <a:r>
              <a:rPr lang="ru-RU" u="none" dirty="0" smtClean="0">
                <a:latin typeface="Times New Roman"/>
                <a:ea typeface="Times New Roman"/>
              </a:rPr>
              <a:t>пешеходов</a:t>
            </a:r>
            <a:r>
              <a:rPr lang="ru-RU" sz="2800" u="none" dirty="0" smtClean="0">
                <a:latin typeface="Times New Roman"/>
                <a:ea typeface="Times New Roman"/>
              </a:rPr>
              <a:t> </a:t>
            </a: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795963" y="3716338"/>
            <a:ext cx="2879725" cy="288131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5963" y="3861048"/>
            <a:ext cx="287972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/>
              <a:ea typeface="Times New Roman"/>
            </a:endParaRPr>
          </a:p>
          <a:p>
            <a:pPr algn="ctr"/>
            <a:r>
              <a:rPr lang="ru-RU" sz="2000" dirty="0" smtClean="0">
                <a:latin typeface="Times New Roman"/>
                <a:ea typeface="Times New Roman"/>
              </a:rPr>
              <a:t>создать </a:t>
            </a:r>
            <a:r>
              <a:rPr lang="ru-RU" sz="2000" dirty="0">
                <a:latin typeface="Times New Roman"/>
                <a:ea typeface="Times New Roman"/>
              </a:rPr>
              <a:t>во всех  возрастных группах условия для сознательного изучения детьми ПДД; развить умение ориентироваться в различной обстановке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8415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 rot="5400000">
            <a:off x="3464711" y="-964437"/>
            <a:ext cx="1714512" cy="4214842"/>
          </a:xfrm>
          <a:prstGeom prst="homePlate">
            <a:avLst/>
          </a:prstGeom>
          <a:solidFill>
            <a:srgbClr val="FFFF00"/>
          </a:solidFill>
          <a:ln w="57150" cap="flat" cmpd="sng" algn="ctr">
            <a:solidFill>
              <a:srgbClr val="0000FF"/>
            </a:solidFill>
            <a:prstDash val="solid"/>
          </a:ln>
          <a:effectLst/>
        </p:spPr>
        <p:txBody>
          <a:bodyPr vert="vert270" rtlCol="0" anchor="ctr"/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Проектирование предметно-развивающей среды</a:t>
            </a:r>
            <a:endParaRPr lang="ru-RU" sz="24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ашивка 4"/>
          <p:cNvSpPr/>
          <p:nvPr/>
        </p:nvSpPr>
        <p:spPr>
          <a:xfrm rot="5400000">
            <a:off x="3204892" y="187596"/>
            <a:ext cx="2232249" cy="4250561"/>
          </a:xfrm>
          <a:prstGeom prst="chevron">
            <a:avLst>
              <a:gd name="adj" fmla="val 39778"/>
            </a:avLst>
          </a:prstGeom>
          <a:solidFill>
            <a:srgbClr val="FFFF00"/>
          </a:solidFill>
          <a:ln w="57150" cap="flat" cmpd="sng" algn="ctr">
            <a:solidFill>
              <a:srgbClr val="0000FF"/>
            </a:solidFill>
            <a:prstDash val="solid"/>
          </a:ln>
          <a:effectLst/>
        </p:spPr>
        <p:txBody>
          <a:bodyPr vert="vert270" rtlCol="0" anchor="ctr"/>
          <a:lstStyle/>
          <a:p>
            <a:pPr lvl="0" algn="ctr">
              <a:defRPr/>
            </a:pPr>
            <a:endParaRPr lang="ru-RU" sz="2800" b="1" u="sng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sz="2800" b="1" u="sng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организовать РППС?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143372" y="3571876"/>
            <a:ext cx="357190" cy="1143008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03843" y="4782216"/>
            <a:ext cx="4071966" cy="92869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00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Ребенок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проявляет самостоятельность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45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8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8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38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38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build="allAtOnce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лилиния 4"/>
          <p:cNvSpPr/>
          <p:nvPr/>
        </p:nvSpPr>
        <p:spPr>
          <a:xfrm>
            <a:off x="642910" y="642918"/>
            <a:ext cx="7858180" cy="2071702"/>
          </a:xfrm>
          <a:custGeom>
            <a:avLst/>
            <a:gdLst>
              <a:gd name="connsiteX0" fmla="*/ 0 w 7858180"/>
              <a:gd name="connsiteY0" fmla="*/ 345291 h 2071702"/>
              <a:gd name="connsiteX1" fmla="*/ 101134 w 7858180"/>
              <a:gd name="connsiteY1" fmla="*/ 101133 h 2071702"/>
              <a:gd name="connsiteX2" fmla="*/ 345292 w 7858180"/>
              <a:gd name="connsiteY2" fmla="*/ 0 h 2071702"/>
              <a:gd name="connsiteX3" fmla="*/ 7512889 w 7858180"/>
              <a:gd name="connsiteY3" fmla="*/ 0 h 2071702"/>
              <a:gd name="connsiteX4" fmla="*/ 7757047 w 7858180"/>
              <a:gd name="connsiteY4" fmla="*/ 101134 h 2071702"/>
              <a:gd name="connsiteX5" fmla="*/ 7858180 w 7858180"/>
              <a:gd name="connsiteY5" fmla="*/ 345292 h 2071702"/>
              <a:gd name="connsiteX6" fmla="*/ 7858180 w 7858180"/>
              <a:gd name="connsiteY6" fmla="*/ 1726411 h 2071702"/>
              <a:gd name="connsiteX7" fmla="*/ 7757047 w 7858180"/>
              <a:gd name="connsiteY7" fmla="*/ 1970569 h 2071702"/>
              <a:gd name="connsiteX8" fmla="*/ 7512889 w 7858180"/>
              <a:gd name="connsiteY8" fmla="*/ 2071702 h 2071702"/>
              <a:gd name="connsiteX9" fmla="*/ 345291 w 7858180"/>
              <a:gd name="connsiteY9" fmla="*/ 2071702 h 2071702"/>
              <a:gd name="connsiteX10" fmla="*/ 101133 w 7858180"/>
              <a:gd name="connsiteY10" fmla="*/ 1970568 h 2071702"/>
              <a:gd name="connsiteX11" fmla="*/ 0 w 7858180"/>
              <a:gd name="connsiteY11" fmla="*/ 1726410 h 2071702"/>
              <a:gd name="connsiteX12" fmla="*/ 0 w 7858180"/>
              <a:gd name="connsiteY12" fmla="*/ 345291 h 207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58180" h="2071702">
                <a:moveTo>
                  <a:pt x="0" y="345291"/>
                </a:moveTo>
                <a:cubicBezTo>
                  <a:pt x="0" y="253714"/>
                  <a:pt x="36379" y="165888"/>
                  <a:pt x="101134" y="101133"/>
                </a:cubicBezTo>
                <a:cubicBezTo>
                  <a:pt x="165889" y="36378"/>
                  <a:pt x="253715" y="0"/>
                  <a:pt x="345292" y="0"/>
                </a:cubicBezTo>
                <a:lnTo>
                  <a:pt x="7512889" y="0"/>
                </a:lnTo>
                <a:cubicBezTo>
                  <a:pt x="7604466" y="0"/>
                  <a:pt x="7692292" y="36379"/>
                  <a:pt x="7757047" y="101134"/>
                </a:cubicBezTo>
                <a:cubicBezTo>
                  <a:pt x="7821802" y="165889"/>
                  <a:pt x="7858180" y="253715"/>
                  <a:pt x="7858180" y="345292"/>
                </a:cubicBezTo>
                <a:lnTo>
                  <a:pt x="7858180" y="1726411"/>
                </a:lnTo>
                <a:cubicBezTo>
                  <a:pt x="7858180" y="1817988"/>
                  <a:pt x="7821801" y="1905814"/>
                  <a:pt x="7757047" y="1970569"/>
                </a:cubicBezTo>
                <a:cubicBezTo>
                  <a:pt x="7692292" y="2035324"/>
                  <a:pt x="7604466" y="2071702"/>
                  <a:pt x="7512889" y="2071702"/>
                </a:cubicBezTo>
                <a:lnTo>
                  <a:pt x="345291" y="2071702"/>
                </a:lnTo>
                <a:cubicBezTo>
                  <a:pt x="253714" y="2071702"/>
                  <a:pt x="165888" y="2035323"/>
                  <a:pt x="101133" y="1970568"/>
                </a:cubicBezTo>
                <a:cubicBezTo>
                  <a:pt x="36378" y="1905813"/>
                  <a:pt x="0" y="1817987"/>
                  <a:pt x="0" y="1726410"/>
                </a:cubicBezTo>
                <a:lnTo>
                  <a:pt x="0" y="345291"/>
                </a:lnTo>
                <a:close/>
              </a:path>
            </a:pathLst>
          </a:custGeom>
          <a:solidFill>
            <a:sysClr val="window" lastClr="FFFFFF"/>
          </a:solidFill>
          <a:ln w="76200" cap="rnd" cmpd="thickThin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sng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Субъект-субъектный</a:t>
            </a:r>
            <a:r>
              <a:rPr kumimoji="0" lang="ru-RU" sz="2400" b="1" i="0" u="sng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подход </a:t>
            </a:r>
            <a:r>
              <a:rPr kumimoji="0" lang="ru-RU" sz="24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активное,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самостоятельное участие ребенка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решении какой-либо проблемы</a:t>
            </a:r>
            <a:endParaRPr kumimoji="0" lang="ru-RU" sz="24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1472" y="3500438"/>
            <a:ext cx="7929618" cy="2500330"/>
          </a:xfrm>
          <a:prstGeom prst="roundRect">
            <a:avLst/>
          </a:prstGeom>
          <a:solidFill>
            <a:sysClr val="window" lastClr="FFFFFF"/>
          </a:solidFill>
          <a:ln w="76200" cap="rnd" cmpd="thickThin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sng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Педагог</a:t>
            </a:r>
            <a:r>
              <a:rPr kumimoji="0" lang="ru-RU" sz="28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роль проводника</a:t>
            </a:r>
            <a:endParaRPr kumimoji="0" lang="ru-RU" sz="28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48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4787847"/>
              </p:ext>
            </p:extLst>
          </p:nvPr>
        </p:nvGraphicFramePr>
        <p:xfrm>
          <a:off x="457200" y="285728"/>
          <a:ext cx="8229600" cy="572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3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Комната ПДД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970536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24744"/>
            <a:ext cx="4248472" cy="566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039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l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pril</Template>
  <TotalTime>652</TotalTime>
  <Words>458</Words>
  <Application>Microsoft Office PowerPoint</Application>
  <PresentationFormat>Экран (4:3)</PresentationFormat>
  <Paragraphs>89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Constantia</vt:lpstr>
      <vt:lpstr>Symbol</vt:lpstr>
      <vt:lpstr>Times New Roman</vt:lpstr>
      <vt:lpstr>Wingdings</vt:lpstr>
      <vt:lpstr>pril</vt:lpstr>
      <vt:lpstr>«Интеграция в образовательную деятельность предметно-средового подхода по освоению ребенком опыта безопасного поведения»  (кабинет в ПДД ДОУ) </vt:lpstr>
      <vt:lpstr>Предметно-средовой подход?</vt:lpstr>
      <vt:lpstr>Л.С. Выготский считал, что формирование ребёнка происходит в особых условиях, которые он называл социальной ситуацией развития, создающей зону ближайшего развития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Комната ПДД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Светофор-мой друг!</vt:lpstr>
      <vt:lpstr>От кареты до ракеты</vt:lpstr>
      <vt:lpstr>Автогородок</vt:lpstr>
      <vt:lpstr>Презентация PowerPoint</vt:lpstr>
      <vt:lpstr>Презентация PowerPoint</vt:lpstr>
      <vt:lpstr>Презентация PowerPoint</vt:lpstr>
      <vt:lpstr>Презентация PowerPoint</vt:lpstr>
      <vt:lpstr>Библиотека им. Маяковского</vt:lpstr>
      <vt:lpstr>Презентация PowerPoint</vt:lpstr>
      <vt:lpstr>Интеграция с образовательной областью «Речевое развитие»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Программно-методическое обеспечение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Интеграция в образовательную деятельность предметно-средового подхода по освоению ребенком опыта безопасного поведения (кабинет в ПДД ДОУ)</dc:title>
  <dc:creator>Юля</dc:creator>
  <cp:lastModifiedBy>Пользователь</cp:lastModifiedBy>
  <cp:revision>47</cp:revision>
  <dcterms:created xsi:type="dcterms:W3CDTF">2016-01-28T15:30:18Z</dcterms:created>
  <dcterms:modified xsi:type="dcterms:W3CDTF">2016-02-08T09:59:14Z</dcterms:modified>
</cp:coreProperties>
</file>