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9" r:id="rId6"/>
    <p:sldId id="260" r:id="rId7"/>
    <p:sldId id="262" r:id="rId8"/>
    <p:sldId id="263" r:id="rId9"/>
    <p:sldId id="266" r:id="rId10"/>
    <p:sldId id="274" r:id="rId11"/>
    <p:sldId id="267" r:id="rId12"/>
    <p:sldId id="268" r:id="rId13"/>
    <p:sldId id="269" r:id="rId14"/>
    <p:sldId id="297" r:id="rId15"/>
    <p:sldId id="273" r:id="rId16"/>
    <p:sldId id="270" r:id="rId17"/>
    <p:sldId id="275" r:id="rId18"/>
    <p:sldId id="276" r:id="rId19"/>
    <p:sldId id="277" r:id="rId20"/>
    <p:sldId id="278" r:id="rId21"/>
    <p:sldId id="279" r:id="rId22"/>
    <p:sldId id="281" r:id="rId23"/>
    <p:sldId id="286" r:id="rId24"/>
    <p:sldId id="287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299" r:id="rId38"/>
    <p:sldId id="300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9200" y="914400"/>
            <a:ext cx="6934200" cy="47397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110 г. Челябинска»</a:t>
            </a:r>
          </a:p>
          <a:p>
            <a:endParaRPr lang="ru-RU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СОЦИАЛЬНО-КОММУНИКАТИВНОЕ РАЗВИТИЕ ДОШКОЛЬНИКОВ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ИСПОЛЬЗОВАНИЕМ ТЕХНОЛОГИИ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ТРИЗ </a:t>
            </a:r>
            <a:endParaRPr lang="ru-RU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Таракановская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С.Ю.,</a:t>
            </a: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первой квалификационной категории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11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6800" y="457200"/>
            <a:ext cx="7010400" cy="4924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формы взаимодействия с детьми:</a:t>
            </a:r>
          </a:p>
          <a:p>
            <a:pPr algn="ctr"/>
            <a:endParaRPr lang="ru-RU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знакомство с произведениями литературы, сюжеты которых отражают нравственные проблемы;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нравственно-этические беседы;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сочинение историй, сказок;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игровое проектирование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проблемных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ситуаций</a:t>
            </a:r>
            <a:endParaRPr lang="ru-RU" sz="24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304800"/>
            <a:ext cx="815340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ориентир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 </a:t>
            </a:r>
          </a:p>
          <a:p>
            <a:pPr algn="ctr"/>
            <a:endParaRPr lang="ru-RU" sz="28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развитие творческих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способностей </a:t>
            </a:r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endParaRPr lang="ru-RU" sz="28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ТРИЗ </a:t>
            </a:r>
          </a:p>
          <a:p>
            <a:pPr algn="ctr"/>
            <a:endParaRPr lang="ru-RU" sz="28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– один из лучших способов развить творческую личность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всех </a:t>
            </a:r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областях</a:t>
            </a:r>
            <a:endParaRPr lang="ru-RU" sz="28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1371600"/>
            <a:ext cx="67056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Основополагающая </a:t>
            </a:r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идея ТРИЗ: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просто развивать фантазию, а научить мыслить системно, </a:t>
            </a:r>
            <a:b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пониманием происходящих </a:t>
            </a:r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процессов</a:t>
            </a:r>
            <a:endParaRPr lang="ru-RU" sz="3200" b="1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459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1143000"/>
            <a:ext cx="6477000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«Системный оператор» </a:t>
            </a:r>
            <a:r>
              <a:rPr lang="ru-RU" b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ru-RU" b="1" dirty="0" smtClean="0">
              <a:ln w="11430"/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позволяет  рассмотреть объект во времени и пространстве, формирует у ребёнка навыки системного анализа, системное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мышление  </a:t>
            </a:r>
            <a:endParaRPr lang="ru-RU" sz="2400" b="1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0"/>
          <a:ext cx="9144001" cy="68579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47429"/>
                <a:gridCol w="3048286"/>
                <a:gridCol w="3048286"/>
              </a:tblGrid>
              <a:tr h="3019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4775" algn="l"/>
                        </a:tabLst>
                      </a:pPr>
                      <a:r>
                        <a:rPr lang="ru-RU" sz="2400" dirty="0"/>
                        <a:t>5.  </a:t>
                      </a:r>
                      <a:r>
                        <a:rPr lang="ru-RU" sz="2400" b="1" dirty="0"/>
                        <a:t>НАДСИСТЕМА В ПРОШЛОМ </a:t>
                      </a:r>
                      <a:r>
                        <a:rPr lang="ru-RU" sz="2400" dirty="0"/>
                        <a:t>– частью чего являлся (среда обитания  или где был в прошлом)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4775" algn="l"/>
                        </a:tabLst>
                      </a:pPr>
                      <a:r>
                        <a:rPr lang="ru-RU" sz="2400" dirty="0"/>
                        <a:t>2. </a:t>
                      </a:r>
                      <a:r>
                        <a:rPr lang="ru-RU" sz="2400" b="1" dirty="0"/>
                        <a:t>НАДСИСТЕМА – </a:t>
                      </a:r>
                      <a:r>
                        <a:rPr lang="ru-RU" sz="2400" dirty="0"/>
                        <a:t>частью чего является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4775" algn="l"/>
                        </a:tabLst>
                      </a:pPr>
                      <a:r>
                        <a:rPr lang="ru-RU" sz="2400" dirty="0"/>
                        <a:t>(среда обитания или где встречается)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4775" algn="l"/>
                        </a:tabLst>
                      </a:pPr>
                      <a:r>
                        <a:rPr lang="ru-RU" sz="2400" b="1" dirty="0"/>
                        <a:t>8. НАДСИСТЕМА В БУДУЩЕМ </a:t>
                      </a:r>
                      <a:r>
                        <a:rPr lang="ru-RU" sz="2400" dirty="0"/>
                        <a:t>– частью чего будет являться  (среда обитания или где будет в будущем)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  <a:tr h="2026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4775" algn="l"/>
                        </a:tabLst>
                      </a:pPr>
                      <a:r>
                        <a:rPr lang="ru-RU" sz="2400" b="1" dirty="0"/>
                        <a:t>4. ПРОШЛОЕ СИСТЕМЫ</a:t>
                      </a:r>
                      <a:r>
                        <a:rPr lang="ru-RU" sz="2400" dirty="0"/>
                        <a:t> (кем был)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84775" algn="l"/>
                        </a:tabLst>
                      </a:pPr>
                      <a:r>
                        <a:rPr lang="ru-RU" sz="2400" b="1" dirty="0"/>
                        <a:t>СИСТЕМА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4775" algn="l"/>
                        </a:tabLst>
                      </a:pPr>
                      <a:r>
                        <a:rPr lang="ru-RU" sz="2400" dirty="0"/>
                        <a:t>(объект в настоящем)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4775" algn="l"/>
                        </a:tabLst>
                      </a:pPr>
                      <a:r>
                        <a:rPr lang="ru-RU" sz="2400" b="1" dirty="0"/>
                        <a:t>7. БУДУЩЕЕ СИСТЕМЫ </a:t>
                      </a:r>
                      <a:r>
                        <a:rPr lang="ru-RU" sz="2400" dirty="0"/>
                        <a:t>(кем будет объект в будущем)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  <a:tr h="1811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4775" algn="l"/>
                        </a:tabLst>
                      </a:pPr>
                      <a:r>
                        <a:rPr lang="ru-RU" sz="2400" b="1" dirty="0"/>
                        <a:t>6. ПОДСИСТЕМА В ПРОШЛОМ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5184775" algn="l"/>
                        </a:tabLst>
                      </a:pPr>
                      <a:r>
                        <a:rPr lang="ru-RU" sz="2400" b="1" dirty="0"/>
                        <a:t>ПОДСИСТЕМА </a:t>
                      </a:r>
                      <a:r>
                        <a:rPr lang="ru-RU" sz="2400" dirty="0"/>
                        <a:t>– из чего состоит объект (части)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4775" algn="l"/>
                        </a:tabLst>
                      </a:pPr>
                      <a:r>
                        <a:rPr lang="ru-RU" sz="2400" b="1" dirty="0"/>
                        <a:t>9. ПОДСИСТЕМА В БУДУЩЕМ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84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6593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17519"/>
                <a:gridCol w="2773681"/>
                <a:gridCol w="3352800"/>
              </a:tblGrid>
              <a:tr h="1912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Место, где герой ситуации был раньше.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Место, где осуществляет герой в нынешней ситуации.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Место, в котором может поменяться ситуация.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0" marR="66040" marT="66040" marB="66040"/>
                </a:tc>
              </a:tr>
              <a:tr h="2227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Герой, в ситуации, что было с ним раньше до того как это произошло.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Нравственная ситуация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 настоящем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Герой, в ситуации которой он может быть при каких либо изменениях в положительную </a:t>
                      </a:r>
                      <a:r>
                        <a:rPr lang="ru-RU" sz="2000" dirty="0" smtClean="0"/>
                        <a:t>сторону</a:t>
                      </a:r>
                      <a:r>
                        <a:rPr lang="ru-RU" sz="2000" baseline="0" dirty="0" smtClean="0"/>
                        <a:t> или остаться в нынешней ситуации.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0" marR="66040" marT="66040" marB="66040"/>
                </a:tc>
              </a:tr>
              <a:tr h="271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Черты характера, качества личности и умения которые предшествовали ранее этой ситуации.</a:t>
                      </a:r>
                      <a:endParaRPr lang="ru-RU" sz="2000" b="1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Черты характера, качества личности и умения в настоящем.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Черты характера, качества личности (изменение их) и умения при взаимодействии с окружением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0" marR="66040" marT="66040" marB="66040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29" y="0"/>
            <a:ext cx="922945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95400" y="838200"/>
            <a:ext cx="6934200" cy="38779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Осуществляя взаимодействие с детьми, необходимо придерживаться</a:t>
            </a:r>
            <a:r>
              <a:rPr lang="ru-RU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принципов</a:t>
            </a:r>
            <a:r>
              <a:rPr lang="ru-RU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создавать атмосферу, благоприятствующую появлению новых идей, вселяющую уверенность в себе и желание высказываться;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использовать ошибки детей для формирования нового, позитивного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взгляда, а не для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осуждения</a:t>
            </a:r>
            <a:endParaRPr lang="ru-RU" sz="24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1905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67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7391400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даёт нам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Системный оператор?</a:t>
            </a:r>
          </a:p>
          <a:p>
            <a:pPr algn="ctr"/>
            <a:endParaRPr lang="ru-RU" sz="36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возможность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проявить себя;</a:t>
            </a:r>
          </a:p>
          <a:p>
            <a:pPr algn="ctr">
              <a:buFontTx/>
              <a:buChar char="-"/>
            </a:pPr>
            <a:endParaRPr lang="ru-RU" sz="24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стремление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получать новую информацию об  окружающем;</a:t>
            </a:r>
          </a:p>
          <a:p>
            <a:pPr algn="ctr">
              <a:buFontTx/>
              <a:buChar char="-"/>
            </a:pPr>
            <a:endParaRPr lang="ru-RU" sz="24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потребность в познавательной деятельности;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29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0600" y="1219200"/>
            <a:ext cx="70104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аёт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 созидать, творить;</a:t>
            </a:r>
          </a:p>
          <a:p>
            <a:pPr algn="ctr">
              <a:buFontTx/>
              <a:buChar char="-"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пособствует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развитию аналитических способностей;</a:t>
            </a:r>
          </a:p>
          <a:p>
            <a:pPr algn="ctr">
              <a:buFontTx/>
              <a:buChar char="-"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формирует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развивать и доказывать свою точку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зрения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1981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9459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19200" y="1143000"/>
            <a:ext cx="708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«Ничему тому, что важно знать, научить нельзя, </a:t>
            </a:r>
            <a:endParaRPr kumimoji="0" lang="ru-RU" sz="3600" b="1" i="0" u="none" strike="noStrike" normalizeH="0" baseline="0" dirty="0" smtClean="0">
              <a:ln w="11430"/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1" u="none" strike="noStrike" normalizeH="0" baseline="0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сё, что может сделать</a:t>
            </a:r>
            <a:r>
              <a:rPr kumimoji="0" lang="ru-RU" sz="3600" b="1" i="1" u="none" strike="noStrike" normalizeH="0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</a:t>
            </a:r>
            <a:r>
              <a:rPr lang="ru-RU" sz="36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600" b="1" i="1" u="none" strike="noStrike" normalizeH="0" baseline="0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указать дорожки</a:t>
            </a:r>
            <a:r>
              <a:rPr kumimoji="0" lang="ru-RU" sz="3600" b="1" i="1" u="none" strike="noStrike" normalizeH="0" baseline="0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1430"/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3600" b="1" i="1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Олдингтон Р.</a:t>
            </a:r>
            <a:endParaRPr kumimoji="0" lang="ru-RU" sz="36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29" y="0"/>
            <a:ext cx="922945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1066800"/>
            <a:ext cx="7162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(Младшие группы)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ПО ГОРИЗОНТАЛИ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001294" y="2475706"/>
            <a:ext cx="12946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29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6800" y="457200"/>
            <a:ext cx="7086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(Средние группы)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ПРОДОЛЖАЕМ ОТКРЫВАТЬ ЭКРАНЫ ПО ГОРИЗОНТАЛИ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4077494" y="1942306"/>
            <a:ext cx="12946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838200"/>
            <a:ext cx="7696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(Средние группы)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ОТКРЫВАЕМ ЭКРАНЫ ПО ВЕРТИКАЛИ (ВНИЗ)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4077494" y="2323306"/>
            <a:ext cx="12946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29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304800"/>
            <a:ext cx="7010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этап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(Старшие группы)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ВЫХОДИМ СНАЧАЛА НА «ПЯТИЭКРАНКУ», А ЗАТЕМ НА «ДЕВЯТИЭКРАНКУ»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3772694" y="1713706"/>
            <a:ext cx="12946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95400" y="533400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или Что воспитывает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наших детей?</a:t>
            </a: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xn--b1addcb0cemfbfdjk.xn--p1ai/attachments/Image/DETI1.jp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3276600" cy="2209800"/>
          </a:xfrm>
          <a:prstGeom prst="rect">
            <a:avLst/>
          </a:prstGeom>
          <a:noFill/>
        </p:spPr>
      </p:pic>
      <p:pic>
        <p:nvPicPr>
          <p:cNvPr id="6" name="Picture 6" descr="http://www.oncoursesystems.com/images/user/10766/10706467/co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2841171" cy="2209800"/>
          </a:xfrm>
          <a:prstGeom prst="rect">
            <a:avLst/>
          </a:prstGeom>
          <a:noFill/>
        </p:spPr>
      </p:pic>
      <p:pic>
        <p:nvPicPr>
          <p:cNvPr id="7" name="Picture 8" descr="http://photodomik.ru/photo/83/83a592850ff0f791667b8564245a2cc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8100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14478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МЛАДШИЙ ДОШКОЛЬНЫЙ  ВОЗРАСТ </a:t>
            </a:r>
          </a:p>
          <a:p>
            <a:pPr algn="ctr"/>
            <a:endParaRPr lang="ru-RU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примере нравственных ситуаций в сказке)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1676400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 СТАРШИЙ ДОШКОЛЬНЫЙ ВОЗРАСТ </a:t>
            </a:r>
          </a:p>
          <a:p>
            <a:pPr algn="ctr"/>
            <a:endParaRPr lang="ru-RU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примере нравственных ситуаций)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371600" y="533400"/>
            <a:ext cx="6629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  <a:tab pos="5184775" algn="l"/>
              </a:tabLst>
            </a:pPr>
            <a:r>
              <a:rPr kumimoji="0" lang="ru-RU" sz="20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позволяет развивать воображение, фантазию детей.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  <a:tab pos="5184775" algn="l"/>
              </a:tabLst>
            </a:pP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  <a:tab pos="5184775" algn="l"/>
              </a:tabLst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позволяет преподносить знания детей в увлекательной  и интересной для детей форме, обеспечивает их прочное усвоение и систематизацию.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5184775" algn="l"/>
              </a:tabLst>
            </a:pPr>
            <a:endParaRPr kumimoji="0" lang="ru-RU" sz="24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  <a:tab pos="5184775" algn="l"/>
              </a:tabLst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 ставит детей и педагогов в позицию партнёров стимулирует создание </a:t>
            </a:r>
            <a:r>
              <a:rPr kumimoji="0" lang="ru-RU" sz="2400" b="1" i="0" u="none" strike="noStrike" normalizeH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 успеха для детей,</a:t>
            </a:r>
            <a:r>
              <a:rPr kumimoji="0" lang="ru-RU" sz="2400" b="1" i="0" u="none" strike="noStrike" normalizeH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формирует умение видеть недостатки и уметь их исправлять.</a:t>
            </a:r>
            <a:endParaRPr kumimoji="0" lang="ru-RU" sz="24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pic>
        <p:nvPicPr>
          <p:cNvPr id="4" name="Рисунок 3" descr="tambe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14400"/>
            <a:ext cx="3359493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609600"/>
            <a:ext cx="35052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Тамберг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Юрий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Гергардович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</a:p>
          <a:p>
            <a:pPr algn="just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Участник творческого коллектива создателей сайта </a:t>
            </a:r>
          </a:p>
          <a:p>
            <a:pPr algn="just"/>
            <a:r>
              <a:rPr lang="ru-RU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ТРИЗ-Интернет-Школа</a:t>
            </a: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Доцент кафедры новых педагогических технологий Новгородского регионального центра развития образования, старший научный сотрудник. </a:t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Председатель Новгородской областной организации ТРИЗ. 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886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solidFill>
                  <a:srgbClr val="FF0000"/>
                </a:solidFill>
                <a:latin typeface="Bookman Old Style" pitchFamily="18" charset="0"/>
              </a:rPr>
              <a:t>«Обучение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творчеству является ещё одним резервом воспитания нравственности».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1828800"/>
            <a:ext cx="711123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95400" y="533400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или Что воспитывает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наших детей?</a:t>
            </a: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m2-tub-ru.yandex.net/i?id=0c0cdb6addcc0542987424d2418e534d&amp;n=33&amp;h=190&amp;w=3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3-tub-ru.yandex.net/i?id=e78e442960533b2bfcde4c65c227b049&amp;n=33&amp;h=190&amp;w=28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8862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tfw2005.com/boards/attachments/transformers-fan-art/27122087d1256119516-autobot-micromaster-all-stars-coloured-micropost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5240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612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685800"/>
            <a:ext cx="69342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Важнейшая задача воспитания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духовности и культуры, инициативности, самостоятельности, толерантности, способности к успешной социализации в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  </a:t>
            </a:r>
            <a:endParaRPr lang="ru-RU" sz="24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459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9200" y="1447800"/>
            <a:ext cx="67818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становится </a:t>
            </a:r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особо актуальным направлением на данном современном </a:t>
            </a:r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этапе</a:t>
            </a:r>
            <a:endParaRPr lang="ru-RU" sz="36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29" y="0"/>
            <a:ext cx="922945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914400"/>
            <a:ext cx="685800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-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процесс усвоения и дальнейшего развития индивидом социально-культурного опыта, необходимого для его дальнейшего включения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систему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общественных </a:t>
            </a:r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  <a:endParaRPr lang="ru-RU" sz="28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609600"/>
            <a:ext cx="6553200" cy="4339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социально-коммуникативного развития:</a:t>
            </a:r>
          </a:p>
          <a:p>
            <a:pPr algn="ctr"/>
            <a:endParaRPr lang="ru-RU" sz="36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позитивная социализация детей дошкольного возраста,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приобщение детей к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социокультурным нормам, традициям, включая моральные и нравственные </a:t>
            </a:r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endParaRPr lang="ru-RU" sz="28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ПРЕЗЕНТАЦИИ ВОСПИТАТЕЛЬ ГОДА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29" y="0"/>
            <a:ext cx="9229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609600"/>
            <a:ext cx="7010400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педагога: </a:t>
            </a:r>
          </a:p>
          <a:p>
            <a:pPr algn="ctr"/>
            <a:endParaRPr lang="ru-RU" sz="28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 организовать взаимодействие с ребенком, чтобы оно было направлено на формирование позитивной социализации и личностное развитие </a:t>
            </a:r>
            <a:r>
              <a:rPr lang="ru-RU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дошкольника</a:t>
            </a:r>
            <a:endParaRPr lang="ru-RU" sz="32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620</Words>
  <Application>Microsoft Office PowerPoint</Application>
  <PresentationFormat>Экран (4:3)</PresentationFormat>
  <Paragraphs>129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Светлана</cp:lastModifiedBy>
  <cp:revision>46</cp:revision>
  <dcterms:created xsi:type="dcterms:W3CDTF">2016-01-28T14:20:56Z</dcterms:created>
  <dcterms:modified xsi:type="dcterms:W3CDTF">2016-02-18T15:31:39Z</dcterms:modified>
</cp:coreProperties>
</file>