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63" r:id="rId3"/>
    <p:sldId id="375" r:id="rId4"/>
    <p:sldId id="377" r:id="rId5"/>
    <p:sldId id="313" r:id="rId6"/>
    <p:sldId id="314" r:id="rId7"/>
    <p:sldId id="315" r:id="rId8"/>
    <p:sldId id="376" r:id="rId9"/>
    <p:sldId id="316" r:id="rId10"/>
    <p:sldId id="283" r:id="rId11"/>
    <p:sldId id="281" r:id="rId12"/>
    <p:sldId id="378" r:id="rId13"/>
    <p:sldId id="285" r:id="rId14"/>
    <p:sldId id="327" r:id="rId15"/>
    <p:sldId id="309" r:id="rId16"/>
    <p:sldId id="295" r:id="rId17"/>
    <p:sldId id="317" r:id="rId18"/>
    <p:sldId id="296" r:id="rId19"/>
    <p:sldId id="329" r:id="rId20"/>
    <p:sldId id="310" r:id="rId21"/>
    <p:sldId id="297" r:id="rId22"/>
    <p:sldId id="319" r:id="rId23"/>
    <p:sldId id="299" r:id="rId24"/>
    <p:sldId id="331" r:id="rId25"/>
    <p:sldId id="311" r:id="rId26"/>
    <p:sldId id="300" r:id="rId27"/>
    <p:sldId id="321" r:id="rId28"/>
    <p:sldId id="301" r:id="rId29"/>
    <p:sldId id="302" r:id="rId30"/>
    <p:sldId id="364" r:id="rId31"/>
    <p:sldId id="324" r:id="rId32"/>
    <p:sldId id="326" r:id="rId33"/>
    <p:sldId id="325" r:id="rId34"/>
    <p:sldId id="33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>
      <p:cViewPr>
        <p:scale>
          <a:sx n="100" d="100"/>
          <a:sy n="100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3;&#1086;&#1074;&#1072;&#1103;%20&#1087;&#1072;&#1087;&#1082;&#1072;\&#1072;&#1091;&#1090;&#1086;&#1072;&#1075;&#1088;&#1077;&#1089;&#1089;&#1080;&#1103;\&#1055;&#1086;&#1076;&#1088;&#1086;&#1089;&#1090;&#1082;&#1080;_&#1072;&#1085;&#1090;&#1080;&#1074;&#1080;&#1090;&#1072;&#1083;&#1100;&#1085;&#1099;&#1077;_02_06112011-1.doc!_1384283823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3;&#1086;&#1074;&#1072;&#1103;%20&#1087;&#1072;&#1087;&#1082;&#1072;\&#1072;&#1091;&#1090;&#1086;&#1072;&#1075;&#1088;&#1077;&#1089;&#1089;&#1080;&#1103;\&#1055;&#1086;&#1076;&#1088;&#1086;&#1089;&#1090;&#1082;&#1080;_&#1072;&#1085;&#1090;&#1080;&#1074;&#1080;&#1090;&#1072;&#1083;&#1100;&#1085;&#1099;&#1077;_02_06112011-1.doc!_1384284178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3;&#1086;&#1074;&#1072;&#1103;%20&#1087;&#1072;&#1087;&#1082;&#1072;\&#1072;&#1091;&#1090;&#1086;&#1072;&#1075;&#1088;&#1077;&#1089;&#1089;&#1080;&#1103;\&#1055;&#1086;&#1076;&#1088;&#1086;&#1089;&#1090;&#1082;&#1080;_&#1072;&#1085;&#1090;&#1080;&#1074;&#1080;&#1090;&#1072;&#1083;&#1100;&#1085;&#1099;&#1077;_02_06112011-1.doc!_1384284303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89421114027458"/>
          <c:y val="0.23717785276840395"/>
          <c:w val="0.32977398658501134"/>
          <c:h val="0.56532683414573182"/>
        </c:manualLayout>
      </c:layout>
      <c:radarChart>
        <c:radarStyle val="marker"/>
        <c:varyColors val="0"/>
        <c:ser>
          <c:idx val="0"/>
          <c:order val="0"/>
          <c:tx>
            <c:strRef>
              <c:f>'[Диаграмма в Подростки_антивитальные_02_06112011-1.doc]Лист1'!$B$1</c:f>
              <c:strCache>
                <c:ptCount val="1"/>
                <c:pt idx="0">
                  <c:v>сензитивно-шизодные</c:v>
                </c:pt>
              </c:strCache>
            </c:strRef>
          </c:tx>
          <c:marker>
            <c:symbol val="none"/>
          </c:marker>
          <c:cat>
            <c:strRef>
              <c:f>'[Диаграмма в Подростки_антивитальные_02_06112011-1.doc]Лист1'!$A$2:$A$7</c:f>
              <c:strCache>
                <c:ptCount val="6"/>
                <c:pt idx="0">
                  <c:v>душевная боль</c:v>
                </c:pt>
                <c:pt idx="1">
                  <c:v>безнадежность</c:v>
                </c:pt>
                <c:pt idx="2">
                  <c:v>эмоциональная нестабильность, импульсивность</c:v>
                </c:pt>
                <c:pt idx="3">
                  <c:v>Агрессивность. Асоциальность</c:v>
                </c:pt>
                <c:pt idx="4">
                  <c:v>сужение когнитивной сферы</c:v>
                </c:pt>
                <c:pt idx="5">
                  <c:v>психотическая страх, тоска</c:v>
                </c:pt>
              </c:strCache>
            </c:strRef>
          </c:cat>
          <c:val>
            <c:numRef>
              <c:f>'[Диаграмма в Подростки_антивитальные_02_06112011-1.doc]Лист1'!$B$2:$B$7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'[Диаграмма в Подростки_антивитальные_02_06112011-1.doc]Лист1'!$C$1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'[Диаграмма в Подростки_антивитальные_02_06112011-1.doc]Лист1'!$A$2:$A$7</c:f>
              <c:strCache>
                <c:ptCount val="6"/>
                <c:pt idx="0">
                  <c:v>душевная боль</c:v>
                </c:pt>
                <c:pt idx="1">
                  <c:v>безнадежность</c:v>
                </c:pt>
                <c:pt idx="2">
                  <c:v>эмоциональная нестабильность, импульсивность</c:v>
                </c:pt>
                <c:pt idx="3">
                  <c:v>Агрессивность. Асоциальность</c:v>
                </c:pt>
                <c:pt idx="4">
                  <c:v>сужение когнитивной сферы</c:v>
                </c:pt>
                <c:pt idx="5">
                  <c:v>психотическая страх, тоска</c:v>
                </c:pt>
              </c:strCache>
            </c:strRef>
          </c:cat>
          <c:val>
            <c:numRef>
              <c:f>'[Диаграмма в Подростки_антивитальные_02_06112011-1.doc]Лист1'!$C$2:$C$7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04288"/>
        <c:axId val="57805824"/>
      </c:radarChart>
      <c:catAx>
        <c:axId val="57804288"/>
        <c:scaling>
          <c:orientation val="minMax"/>
        </c:scaling>
        <c:delete val="0"/>
        <c:axPos val="b"/>
        <c:majorGridlines/>
        <c:numFmt formatCode="dd/mm/yyyy" sourceLinked="1"/>
        <c:majorTickMark val="out"/>
        <c:minorTickMark val="none"/>
        <c:tickLblPos val="nextTo"/>
        <c:crossAx val="57805824"/>
        <c:crosses val="autoZero"/>
        <c:auto val="0"/>
        <c:lblAlgn val="ctr"/>
        <c:lblOffset val="100"/>
        <c:noMultiLvlLbl val="0"/>
      </c:catAx>
      <c:valAx>
        <c:axId val="578058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780428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11191309419671"/>
          <c:y val="0.18070772403449623"/>
          <c:w val="0.37250765529308838"/>
          <c:h val="0.63858455193100849"/>
        </c:manualLayout>
      </c:layout>
      <c:radarChart>
        <c:radarStyle val="marker"/>
        <c:varyColors val="0"/>
        <c:ser>
          <c:idx val="0"/>
          <c:order val="0"/>
          <c:tx>
            <c:strRef>
              <c:f>'[Диаграмма в Подростки_антивитальные_02_06112011-1.doc 2]Лист1'!$B$1</c:f>
              <c:strCache>
                <c:ptCount val="1"/>
                <c:pt idx="0">
                  <c:v>эмоционально-неустойчивые, пограничные</c:v>
                </c:pt>
              </c:strCache>
            </c:strRef>
          </c:tx>
          <c:marker>
            <c:symbol val="none"/>
          </c:marker>
          <c:cat>
            <c:strRef>
              <c:f>'[Диаграмма в Подростки_антивитальные_02_06112011-1.doc 2]Лист1'!$A$2:$A$7</c:f>
              <c:strCache>
                <c:ptCount val="6"/>
                <c:pt idx="0">
                  <c:v>душевная боль</c:v>
                </c:pt>
                <c:pt idx="1">
                  <c:v>безнадежность</c:v>
                </c:pt>
                <c:pt idx="2">
                  <c:v>эмоциональная нестабильность, импульсивность</c:v>
                </c:pt>
                <c:pt idx="3">
                  <c:v>Агрессивность. Асоциальность</c:v>
                </c:pt>
                <c:pt idx="4">
                  <c:v>сужение когнитивной сферы</c:v>
                </c:pt>
                <c:pt idx="5">
                  <c:v>психотическая страх, тоска</c:v>
                </c:pt>
              </c:strCache>
            </c:strRef>
          </c:cat>
          <c:val>
            <c:numRef>
              <c:f>'[Диаграмма в Подростки_антивитальные_02_06112011-1.doc 2]Лист1'!$B$2:$B$7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'[Диаграмма в Подростки_антивитальные_02_06112011-1.doc 2]Лист1'!$C$1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'[Диаграмма в Подростки_антивитальные_02_06112011-1.doc 2]Лист1'!$A$2:$A$7</c:f>
              <c:strCache>
                <c:ptCount val="6"/>
                <c:pt idx="0">
                  <c:v>душевная боль</c:v>
                </c:pt>
                <c:pt idx="1">
                  <c:v>безнадежность</c:v>
                </c:pt>
                <c:pt idx="2">
                  <c:v>эмоциональная нестабильность, импульсивность</c:v>
                </c:pt>
                <c:pt idx="3">
                  <c:v>Агрессивность. Асоциальность</c:v>
                </c:pt>
                <c:pt idx="4">
                  <c:v>сужение когнитивной сферы</c:v>
                </c:pt>
                <c:pt idx="5">
                  <c:v>психотическая страх, тоска</c:v>
                </c:pt>
              </c:strCache>
            </c:strRef>
          </c:cat>
          <c:val>
            <c:numRef>
              <c:f>'[Диаграмма в Подростки_антивитальные_02_06112011-1.doc 2]Лист1'!$C$2:$C$7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69056"/>
        <c:axId val="57870592"/>
      </c:radarChart>
      <c:catAx>
        <c:axId val="57869056"/>
        <c:scaling>
          <c:orientation val="minMax"/>
        </c:scaling>
        <c:delete val="0"/>
        <c:axPos val="b"/>
        <c:majorGridlines/>
        <c:numFmt formatCode="dd/mm/yyyy" sourceLinked="1"/>
        <c:majorTickMark val="out"/>
        <c:minorTickMark val="none"/>
        <c:tickLblPos val="nextTo"/>
        <c:crossAx val="57870592"/>
        <c:crosses val="autoZero"/>
        <c:auto val="0"/>
        <c:lblAlgn val="ctr"/>
        <c:lblOffset val="100"/>
        <c:noMultiLvlLbl val="0"/>
      </c:catAx>
      <c:valAx>
        <c:axId val="5787059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7869056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11191309419671"/>
          <c:y val="0.18070772403449625"/>
          <c:w val="0.37250765529308838"/>
          <c:h val="0.63858455193100849"/>
        </c:manualLayout>
      </c:layout>
      <c:radarChart>
        <c:radarStyle val="marker"/>
        <c:varyColors val="0"/>
        <c:ser>
          <c:idx val="0"/>
          <c:order val="0"/>
          <c:tx>
            <c:strRef>
              <c:f>'[Диаграмма в Подростки_антивитальные_02_06112011-1.doc 3]Лист1'!$B$1</c:f>
              <c:strCache>
                <c:ptCount val="1"/>
                <c:pt idx="0">
                  <c:v>депрессивные, обсессивно-компульсивные</c:v>
                </c:pt>
              </c:strCache>
            </c:strRef>
          </c:tx>
          <c:marker>
            <c:symbol val="none"/>
          </c:marker>
          <c:cat>
            <c:strRef>
              <c:f>'[Диаграмма в Подростки_антивитальные_02_06112011-1.doc 3]Лист1'!$A$2:$A$7</c:f>
              <c:strCache>
                <c:ptCount val="6"/>
                <c:pt idx="0">
                  <c:v>душевная боль</c:v>
                </c:pt>
                <c:pt idx="1">
                  <c:v>безнадежность</c:v>
                </c:pt>
                <c:pt idx="2">
                  <c:v>эмоциональная нестабильность, импульсивность</c:v>
                </c:pt>
                <c:pt idx="3">
                  <c:v>Агрессивность. Асоциальность</c:v>
                </c:pt>
                <c:pt idx="4">
                  <c:v>сужение когнитивной сферы</c:v>
                </c:pt>
                <c:pt idx="5">
                  <c:v>психотический страх, тоска</c:v>
                </c:pt>
              </c:strCache>
            </c:strRef>
          </c:cat>
          <c:val>
            <c:numRef>
              <c:f>'[Диаграмма в Подростки_антивитальные_02_06112011-1.doc 3]Лист1'!$B$2:$B$7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'[Диаграмма в Подростки_антивитальные_02_06112011-1.doc 3]Лист1'!$C$1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'[Диаграмма в Подростки_антивитальные_02_06112011-1.doc 3]Лист1'!$A$2:$A$7</c:f>
              <c:strCache>
                <c:ptCount val="6"/>
                <c:pt idx="0">
                  <c:v>душевная боль</c:v>
                </c:pt>
                <c:pt idx="1">
                  <c:v>безнадежность</c:v>
                </c:pt>
                <c:pt idx="2">
                  <c:v>эмоциональная нестабильность, импульсивность</c:v>
                </c:pt>
                <c:pt idx="3">
                  <c:v>Агрессивность. Асоциальность</c:v>
                </c:pt>
                <c:pt idx="4">
                  <c:v>сужение когнитивной сферы</c:v>
                </c:pt>
                <c:pt idx="5">
                  <c:v>психотический страх, тоска</c:v>
                </c:pt>
              </c:strCache>
            </c:strRef>
          </c:cat>
          <c:val>
            <c:numRef>
              <c:f>'[Диаграмма в Подростки_антивитальные_02_06112011-1.doc 3]Лист1'!$C$2:$C$7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13728"/>
        <c:axId val="57915264"/>
      </c:radarChart>
      <c:catAx>
        <c:axId val="57913728"/>
        <c:scaling>
          <c:orientation val="minMax"/>
        </c:scaling>
        <c:delete val="0"/>
        <c:axPos val="b"/>
        <c:majorGridlines/>
        <c:numFmt formatCode="dd/mm/yyyy" sourceLinked="1"/>
        <c:majorTickMark val="out"/>
        <c:minorTickMark val="none"/>
        <c:tickLblPos val="nextTo"/>
        <c:crossAx val="57915264"/>
        <c:crosses val="autoZero"/>
        <c:auto val="0"/>
        <c:lblAlgn val="ctr"/>
        <c:lblOffset val="100"/>
        <c:noMultiLvlLbl val="0"/>
      </c:catAx>
      <c:valAx>
        <c:axId val="579152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7913728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пограничными чертами</c:v>
                </c:pt>
              </c:strCache>
            </c:strRef>
          </c:tx>
          <c:spPr>
            <a:pattFill prst="pct80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Лист1!$A$2:$A$11</c:f>
              <c:strCache>
                <c:ptCount val="10"/>
                <c:pt idx="0">
                  <c:v>Физическая </c:v>
                </c:pt>
                <c:pt idx="1">
                  <c:v>Вербальная</c:v>
                </c:pt>
                <c:pt idx="2">
                  <c:v>Косвенная</c:v>
                </c:pt>
                <c:pt idx="3">
                  <c:v>Негативизм</c:v>
                </c:pt>
                <c:pt idx="4">
                  <c:v>Раздражительность</c:v>
                </c:pt>
                <c:pt idx="5">
                  <c:v>Подозртиельность</c:v>
                </c:pt>
                <c:pt idx="6">
                  <c:v>Обидчивость</c:v>
                </c:pt>
                <c:pt idx="7">
                  <c:v>Чувство вины</c:v>
                </c:pt>
                <c:pt idx="8">
                  <c:v>Общая агрессивность</c:v>
                </c:pt>
                <c:pt idx="9">
                  <c:v>Общая враждебность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64</c:v>
                </c:pt>
                <c:pt idx="1">
                  <c:v>71</c:v>
                </c:pt>
                <c:pt idx="2">
                  <c:v>73</c:v>
                </c:pt>
                <c:pt idx="3">
                  <c:v>54</c:v>
                </c:pt>
                <c:pt idx="4">
                  <c:v>50</c:v>
                </c:pt>
                <c:pt idx="5">
                  <c:v>52</c:v>
                </c:pt>
                <c:pt idx="6">
                  <c:v>52</c:v>
                </c:pt>
                <c:pt idx="7">
                  <c:v>64</c:v>
                </c:pt>
                <c:pt idx="8">
                  <c:v>69</c:v>
                </c:pt>
                <c:pt idx="9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шизоиднно-нарциссическими чертами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Лист1!$A$2:$A$11</c:f>
              <c:strCache>
                <c:ptCount val="10"/>
                <c:pt idx="0">
                  <c:v>Физическая </c:v>
                </c:pt>
                <c:pt idx="1">
                  <c:v>Вербальная</c:v>
                </c:pt>
                <c:pt idx="2">
                  <c:v>Косвенная</c:v>
                </c:pt>
                <c:pt idx="3">
                  <c:v>Негативизм</c:v>
                </c:pt>
                <c:pt idx="4">
                  <c:v>Раздражительность</c:v>
                </c:pt>
                <c:pt idx="5">
                  <c:v>Подозртиельность</c:v>
                </c:pt>
                <c:pt idx="6">
                  <c:v>Обидчивость</c:v>
                </c:pt>
                <c:pt idx="7">
                  <c:v>Чувство вины</c:v>
                </c:pt>
                <c:pt idx="8">
                  <c:v>Общая агрессивность</c:v>
                </c:pt>
                <c:pt idx="9">
                  <c:v>Общая враждебность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65</c:v>
                </c:pt>
                <c:pt idx="1">
                  <c:v>70</c:v>
                </c:pt>
                <c:pt idx="2">
                  <c:v>82</c:v>
                </c:pt>
                <c:pt idx="3">
                  <c:v>70</c:v>
                </c:pt>
                <c:pt idx="4">
                  <c:v>74</c:v>
                </c:pt>
                <c:pt idx="5">
                  <c:v>66</c:v>
                </c:pt>
                <c:pt idx="6">
                  <c:v>73</c:v>
                </c:pt>
                <c:pt idx="7">
                  <c:v>62</c:v>
                </c:pt>
                <c:pt idx="8">
                  <c:v>70</c:v>
                </c:pt>
                <c:pt idx="9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Тревожно-зависимыми чертами</c:v>
                </c:pt>
              </c:strCache>
            </c:strRef>
          </c:tx>
          <c:spPr>
            <a:pattFill prst="wdUpDiag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strRef>
              <c:f>Лист1!$A$2:$A$11</c:f>
              <c:strCache>
                <c:ptCount val="10"/>
                <c:pt idx="0">
                  <c:v>Физическая </c:v>
                </c:pt>
                <c:pt idx="1">
                  <c:v>Вербальная</c:v>
                </c:pt>
                <c:pt idx="2">
                  <c:v>Косвенная</c:v>
                </c:pt>
                <c:pt idx="3">
                  <c:v>Негативизм</c:v>
                </c:pt>
                <c:pt idx="4">
                  <c:v>Раздражительность</c:v>
                </c:pt>
                <c:pt idx="5">
                  <c:v>Подозртиельность</c:v>
                </c:pt>
                <c:pt idx="6">
                  <c:v>Обидчивость</c:v>
                </c:pt>
                <c:pt idx="7">
                  <c:v>Чувство вины</c:v>
                </c:pt>
                <c:pt idx="8">
                  <c:v>Общая агрессивность</c:v>
                </c:pt>
                <c:pt idx="9">
                  <c:v>Общая враждебность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35</c:v>
                </c:pt>
                <c:pt idx="1">
                  <c:v>33</c:v>
                </c:pt>
                <c:pt idx="2">
                  <c:v>52</c:v>
                </c:pt>
                <c:pt idx="3">
                  <c:v>40</c:v>
                </c:pt>
                <c:pt idx="4">
                  <c:v>32</c:v>
                </c:pt>
                <c:pt idx="5">
                  <c:v>40</c:v>
                </c:pt>
                <c:pt idx="6">
                  <c:v>50</c:v>
                </c:pt>
                <c:pt idx="7">
                  <c:v>80</c:v>
                </c:pt>
                <c:pt idx="8">
                  <c:v>41</c:v>
                </c:pt>
                <c:pt idx="9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78816"/>
        <c:axId val="22180608"/>
      </c:barChart>
      <c:catAx>
        <c:axId val="2217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22180608"/>
        <c:crosses val="autoZero"/>
        <c:auto val="1"/>
        <c:lblAlgn val="ctr"/>
        <c:lblOffset val="100"/>
        <c:noMultiLvlLbl val="0"/>
      </c:catAx>
      <c:valAx>
        <c:axId val="2218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7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89355497229509"/>
          <c:y val="3.3567449306909788E-2"/>
          <c:w val="0.18584718576844586"/>
          <c:h val="0.9216409682626589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5AE04-E9E1-46B6-9C56-3836AB5CF6C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49C85E-1A12-43E9-89F2-924BD917845B}">
      <dgm:prSet phldrT="[Текст]" custT="1"/>
      <dgm:spPr/>
      <dgm:t>
        <a:bodyPr/>
        <a:lstStyle/>
        <a:p>
          <a:r>
            <a:rPr lang="ru-RU" sz="3600" dirty="0" smtClean="0"/>
            <a:t>Социум</a:t>
          </a:r>
          <a:endParaRPr lang="ru-RU" sz="3600" dirty="0"/>
        </a:p>
      </dgm:t>
    </dgm:pt>
    <dgm:pt modelId="{E3C6897A-0513-4B5E-A0C9-6BCBC3CB60C6}" type="parTrans" cxnId="{696E57FD-F417-410C-991C-88C453AC8C02}">
      <dgm:prSet/>
      <dgm:spPr/>
      <dgm:t>
        <a:bodyPr/>
        <a:lstStyle/>
        <a:p>
          <a:endParaRPr lang="ru-RU"/>
        </a:p>
      </dgm:t>
    </dgm:pt>
    <dgm:pt modelId="{43595D52-6021-4BAF-89F5-3079AE665D52}" type="sibTrans" cxnId="{696E57FD-F417-410C-991C-88C453AC8C02}">
      <dgm:prSet/>
      <dgm:spPr/>
      <dgm:t>
        <a:bodyPr/>
        <a:lstStyle/>
        <a:p>
          <a:endParaRPr lang="ru-RU"/>
        </a:p>
      </dgm:t>
    </dgm:pt>
    <dgm:pt modelId="{F17D42FA-93C0-477B-BF79-F27FBC24F845}">
      <dgm:prSet phldrT="[Текст]" custT="1"/>
      <dgm:spPr/>
      <dgm:t>
        <a:bodyPr/>
        <a:lstStyle/>
        <a:p>
          <a:r>
            <a:rPr lang="ru-RU" sz="1400" dirty="0" smtClean="0">
              <a:latin typeface="Courier New" pitchFamily="49" charset="0"/>
              <a:cs typeface="Courier New" pitchFamily="49" charset="0"/>
            </a:rPr>
            <a:t>Размытость, нечеткость границ дозволенного</a:t>
          </a:r>
          <a:r>
            <a:rPr lang="en-US" sz="14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dirty="0" smtClean="0">
              <a:latin typeface="Courier New" pitchFamily="49" charset="0"/>
              <a:cs typeface="Courier New" pitchFamily="49" charset="0"/>
            </a:rPr>
            <a:t>и недозволенного,  смещение ценностных  ориентиров в обществе</a:t>
          </a:r>
          <a:endParaRPr lang="ru-RU" sz="1400" dirty="0">
            <a:latin typeface="Courier New" pitchFamily="49" charset="0"/>
            <a:cs typeface="Courier New" pitchFamily="49" charset="0"/>
          </a:endParaRPr>
        </a:p>
      </dgm:t>
    </dgm:pt>
    <dgm:pt modelId="{F1FBC56E-9DC1-43B1-ABE1-40C87B9056C7}" type="parTrans" cxnId="{42CBE7B5-6AEE-45C5-894C-29EA44F7F2D3}">
      <dgm:prSet/>
      <dgm:spPr/>
      <dgm:t>
        <a:bodyPr/>
        <a:lstStyle/>
        <a:p>
          <a:endParaRPr lang="ru-RU"/>
        </a:p>
      </dgm:t>
    </dgm:pt>
    <dgm:pt modelId="{602EA78A-EFA4-4754-803E-5FFE1D733013}" type="sibTrans" cxnId="{42CBE7B5-6AEE-45C5-894C-29EA44F7F2D3}">
      <dgm:prSet/>
      <dgm:spPr/>
      <dgm:t>
        <a:bodyPr/>
        <a:lstStyle/>
        <a:p>
          <a:endParaRPr lang="ru-RU"/>
        </a:p>
      </dgm:t>
    </dgm:pt>
    <dgm:pt modelId="{09A5C0BB-D46A-4CFD-A618-7D4F4D0032A3}">
      <dgm:prSet phldrT="[Текст]" custT="1"/>
      <dgm:spPr/>
      <dgm:t>
        <a:bodyPr/>
        <a:lstStyle/>
        <a:p>
          <a:r>
            <a:rPr lang="ru-RU" sz="1400" dirty="0" smtClean="0">
              <a:latin typeface="Courier New" pitchFamily="49" charset="0"/>
              <a:cs typeface="Courier New" pitchFamily="49" charset="0"/>
            </a:rPr>
            <a:t>Рост агрессии, враждебности, преступности</a:t>
          </a:r>
          <a:endParaRPr lang="ru-RU" sz="1400" dirty="0">
            <a:latin typeface="Courier New" pitchFamily="49" charset="0"/>
            <a:cs typeface="Courier New" pitchFamily="49" charset="0"/>
          </a:endParaRPr>
        </a:p>
      </dgm:t>
    </dgm:pt>
    <dgm:pt modelId="{5A9A1261-92EC-4252-B9C2-81F23D67D35C}" type="parTrans" cxnId="{83BB2055-3DAC-4D91-BF2C-1C54612FAB09}">
      <dgm:prSet/>
      <dgm:spPr/>
      <dgm:t>
        <a:bodyPr/>
        <a:lstStyle/>
        <a:p>
          <a:endParaRPr lang="ru-RU"/>
        </a:p>
      </dgm:t>
    </dgm:pt>
    <dgm:pt modelId="{98A4A833-AEA0-4B08-A9C9-6E509D447739}" type="sibTrans" cxnId="{83BB2055-3DAC-4D91-BF2C-1C54612FAB09}">
      <dgm:prSet/>
      <dgm:spPr/>
      <dgm:t>
        <a:bodyPr/>
        <a:lstStyle/>
        <a:p>
          <a:endParaRPr lang="ru-RU"/>
        </a:p>
      </dgm:t>
    </dgm:pt>
    <dgm:pt modelId="{D13A7858-393B-496D-A618-85E9AE0FBA0D}">
      <dgm:prSet phldrT="[Текст]" custT="1"/>
      <dgm:spPr/>
      <dgm:t>
        <a:bodyPr/>
        <a:lstStyle/>
        <a:p>
          <a:r>
            <a:rPr lang="ru-RU" sz="3600" dirty="0" smtClean="0"/>
            <a:t>Семья</a:t>
          </a:r>
          <a:r>
            <a:rPr lang="ru-RU" sz="5500" dirty="0" smtClean="0"/>
            <a:t> </a:t>
          </a:r>
          <a:endParaRPr lang="ru-RU" sz="5500" dirty="0"/>
        </a:p>
      </dgm:t>
    </dgm:pt>
    <dgm:pt modelId="{D59DC0B6-C2C3-4C3C-86AE-C0E3E9B28915}" type="parTrans" cxnId="{EDD24C37-34CA-4096-8D81-B02019FD2985}">
      <dgm:prSet/>
      <dgm:spPr/>
      <dgm:t>
        <a:bodyPr/>
        <a:lstStyle/>
        <a:p>
          <a:endParaRPr lang="ru-RU"/>
        </a:p>
      </dgm:t>
    </dgm:pt>
    <dgm:pt modelId="{1CBEB1A5-E0F0-41A6-8108-E29B3B362A61}" type="sibTrans" cxnId="{EDD24C37-34CA-4096-8D81-B02019FD2985}">
      <dgm:prSet/>
      <dgm:spPr/>
      <dgm:t>
        <a:bodyPr/>
        <a:lstStyle/>
        <a:p>
          <a:endParaRPr lang="ru-RU"/>
        </a:p>
      </dgm:t>
    </dgm:pt>
    <dgm:pt modelId="{4A33EB75-2D28-4442-9EAC-3877A5799902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Размытость и </a:t>
          </a:r>
          <a:r>
            <a:rPr lang="ru-RU" dirty="0" err="1" smtClean="0">
              <a:latin typeface="Courier New" pitchFamily="49" charset="0"/>
              <a:cs typeface="Courier New" pitchFamily="49" charset="0"/>
            </a:rPr>
            <a:t>прерванность</a:t>
          </a:r>
          <a:r>
            <a:rPr lang="ru-RU" dirty="0" smtClean="0">
              <a:latin typeface="Courier New" pitchFamily="49" charset="0"/>
              <a:cs typeface="Courier New" pitchFamily="49" charset="0"/>
            </a:rPr>
            <a:t> передачи нравственных  ценностей, смещение с воспитания ребенка на его обеспечение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A9C7B846-2E33-4F5B-87BB-7E1ECC18667E}" type="parTrans" cxnId="{58EA2C34-F15C-452C-B6FD-5D8501200A51}">
      <dgm:prSet/>
      <dgm:spPr/>
      <dgm:t>
        <a:bodyPr/>
        <a:lstStyle/>
        <a:p>
          <a:endParaRPr lang="ru-RU"/>
        </a:p>
      </dgm:t>
    </dgm:pt>
    <dgm:pt modelId="{457874AD-245A-4DD0-80C2-209A55A7B9D5}" type="sibTrans" cxnId="{58EA2C34-F15C-452C-B6FD-5D8501200A51}">
      <dgm:prSet/>
      <dgm:spPr/>
      <dgm:t>
        <a:bodyPr/>
        <a:lstStyle/>
        <a:p>
          <a:endParaRPr lang="ru-RU"/>
        </a:p>
      </dgm:t>
    </dgm:pt>
    <dgm:pt modelId="{717F65A4-2095-4767-9090-BA17EFB51322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Рост внутрисемейной агрессии (различные формы насилия)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F721EA7D-2203-47EE-BA15-F9043EBAF929}" type="parTrans" cxnId="{3E5CEB11-9597-4D2F-9829-6DAEC1F11450}">
      <dgm:prSet/>
      <dgm:spPr/>
      <dgm:t>
        <a:bodyPr/>
        <a:lstStyle/>
        <a:p>
          <a:endParaRPr lang="ru-RU"/>
        </a:p>
      </dgm:t>
    </dgm:pt>
    <dgm:pt modelId="{954C37CD-4D9F-43DD-89D2-19245A1C7CF8}" type="sibTrans" cxnId="{3E5CEB11-9597-4D2F-9829-6DAEC1F11450}">
      <dgm:prSet/>
      <dgm:spPr/>
      <dgm:t>
        <a:bodyPr/>
        <a:lstStyle/>
        <a:p>
          <a:endParaRPr lang="ru-RU"/>
        </a:p>
      </dgm:t>
    </dgm:pt>
    <dgm:pt modelId="{F7F5AC6B-4F8D-44B1-8426-F7EACFCB7204}">
      <dgm:prSet phldrT="[Текст]" custT="1"/>
      <dgm:spPr/>
      <dgm:t>
        <a:bodyPr/>
        <a:lstStyle/>
        <a:p>
          <a:r>
            <a:rPr lang="ru-RU" sz="3600" dirty="0" smtClean="0"/>
            <a:t>Личность</a:t>
          </a:r>
          <a:endParaRPr lang="ru-RU" sz="3600" dirty="0"/>
        </a:p>
      </dgm:t>
    </dgm:pt>
    <dgm:pt modelId="{9FC4B8E9-FD44-41F5-8EFA-87A4E3F5EA80}" type="parTrans" cxnId="{02599AED-CCE6-4A42-910E-08FAD5CCA058}">
      <dgm:prSet/>
      <dgm:spPr/>
      <dgm:t>
        <a:bodyPr/>
        <a:lstStyle/>
        <a:p>
          <a:endParaRPr lang="ru-RU"/>
        </a:p>
      </dgm:t>
    </dgm:pt>
    <dgm:pt modelId="{643EF534-B7F6-4B52-9B73-55EF40437F27}" type="sibTrans" cxnId="{02599AED-CCE6-4A42-910E-08FAD5CCA058}">
      <dgm:prSet/>
      <dgm:spPr/>
      <dgm:t>
        <a:bodyPr/>
        <a:lstStyle/>
        <a:p>
          <a:endParaRPr lang="ru-RU"/>
        </a:p>
      </dgm:t>
    </dgm:pt>
    <dgm:pt modelId="{80D6F2A1-CCBF-4F25-9C44-5403BE4DEA3C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Размытость границ «Я», что Я из себя представляю, кто Я в этой семье, в этом обществе.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A8F90E78-07C7-41A5-8649-63047B465BB9}" type="parTrans" cxnId="{E4F08FD1-BD1A-421A-BEF1-DC00796D95BB}">
      <dgm:prSet/>
      <dgm:spPr/>
      <dgm:t>
        <a:bodyPr/>
        <a:lstStyle/>
        <a:p>
          <a:endParaRPr lang="ru-RU"/>
        </a:p>
      </dgm:t>
    </dgm:pt>
    <dgm:pt modelId="{207E14B0-D88C-4E56-AECD-6BA1F39D85D6}" type="sibTrans" cxnId="{E4F08FD1-BD1A-421A-BEF1-DC00796D95BB}">
      <dgm:prSet/>
      <dgm:spPr/>
      <dgm:t>
        <a:bodyPr/>
        <a:lstStyle/>
        <a:p>
          <a:endParaRPr lang="ru-RU"/>
        </a:p>
      </dgm:t>
    </dgm:pt>
    <dgm:pt modelId="{73A08937-71AF-463D-A65A-52186DAD310D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Рост агрессивных и аутоагрессивных форм поведения 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B66D97BF-8D2F-40C2-A976-298A09046689}" type="parTrans" cxnId="{39AEEFE3-CDF6-46A2-9B68-A82B69440208}">
      <dgm:prSet/>
      <dgm:spPr/>
      <dgm:t>
        <a:bodyPr/>
        <a:lstStyle/>
        <a:p>
          <a:endParaRPr lang="ru-RU"/>
        </a:p>
      </dgm:t>
    </dgm:pt>
    <dgm:pt modelId="{F1E1F374-B8F6-4991-BA5E-45FB5AE6874B}" type="sibTrans" cxnId="{39AEEFE3-CDF6-46A2-9B68-A82B69440208}">
      <dgm:prSet/>
      <dgm:spPr/>
      <dgm:t>
        <a:bodyPr/>
        <a:lstStyle/>
        <a:p>
          <a:endParaRPr lang="ru-RU"/>
        </a:p>
      </dgm:t>
    </dgm:pt>
    <dgm:pt modelId="{173637A3-402F-4C95-86A9-B463AE58DFBC}">
      <dgm:prSet phldrT="[Текст]" custT="1"/>
      <dgm:spPr/>
      <dgm:t>
        <a:bodyPr/>
        <a:lstStyle/>
        <a:p>
          <a:r>
            <a:rPr lang="ru-RU" sz="1400" dirty="0" smtClean="0">
              <a:latin typeface="Courier New" pitchFamily="49" charset="0"/>
              <a:cs typeface="Courier New" pitchFamily="49" charset="0"/>
            </a:rPr>
            <a:t>Отсутствие примеров для подражания. </a:t>
          </a:r>
          <a:endParaRPr lang="ru-RU" sz="1400" dirty="0">
            <a:latin typeface="Courier New" pitchFamily="49" charset="0"/>
            <a:cs typeface="Courier New" pitchFamily="49" charset="0"/>
          </a:endParaRPr>
        </a:p>
      </dgm:t>
    </dgm:pt>
    <dgm:pt modelId="{B6948EB8-2003-49B9-AC75-176870210044}" type="parTrans" cxnId="{97403286-B017-429A-A7D6-1C05BCC96649}">
      <dgm:prSet/>
      <dgm:spPr/>
      <dgm:t>
        <a:bodyPr/>
        <a:lstStyle/>
        <a:p>
          <a:endParaRPr lang="ru-RU"/>
        </a:p>
      </dgm:t>
    </dgm:pt>
    <dgm:pt modelId="{A6DBFF1F-1B11-44DB-93B2-9E7ED9ECB885}" type="sibTrans" cxnId="{97403286-B017-429A-A7D6-1C05BCC96649}">
      <dgm:prSet/>
      <dgm:spPr/>
      <dgm:t>
        <a:bodyPr/>
        <a:lstStyle/>
        <a:p>
          <a:endParaRPr lang="ru-RU"/>
        </a:p>
      </dgm:t>
    </dgm:pt>
    <dgm:pt modelId="{B87A8321-5A73-4163-9DD0-A4F8BDFCC7E0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Обесценивающая позиция родителей к внешним событиям  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89DAB164-6C64-45A5-8564-D5374435F014}" type="parTrans" cxnId="{FB4256C1-B2A8-4827-859A-8B8A84EE5C49}">
      <dgm:prSet/>
      <dgm:spPr/>
      <dgm:t>
        <a:bodyPr/>
        <a:lstStyle/>
        <a:p>
          <a:endParaRPr lang="ru-RU"/>
        </a:p>
      </dgm:t>
    </dgm:pt>
    <dgm:pt modelId="{A04EBC93-6A1A-4D72-BD6D-D0D0EC8433B7}" type="sibTrans" cxnId="{FB4256C1-B2A8-4827-859A-8B8A84EE5C49}">
      <dgm:prSet/>
      <dgm:spPr/>
      <dgm:t>
        <a:bodyPr/>
        <a:lstStyle/>
        <a:p>
          <a:endParaRPr lang="ru-RU"/>
        </a:p>
      </dgm:t>
    </dgm:pt>
    <dgm:pt modelId="{09C21FA6-A98D-4B37-A2F2-55A010935065}">
      <dgm:prSet phldrT="[Текст]"/>
      <dgm:spPr/>
      <dgm:t>
        <a:bodyPr/>
        <a:lstStyle/>
        <a:p>
          <a:r>
            <a:rPr lang="ru-RU" dirty="0" smtClean="0">
              <a:latin typeface="Courier New" pitchFamily="49" charset="0"/>
              <a:cs typeface="Courier New" pitchFamily="49" charset="0"/>
            </a:rPr>
            <a:t>Размытость будущего..   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44DB46AC-5C18-40C4-8DA3-C76B36EA5A7B}" type="parTrans" cxnId="{A77DE62C-D51B-492F-A8C6-959D5347FFA5}">
      <dgm:prSet/>
      <dgm:spPr/>
      <dgm:t>
        <a:bodyPr/>
        <a:lstStyle/>
        <a:p>
          <a:endParaRPr lang="ru-RU"/>
        </a:p>
      </dgm:t>
    </dgm:pt>
    <dgm:pt modelId="{73222DEE-2F83-49DC-8418-BE2D6966B318}" type="sibTrans" cxnId="{A77DE62C-D51B-492F-A8C6-959D5347FFA5}">
      <dgm:prSet/>
      <dgm:spPr/>
      <dgm:t>
        <a:bodyPr/>
        <a:lstStyle/>
        <a:p>
          <a:endParaRPr lang="ru-RU"/>
        </a:p>
      </dgm:t>
    </dgm:pt>
    <dgm:pt modelId="{8D3430F7-8448-41F1-BD61-B24585FE8C07}" type="pres">
      <dgm:prSet presAssocID="{61A5AE04-E9E1-46B6-9C56-3836AB5CF6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91354-3AC3-4D5C-9674-4B0F49C10E2F}" type="pres">
      <dgm:prSet presAssocID="{5849C85E-1A12-43E9-89F2-924BD917845B}" presName="circle1" presStyleLbl="node1" presStyleIdx="0" presStyleCnt="3"/>
      <dgm:spPr/>
    </dgm:pt>
    <dgm:pt modelId="{3178D02D-82CF-4248-AC25-150D008717CA}" type="pres">
      <dgm:prSet presAssocID="{5849C85E-1A12-43E9-89F2-924BD917845B}" presName="space" presStyleCnt="0"/>
      <dgm:spPr/>
    </dgm:pt>
    <dgm:pt modelId="{764AF322-D1FC-4F65-A580-42DA25C26DA2}" type="pres">
      <dgm:prSet presAssocID="{5849C85E-1A12-43E9-89F2-924BD917845B}" presName="rect1" presStyleLbl="alignAcc1" presStyleIdx="0" presStyleCnt="3" custScaleX="117631" custScaleY="100000" custLinFactNeighborX="-1386"/>
      <dgm:spPr/>
      <dgm:t>
        <a:bodyPr/>
        <a:lstStyle/>
        <a:p>
          <a:endParaRPr lang="ru-RU"/>
        </a:p>
      </dgm:t>
    </dgm:pt>
    <dgm:pt modelId="{B3D9213E-7B10-488A-8C45-EDB394202477}" type="pres">
      <dgm:prSet presAssocID="{D13A7858-393B-496D-A618-85E9AE0FBA0D}" presName="vertSpace2" presStyleLbl="node1" presStyleIdx="0" presStyleCnt="3"/>
      <dgm:spPr/>
    </dgm:pt>
    <dgm:pt modelId="{CDEF8C01-395F-4516-B823-5969AAA6AA59}" type="pres">
      <dgm:prSet presAssocID="{D13A7858-393B-496D-A618-85E9AE0FBA0D}" presName="circle2" presStyleLbl="node1" presStyleIdx="1" presStyleCnt="3"/>
      <dgm:spPr/>
    </dgm:pt>
    <dgm:pt modelId="{CFA5DDD8-2C21-4CF3-B7B4-9DD93E3CF982}" type="pres">
      <dgm:prSet presAssocID="{D13A7858-393B-496D-A618-85E9AE0FBA0D}" presName="rect2" presStyleLbl="alignAcc1" presStyleIdx="1" presStyleCnt="3" custScaleX="116761" custLinFactNeighborX="88" custLinFactNeighborY="1693"/>
      <dgm:spPr/>
      <dgm:t>
        <a:bodyPr/>
        <a:lstStyle/>
        <a:p>
          <a:endParaRPr lang="ru-RU"/>
        </a:p>
      </dgm:t>
    </dgm:pt>
    <dgm:pt modelId="{135C5496-740D-4147-B75F-9C566D5AED26}" type="pres">
      <dgm:prSet presAssocID="{F7F5AC6B-4F8D-44B1-8426-F7EACFCB7204}" presName="vertSpace3" presStyleLbl="node1" presStyleIdx="1" presStyleCnt="3"/>
      <dgm:spPr/>
    </dgm:pt>
    <dgm:pt modelId="{AA244CA0-5FA7-4D3D-9263-0625167C47C1}" type="pres">
      <dgm:prSet presAssocID="{F7F5AC6B-4F8D-44B1-8426-F7EACFCB7204}" presName="circle3" presStyleLbl="node1" presStyleIdx="2" presStyleCnt="3" custScaleX="129709"/>
      <dgm:spPr/>
    </dgm:pt>
    <dgm:pt modelId="{C295B1F7-599C-4DFD-B093-1A6980DE0AC3}" type="pres">
      <dgm:prSet presAssocID="{F7F5AC6B-4F8D-44B1-8426-F7EACFCB7204}" presName="rect3" presStyleLbl="alignAcc1" presStyleIdx="2" presStyleCnt="3" custScaleX="114272" custLinFactNeighborX="-1984" custLinFactNeighborY="-5330"/>
      <dgm:spPr/>
      <dgm:t>
        <a:bodyPr/>
        <a:lstStyle/>
        <a:p>
          <a:endParaRPr lang="ru-RU"/>
        </a:p>
      </dgm:t>
    </dgm:pt>
    <dgm:pt modelId="{4380119B-2796-4165-9064-85E069534D36}" type="pres">
      <dgm:prSet presAssocID="{5849C85E-1A12-43E9-89F2-924BD917845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1E7B0-4051-4F57-9173-4DB465A3821A}" type="pres">
      <dgm:prSet presAssocID="{5849C85E-1A12-43E9-89F2-924BD917845B}" presName="rect1ChTx" presStyleLbl="alignAcc1" presStyleIdx="2" presStyleCnt="3" custScaleX="146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C5AE3-0479-46DE-8C37-D5D1ED6EE171}" type="pres">
      <dgm:prSet presAssocID="{D13A7858-393B-496D-A618-85E9AE0FBA0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FD54F-55D0-4E8A-AEA4-05DA06CEEA35}" type="pres">
      <dgm:prSet presAssocID="{D13A7858-393B-496D-A618-85E9AE0FBA0D}" presName="rect2ChTx" presStyleLbl="alignAcc1" presStyleIdx="2" presStyleCnt="3" custScaleX="136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6B998-CD0E-42FA-B909-FB608DE6DF8B}" type="pres">
      <dgm:prSet presAssocID="{F7F5AC6B-4F8D-44B1-8426-F7EACFCB720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178A2-BC27-440D-9CAE-6386250848B1}" type="pres">
      <dgm:prSet presAssocID="{F7F5AC6B-4F8D-44B1-8426-F7EACFCB7204}" presName="rect3ChTx" presStyleLbl="alignAcc1" presStyleIdx="2" presStyleCnt="3" custScaleX="12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B2055-3DAC-4D91-BF2C-1C54612FAB09}" srcId="{5849C85E-1A12-43E9-89F2-924BD917845B}" destId="{09A5C0BB-D46A-4CFD-A618-7D4F4D0032A3}" srcOrd="2" destOrd="0" parTransId="{5A9A1261-92EC-4252-B9C2-81F23D67D35C}" sibTransId="{98A4A833-AEA0-4B08-A9C9-6E509D447739}"/>
    <dgm:cxn modelId="{636BD572-519C-4FF7-B304-085806D82B61}" type="presOf" srcId="{73A08937-71AF-463D-A65A-52186DAD310D}" destId="{852178A2-BC27-440D-9CAE-6386250848B1}" srcOrd="0" destOrd="2" presId="urn:microsoft.com/office/officeart/2005/8/layout/target3"/>
    <dgm:cxn modelId="{3E5CEB11-9597-4D2F-9829-6DAEC1F11450}" srcId="{D13A7858-393B-496D-A618-85E9AE0FBA0D}" destId="{717F65A4-2095-4767-9090-BA17EFB51322}" srcOrd="2" destOrd="0" parTransId="{F721EA7D-2203-47EE-BA15-F9043EBAF929}" sibTransId="{954C37CD-4D9F-43DD-89D2-19245A1C7CF8}"/>
    <dgm:cxn modelId="{696E57FD-F417-410C-991C-88C453AC8C02}" srcId="{61A5AE04-E9E1-46B6-9C56-3836AB5CF6CC}" destId="{5849C85E-1A12-43E9-89F2-924BD917845B}" srcOrd="0" destOrd="0" parTransId="{E3C6897A-0513-4B5E-A0C9-6BCBC3CB60C6}" sibTransId="{43595D52-6021-4BAF-89F5-3079AE665D52}"/>
    <dgm:cxn modelId="{A2ADD5F7-7276-4D42-8433-0ED674075092}" type="presOf" srcId="{61A5AE04-E9E1-46B6-9C56-3836AB5CF6CC}" destId="{8D3430F7-8448-41F1-BD61-B24585FE8C07}" srcOrd="0" destOrd="0" presId="urn:microsoft.com/office/officeart/2005/8/layout/target3"/>
    <dgm:cxn modelId="{8DE0C7D9-B4A2-4122-A1D7-393E3734167F}" type="presOf" srcId="{5849C85E-1A12-43E9-89F2-924BD917845B}" destId="{764AF322-D1FC-4F65-A580-42DA25C26DA2}" srcOrd="0" destOrd="0" presId="urn:microsoft.com/office/officeart/2005/8/layout/target3"/>
    <dgm:cxn modelId="{FB4256C1-B2A8-4827-859A-8B8A84EE5C49}" srcId="{D13A7858-393B-496D-A618-85E9AE0FBA0D}" destId="{B87A8321-5A73-4163-9DD0-A4F8BDFCC7E0}" srcOrd="1" destOrd="0" parTransId="{89DAB164-6C64-45A5-8564-D5374435F014}" sibTransId="{A04EBC93-6A1A-4D72-BD6D-D0D0EC8433B7}"/>
    <dgm:cxn modelId="{E4F08FD1-BD1A-421A-BEF1-DC00796D95BB}" srcId="{F7F5AC6B-4F8D-44B1-8426-F7EACFCB7204}" destId="{80D6F2A1-CCBF-4F25-9C44-5403BE4DEA3C}" srcOrd="0" destOrd="0" parTransId="{A8F90E78-07C7-41A5-8649-63047B465BB9}" sibTransId="{207E14B0-D88C-4E56-AECD-6BA1F39D85D6}"/>
    <dgm:cxn modelId="{B7823B2B-4704-41FE-AE28-9BA60B7D1278}" type="presOf" srcId="{4A33EB75-2D28-4442-9EAC-3877A5799902}" destId="{E86FD54F-55D0-4E8A-AEA4-05DA06CEEA35}" srcOrd="0" destOrd="0" presId="urn:microsoft.com/office/officeart/2005/8/layout/target3"/>
    <dgm:cxn modelId="{E9039558-61A6-495D-B952-2B427680C00C}" type="presOf" srcId="{80D6F2A1-CCBF-4F25-9C44-5403BE4DEA3C}" destId="{852178A2-BC27-440D-9CAE-6386250848B1}" srcOrd="0" destOrd="0" presId="urn:microsoft.com/office/officeart/2005/8/layout/target3"/>
    <dgm:cxn modelId="{39AEEFE3-CDF6-46A2-9B68-A82B69440208}" srcId="{F7F5AC6B-4F8D-44B1-8426-F7EACFCB7204}" destId="{73A08937-71AF-463D-A65A-52186DAD310D}" srcOrd="2" destOrd="0" parTransId="{B66D97BF-8D2F-40C2-A976-298A09046689}" sibTransId="{F1E1F374-B8F6-4991-BA5E-45FB5AE6874B}"/>
    <dgm:cxn modelId="{A327F782-A444-4416-A1B8-624BB39C3E29}" type="presOf" srcId="{09A5C0BB-D46A-4CFD-A618-7D4F4D0032A3}" destId="{5B81E7B0-4051-4F57-9173-4DB465A3821A}" srcOrd="0" destOrd="2" presId="urn:microsoft.com/office/officeart/2005/8/layout/target3"/>
    <dgm:cxn modelId="{02599AED-CCE6-4A42-910E-08FAD5CCA058}" srcId="{61A5AE04-E9E1-46B6-9C56-3836AB5CF6CC}" destId="{F7F5AC6B-4F8D-44B1-8426-F7EACFCB7204}" srcOrd="2" destOrd="0" parTransId="{9FC4B8E9-FD44-41F5-8EFA-87A4E3F5EA80}" sibTransId="{643EF534-B7F6-4B52-9B73-55EF40437F27}"/>
    <dgm:cxn modelId="{97403286-B017-429A-A7D6-1C05BCC96649}" srcId="{5849C85E-1A12-43E9-89F2-924BD917845B}" destId="{173637A3-402F-4C95-86A9-B463AE58DFBC}" srcOrd="1" destOrd="0" parTransId="{B6948EB8-2003-49B9-AC75-176870210044}" sibTransId="{A6DBFF1F-1B11-44DB-93B2-9E7ED9ECB885}"/>
    <dgm:cxn modelId="{A77DE62C-D51B-492F-A8C6-959D5347FFA5}" srcId="{F7F5AC6B-4F8D-44B1-8426-F7EACFCB7204}" destId="{09C21FA6-A98D-4B37-A2F2-55A010935065}" srcOrd="1" destOrd="0" parTransId="{44DB46AC-5C18-40C4-8DA3-C76B36EA5A7B}" sibTransId="{73222DEE-2F83-49DC-8418-BE2D6966B318}"/>
    <dgm:cxn modelId="{1FA9DBF2-6D13-4A36-B599-A0B9FF2896E6}" type="presOf" srcId="{D13A7858-393B-496D-A618-85E9AE0FBA0D}" destId="{5A1C5AE3-0479-46DE-8C37-D5D1ED6EE171}" srcOrd="1" destOrd="0" presId="urn:microsoft.com/office/officeart/2005/8/layout/target3"/>
    <dgm:cxn modelId="{EAF6DD87-CD7B-4801-9E6A-B9076FFA4458}" type="presOf" srcId="{D13A7858-393B-496D-A618-85E9AE0FBA0D}" destId="{CFA5DDD8-2C21-4CF3-B7B4-9DD93E3CF982}" srcOrd="0" destOrd="0" presId="urn:microsoft.com/office/officeart/2005/8/layout/target3"/>
    <dgm:cxn modelId="{A2B81BE8-297A-45B8-9F2B-86038B1A64E7}" type="presOf" srcId="{F7F5AC6B-4F8D-44B1-8426-F7EACFCB7204}" destId="{A146B998-CD0E-42FA-B909-FB608DE6DF8B}" srcOrd="1" destOrd="0" presId="urn:microsoft.com/office/officeart/2005/8/layout/target3"/>
    <dgm:cxn modelId="{F8A70698-4F64-42EA-B544-C29D867CA478}" type="presOf" srcId="{5849C85E-1A12-43E9-89F2-924BD917845B}" destId="{4380119B-2796-4165-9064-85E069534D36}" srcOrd="1" destOrd="0" presId="urn:microsoft.com/office/officeart/2005/8/layout/target3"/>
    <dgm:cxn modelId="{F81B8AE9-CC4A-4D64-9480-B7A58E939338}" type="presOf" srcId="{B87A8321-5A73-4163-9DD0-A4F8BDFCC7E0}" destId="{E86FD54F-55D0-4E8A-AEA4-05DA06CEEA35}" srcOrd="0" destOrd="1" presId="urn:microsoft.com/office/officeart/2005/8/layout/target3"/>
    <dgm:cxn modelId="{EDD24C37-34CA-4096-8D81-B02019FD2985}" srcId="{61A5AE04-E9E1-46B6-9C56-3836AB5CF6CC}" destId="{D13A7858-393B-496D-A618-85E9AE0FBA0D}" srcOrd="1" destOrd="0" parTransId="{D59DC0B6-C2C3-4C3C-86AE-C0E3E9B28915}" sibTransId="{1CBEB1A5-E0F0-41A6-8108-E29B3B362A61}"/>
    <dgm:cxn modelId="{C875DAEC-5C6F-4B08-9927-C3A48D225286}" type="presOf" srcId="{173637A3-402F-4C95-86A9-B463AE58DFBC}" destId="{5B81E7B0-4051-4F57-9173-4DB465A3821A}" srcOrd="0" destOrd="1" presId="urn:microsoft.com/office/officeart/2005/8/layout/target3"/>
    <dgm:cxn modelId="{DF243B77-5A3B-47F8-B76D-042980655B46}" type="presOf" srcId="{717F65A4-2095-4767-9090-BA17EFB51322}" destId="{E86FD54F-55D0-4E8A-AEA4-05DA06CEEA35}" srcOrd="0" destOrd="2" presId="urn:microsoft.com/office/officeart/2005/8/layout/target3"/>
    <dgm:cxn modelId="{00452978-F684-45AC-9B4A-600006386DB2}" type="presOf" srcId="{F7F5AC6B-4F8D-44B1-8426-F7EACFCB7204}" destId="{C295B1F7-599C-4DFD-B093-1A6980DE0AC3}" srcOrd="0" destOrd="0" presId="urn:microsoft.com/office/officeart/2005/8/layout/target3"/>
    <dgm:cxn modelId="{42CBE7B5-6AEE-45C5-894C-29EA44F7F2D3}" srcId="{5849C85E-1A12-43E9-89F2-924BD917845B}" destId="{F17D42FA-93C0-477B-BF79-F27FBC24F845}" srcOrd="0" destOrd="0" parTransId="{F1FBC56E-9DC1-43B1-ABE1-40C87B9056C7}" sibTransId="{602EA78A-EFA4-4754-803E-5FFE1D733013}"/>
    <dgm:cxn modelId="{DEF6CB13-D85A-4C29-88EC-97FC7B543A3C}" type="presOf" srcId="{F17D42FA-93C0-477B-BF79-F27FBC24F845}" destId="{5B81E7B0-4051-4F57-9173-4DB465A3821A}" srcOrd="0" destOrd="0" presId="urn:microsoft.com/office/officeart/2005/8/layout/target3"/>
    <dgm:cxn modelId="{58EA2C34-F15C-452C-B6FD-5D8501200A51}" srcId="{D13A7858-393B-496D-A618-85E9AE0FBA0D}" destId="{4A33EB75-2D28-4442-9EAC-3877A5799902}" srcOrd="0" destOrd="0" parTransId="{A9C7B846-2E33-4F5B-87BB-7E1ECC18667E}" sibTransId="{457874AD-245A-4DD0-80C2-209A55A7B9D5}"/>
    <dgm:cxn modelId="{82F7B451-F176-48B5-97D5-6C6CF1CC93CC}" type="presOf" srcId="{09C21FA6-A98D-4B37-A2F2-55A010935065}" destId="{852178A2-BC27-440D-9CAE-6386250848B1}" srcOrd="0" destOrd="1" presId="urn:microsoft.com/office/officeart/2005/8/layout/target3"/>
    <dgm:cxn modelId="{93FBA719-89DB-4F21-8159-A182DF12E7E5}" type="presParOf" srcId="{8D3430F7-8448-41F1-BD61-B24585FE8C07}" destId="{2AC91354-3AC3-4D5C-9674-4B0F49C10E2F}" srcOrd="0" destOrd="0" presId="urn:microsoft.com/office/officeart/2005/8/layout/target3"/>
    <dgm:cxn modelId="{2B710413-D488-4C87-B41C-4608CFA77857}" type="presParOf" srcId="{8D3430F7-8448-41F1-BD61-B24585FE8C07}" destId="{3178D02D-82CF-4248-AC25-150D008717CA}" srcOrd="1" destOrd="0" presId="urn:microsoft.com/office/officeart/2005/8/layout/target3"/>
    <dgm:cxn modelId="{305FBF72-2481-44A6-BD8D-408D87D6FD53}" type="presParOf" srcId="{8D3430F7-8448-41F1-BD61-B24585FE8C07}" destId="{764AF322-D1FC-4F65-A580-42DA25C26DA2}" srcOrd="2" destOrd="0" presId="urn:microsoft.com/office/officeart/2005/8/layout/target3"/>
    <dgm:cxn modelId="{F4E32BD1-CDA9-4937-A845-76A570BBF344}" type="presParOf" srcId="{8D3430F7-8448-41F1-BD61-B24585FE8C07}" destId="{B3D9213E-7B10-488A-8C45-EDB394202477}" srcOrd="3" destOrd="0" presId="urn:microsoft.com/office/officeart/2005/8/layout/target3"/>
    <dgm:cxn modelId="{75066E64-E7D1-4665-B9C7-87967078E585}" type="presParOf" srcId="{8D3430F7-8448-41F1-BD61-B24585FE8C07}" destId="{CDEF8C01-395F-4516-B823-5969AAA6AA59}" srcOrd="4" destOrd="0" presId="urn:microsoft.com/office/officeart/2005/8/layout/target3"/>
    <dgm:cxn modelId="{653F041D-7455-422F-8833-7711E39E0E2E}" type="presParOf" srcId="{8D3430F7-8448-41F1-BD61-B24585FE8C07}" destId="{CFA5DDD8-2C21-4CF3-B7B4-9DD93E3CF982}" srcOrd="5" destOrd="0" presId="urn:microsoft.com/office/officeart/2005/8/layout/target3"/>
    <dgm:cxn modelId="{7764FC39-0DD4-4964-AE42-9B84111C90D4}" type="presParOf" srcId="{8D3430F7-8448-41F1-BD61-B24585FE8C07}" destId="{135C5496-740D-4147-B75F-9C566D5AED26}" srcOrd="6" destOrd="0" presId="urn:microsoft.com/office/officeart/2005/8/layout/target3"/>
    <dgm:cxn modelId="{644927C1-7404-40B6-80E2-18ABD80123DD}" type="presParOf" srcId="{8D3430F7-8448-41F1-BD61-B24585FE8C07}" destId="{AA244CA0-5FA7-4D3D-9263-0625167C47C1}" srcOrd="7" destOrd="0" presId="urn:microsoft.com/office/officeart/2005/8/layout/target3"/>
    <dgm:cxn modelId="{689AC2A0-0B95-450E-A23E-99399896A3A7}" type="presParOf" srcId="{8D3430F7-8448-41F1-BD61-B24585FE8C07}" destId="{C295B1F7-599C-4DFD-B093-1A6980DE0AC3}" srcOrd="8" destOrd="0" presId="urn:microsoft.com/office/officeart/2005/8/layout/target3"/>
    <dgm:cxn modelId="{836D7770-E04C-45B6-A1BD-18782C49474C}" type="presParOf" srcId="{8D3430F7-8448-41F1-BD61-B24585FE8C07}" destId="{4380119B-2796-4165-9064-85E069534D36}" srcOrd="9" destOrd="0" presId="urn:microsoft.com/office/officeart/2005/8/layout/target3"/>
    <dgm:cxn modelId="{56EC9274-5BB4-4D0B-8637-2CAC3E7A38A1}" type="presParOf" srcId="{8D3430F7-8448-41F1-BD61-B24585FE8C07}" destId="{5B81E7B0-4051-4F57-9173-4DB465A3821A}" srcOrd="10" destOrd="0" presId="urn:microsoft.com/office/officeart/2005/8/layout/target3"/>
    <dgm:cxn modelId="{EA67CC62-746E-4CF7-B9B2-350D01C240DC}" type="presParOf" srcId="{8D3430F7-8448-41F1-BD61-B24585FE8C07}" destId="{5A1C5AE3-0479-46DE-8C37-D5D1ED6EE171}" srcOrd="11" destOrd="0" presId="urn:microsoft.com/office/officeart/2005/8/layout/target3"/>
    <dgm:cxn modelId="{6651716A-FC6E-441B-ADE6-0707938C6A95}" type="presParOf" srcId="{8D3430F7-8448-41F1-BD61-B24585FE8C07}" destId="{E86FD54F-55D0-4E8A-AEA4-05DA06CEEA35}" srcOrd="12" destOrd="0" presId="urn:microsoft.com/office/officeart/2005/8/layout/target3"/>
    <dgm:cxn modelId="{2A7DB379-11A6-480A-BDAB-7C0760105BA3}" type="presParOf" srcId="{8D3430F7-8448-41F1-BD61-B24585FE8C07}" destId="{A146B998-CD0E-42FA-B909-FB608DE6DF8B}" srcOrd="13" destOrd="0" presId="urn:microsoft.com/office/officeart/2005/8/layout/target3"/>
    <dgm:cxn modelId="{67A2E708-CF15-4A6E-AD7A-6EE6382542A3}" type="presParOf" srcId="{8D3430F7-8448-41F1-BD61-B24585FE8C07}" destId="{852178A2-BC27-440D-9CAE-6386250848B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91354-3AC3-4D5C-9674-4B0F49C10E2F}">
      <dsp:nvSpPr>
        <dsp:cNvPr id="0" name=""/>
        <dsp:cNvSpPr/>
      </dsp:nvSpPr>
      <dsp:spPr>
        <a:xfrm>
          <a:off x="-348563" y="272547"/>
          <a:ext cx="5143536" cy="51435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AF322-D1FC-4F65-A580-42DA25C26DA2}">
      <dsp:nvSpPr>
        <dsp:cNvPr id="0" name=""/>
        <dsp:cNvSpPr/>
      </dsp:nvSpPr>
      <dsp:spPr>
        <a:xfrm>
          <a:off x="1611033" y="272548"/>
          <a:ext cx="7058791" cy="5143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Социум</a:t>
          </a:r>
          <a:endParaRPr lang="ru-RU" sz="3600" kern="1200" dirty="0"/>
        </a:p>
      </dsp:txBody>
      <dsp:txXfrm>
        <a:off x="1611033" y="272548"/>
        <a:ext cx="3529395" cy="1543064"/>
      </dsp:txXfrm>
    </dsp:sp>
    <dsp:sp modelId="{CDEF8C01-395F-4516-B823-5969AAA6AA59}">
      <dsp:nvSpPr>
        <dsp:cNvPr id="0" name=""/>
        <dsp:cNvSpPr/>
      </dsp:nvSpPr>
      <dsp:spPr>
        <a:xfrm>
          <a:off x="551556" y="1815612"/>
          <a:ext cx="3343295" cy="33432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DDD8-2C21-4CF3-B7B4-9DD93E3CF982}">
      <dsp:nvSpPr>
        <dsp:cNvPr id="0" name=""/>
        <dsp:cNvSpPr/>
      </dsp:nvSpPr>
      <dsp:spPr>
        <a:xfrm>
          <a:off x="1720308" y="1872214"/>
          <a:ext cx="7006584" cy="33432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Семья</a:t>
          </a:r>
          <a:r>
            <a:rPr lang="ru-RU" sz="5500" kern="1200" dirty="0" smtClean="0"/>
            <a:t> </a:t>
          </a:r>
          <a:endParaRPr lang="ru-RU" sz="5500" kern="1200" dirty="0"/>
        </a:p>
      </dsp:txBody>
      <dsp:txXfrm>
        <a:off x="1720308" y="1872214"/>
        <a:ext cx="3503292" cy="1543058"/>
      </dsp:txXfrm>
    </dsp:sp>
    <dsp:sp modelId="{AA244CA0-5FA7-4D3D-9263-0625167C47C1}">
      <dsp:nvSpPr>
        <dsp:cNvPr id="0" name=""/>
        <dsp:cNvSpPr/>
      </dsp:nvSpPr>
      <dsp:spPr>
        <a:xfrm>
          <a:off x="1222461" y="3358671"/>
          <a:ext cx="2001486" cy="15430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5B1F7-599C-4DFD-B093-1A6980DE0AC3}">
      <dsp:nvSpPr>
        <dsp:cNvPr id="0" name=""/>
        <dsp:cNvSpPr/>
      </dsp:nvSpPr>
      <dsp:spPr>
        <a:xfrm>
          <a:off x="1675932" y="3276426"/>
          <a:ext cx="6857225" cy="15430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Личность</a:t>
          </a:r>
          <a:endParaRPr lang="ru-RU" sz="3600" kern="1200" dirty="0"/>
        </a:p>
      </dsp:txBody>
      <dsp:txXfrm>
        <a:off x="1675932" y="3276426"/>
        <a:ext cx="3428612" cy="1543059"/>
      </dsp:txXfrm>
    </dsp:sp>
    <dsp:sp modelId="{5B81E7B0-4051-4F57-9173-4DB465A3821A}">
      <dsp:nvSpPr>
        <dsp:cNvPr id="0" name=""/>
        <dsp:cNvSpPr/>
      </dsp:nvSpPr>
      <dsp:spPr>
        <a:xfrm>
          <a:off x="4526473" y="272548"/>
          <a:ext cx="4394650" cy="1543064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Размытость, нечеткость границ дозволенного</a:t>
          </a:r>
          <a:r>
            <a:rPr lang="en-US" sz="1400" kern="1200" dirty="0" smtClean="0">
              <a:latin typeface="Courier New" pitchFamily="49" charset="0"/>
              <a:cs typeface="Courier New" pitchFamily="49" charset="0"/>
            </a:rPr>
            <a:t> </a:t>
          </a: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и недозволенного,  смещение ценностных  ориентиров в обществе</a:t>
          </a:r>
          <a:endParaRPr lang="ru-RU" sz="1400" kern="1200" dirty="0">
            <a:latin typeface="Courier New" pitchFamily="49" charset="0"/>
            <a:cs typeface="Courier New" pitchFamily="49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Отсутствие примеров для подражания. </a:t>
          </a:r>
          <a:endParaRPr lang="ru-RU" sz="1400" kern="1200" dirty="0">
            <a:latin typeface="Courier New" pitchFamily="49" charset="0"/>
            <a:cs typeface="Courier New" pitchFamily="49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urier New" pitchFamily="49" charset="0"/>
              <a:cs typeface="Courier New" pitchFamily="49" charset="0"/>
            </a:rPr>
            <a:t>Рост агрессии, враждебности, преступности</a:t>
          </a:r>
          <a:endParaRPr lang="ru-RU" sz="1400" kern="1200" dirty="0">
            <a:latin typeface="Courier New" pitchFamily="49" charset="0"/>
            <a:cs typeface="Courier New" pitchFamily="49" charset="0"/>
          </a:endParaRPr>
        </a:p>
      </dsp:txBody>
      <dsp:txXfrm>
        <a:off x="4526473" y="272548"/>
        <a:ext cx="4394650" cy="1543064"/>
      </dsp:txXfrm>
    </dsp:sp>
    <dsp:sp modelId="{E86FD54F-55D0-4E8A-AEA4-05DA06CEEA35}">
      <dsp:nvSpPr>
        <dsp:cNvPr id="0" name=""/>
        <dsp:cNvSpPr/>
      </dsp:nvSpPr>
      <dsp:spPr>
        <a:xfrm>
          <a:off x="4674498" y="1815612"/>
          <a:ext cx="4098600" cy="1543058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ourier New" pitchFamily="49" charset="0"/>
              <a:cs typeface="Courier New" pitchFamily="49" charset="0"/>
            </a:rPr>
            <a:t>Размытость и </a:t>
          </a:r>
          <a:r>
            <a:rPr lang="ru-RU" sz="1300" kern="1200" dirty="0" err="1" smtClean="0">
              <a:latin typeface="Courier New" pitchFamily="49" charset="0"/>
              <a:cs typeface="Courier New" pitchFamily="49" charset="0"/>
            </a:rPr>
            <a:t>прерванность</a:t>
          </a:r>
          <a:r>
            <a:rPr lang="ru-RU" sz="1300" kern="1200" dirty="0" smtClean="0">
              <a:latin typeface="Courier New" pitchFamily="49" charset="0"/>
              <a:cs typeface="Courier New" pitchFamily="49" charset="0"/>
            </a:rPr>
            <a:t> передачи нравственных  ценностей, смещение с воспитания ребенка на его обеспечение</a:t>
          </a:r>
          <a:endParaRPr lang="ru-RU" sz="1300" kern="1200" dirty="0">
            <a:latin typeface="Courier New" pitchFamily="49" charset="0"/>
            <a:cs typeface="Courier New" pitchFamily="49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ourier New" pitchFamily="49" charset="0"/>
              <a:cs typeface="Courier New" pitchFamily="49" charset="0"/>
            </a:rPr>
            <a:t>Обесценивающая позиция родителей к внешним событиям  </a:t>
          </a:r>
          <a:endParaRPr lang="ru-RU" sz="1300" kern="1200" dirty="0">
            <a:latin typeface="Courier New" pitchFamily="49" charset="0"/>
            <a:cs typeface="Courier New" pitchFamily="49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ourier New" pitchFamily="49" charset="0"/>
              <a:cs typeface="Courier New" pitchFamily="49" charset="0"/>
            </a:rPr>
            <a:t>Рост внутрисемейной агрессии (различные формы насилия)</a:t>
          </a:r>
          <a:endParaRPr lang="ru-RU" sz="1300" kern="1200" dirty="0">
            <a:latin typeface="Courier New" pitchFamily="49" charset="0"/>
            <a:cs typeface="Courier New" pitchFamily="49" charset="0"/>
          </a:endParaRPr>
        </a:p>
      </dsp:txBody>
      <dsp:txXfrm>
        <a:off x="4674498" y="1815612"/>
        <a:ext cx="4098600" cy="1543058"/>
      </dsp:txXfrm>
    </dsp:sp>
    <dsp:sp modelId="{852178A2-BC27-440D-9CAE-6386250848B1}">
      <dsp:nvSpPr>
        <dsp:cNvPr id="0" name=""/>
        <dsp:cNvSpPr/>
      </dsp:nvSpPr>
      <dsp:spPr>
        <a:xfrm>
          <a:off x="4856982" y="3358671"/>
          <a:ext cx="3733632" cy="1543059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ourier New" pitchFamily="49" charset="0"/>
              <a:cs typeface="Courier New" pitchFamily="49" charset="0"/>
            </a:rPr>
            <a:t>Размытость границ «Я», что Я из себя представляю, кто Я в этой семье, в этом обществе.</a:t>
          </a:r>
          <a:endParaRPr lang="ru-RU" sz="1300" kern="1200" dirty="0">
            <a:latin typeface="Courier New" pitchFamily="49" charset="0"/>
            <a:cs typeface="Courier New" pitchFamily="49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ourier New" pitchFamily="49" charset="0"/>
              <a:cs typeface="Courier New" pitchFamily="49" charset="0"/>
            </a:rPr>
            <a:t>Размытость будущего..   </a:t>
          </a:r>
          <a:endParaRPr lang="ru-RU" sz="1300" kern="1200" dirty="0">
            <a:latin typeface="Courier New" pitchFamily="49" charset="0"/>
            <a:cs typeface="Courier New" pitchFamily="49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ourier New" pitchFamily="49" charset="0"/>
              <a:cs typeface="Courier New" pitchFamily="49" charset="0"/>
            </a:rPr>
            <a:t>Рост агрессивных и аутоагрессивных форм поведения </a:t>
          </a:r>
          <a:endParaRPr lang="ru-RU" sz="1300" kern="1200" dirty="0">
            <a:latin typeface="Courier New" pitchFamily="49" charset="0"/>
            <a:cs typeface="Courier New" pitchFamily="49" charset="0"/>
          </a:endParaRPr>
        </a:p>
      </dsp:txBody>
      <dsp:txXfrm>
        <a:off x="4856982" y="3358671"/>
        <a:ext cx="3733632" cy="154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89C23-FBD2-4493-ABD9-77ABDB36CD16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65961-8782-47F2-8790-9EF270E5A2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8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A70827-4571-4AE9-9060-3059C2DF38F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2DF1E5-4782-4331-B41C-B7CB25294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45142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Роль особенностей личности в формировании антивитальных переживаний и аутоагрессивного поведения у </a:t>
            </a:r>
            <a:r>
              <a:rPr lang="ru-RU" sz="3600" dirty="0" smtClean="0"/>
              <a:t>подростков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800" dirty="0" smtClean="0"/>
              <a:t>Ц</a:t>
            </a:r>
            <a:r>
              <a:rPr lang="ru-RU" sz="1800" dirty="0"/>
              <a:t>Е</a:t>
            </a:r>
            <a:r>
              <a:rPr lang="ru-RU" sz="1800" dirty="0" smtClean="0"/>
              <a:t>НТР </a:t>
            </a:r>
            <a:r>
              <a:rPr lang="ru-RU" sz="1800" dirty="0"/>
              <a:t>ЭКСТРЕННОЙ ПСИХОЛОГИЧЕСКОЙ </a:t>
            </a:r>
            <a:r>
              <a:rPr lang="ru-RU" sz="1800" dirty="0" smtClean="0"/>
              <a:t>ПОМОЩИ  </a:t>
            </a:r>
            <a:r>
              <a:rPr lang="ru-RU" sz="1800" dirty="0"/>
              <a:t>МГППУ </a:t>
            </a:r>
            <a:br>
              <a:rPr lang="ru-RU" sz="1800" dirty="0"/>
            </a:br>
            <a:r>
              <a:rPr lang="ru-RU" sz="1800" dirty="0" smtClean="0"/>
              <a:t>ФГБУ </a:t>
            </a:r>
            <a:r>
              <a:rPr lang="ru-RU" sz="1800" dirty="0"/>
              <a:t>Московский НИИ психиатрии Минздравсоцразвития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ru-RU" sz="1800" i="1" dirty="0" smtClean="0"/>
              <a:t>Банников Г.С. Кошкин К.А.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6746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Для выявления устойчивого поведенческого паттерна в тех или иных ситуациях мы использовали опросник </a:t>
            </a:r>
            <a:r>
              <a:rPr lang="en-US" sz="3200" dirty="0" smtClean="0"/>
              <a:t>PDQ</a:t>
            </a:r>
            <a:r>
              <a:rPr lang="ru-RU" sz="3200" dirty="0" smtClean="0"/>
              <a:t>-</a:t>
            </a:r>
            <a:r>
              <a:rPr lang="en-US" sz="3200" dirty="0" smtClean="0"/>
              <a:t>IV</a:t>
            </a:r>
            <a:r>
              <a:rPr lang="ru-RU" sz="3200" dirty="0" smtClean="0"/>
              <a:t> (</a:t>
            </a:r>
            <a:r>
              <a:rPr lang="en-US" sz="3200" dirty="0" smtClean="0"/>
              <a:t>Personality Disorders Questionnaire</a:t>
            </a:r>
            <a:r>
              <a:rPr lang="ru-RU" sz="3200" dirty="0" smtClean="0"/>
              <a:t>) и опросник СПНС (способы преодоления негативных ситуаций для подростков)</a:t>
            </a:r>
          </a:p>
          <a:p>
            <a:pPr marL="109728" indent="0">
              <a:buNone/>
            </a:pPr>
            <a:endParaRPr lang="ru-RU" dirty="0" smtClean="0"/>
          </a:p>
          <a:p>
            <a:pPr algn="ctr"/>
            <a:r>
              <a:rPr lang="ru-RU" sz="2800" dirty="0"/>
              <a:t>Для более дифференцированного изучения психопатологической структуры использовалась клиническая карта.</a:t>
            </a:r>
          </a:p>
          <a:p>
            <a:pPr marL="109728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4586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На базах медицинских учреждений и психологических центров г. Москвы было обследовано и осуществлена кризисная психологическая помощь 60-и подросткам с антивитальными переживаниями, аутоагрессивным поведением и различной степенью выраженности «суицидальных маркеров».   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1328"/>
            <a:ext cx="9036496" cy="45259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Подростки обнаруживающие </a:t>
            </a:r>
            <a:r>
              <a:rPr lang="ru-RU" sz="3200" dirty="0"/>
              <a:t>проявления различных </a:t>
            </a:r>
            <a:r>
              <a:rPr lang="ru-RU" sz="3200" dirty="0" smtClean="0"/>
              <a:t> форм </a:t>
            </a:r>
            <a:r>
              <a:rPr lang="ru-RU" sz="3200" dirty="0" err="1" smtClean="0"/>
              <a:t>аутодеструктивного</a:t>
            </a:r>
            <a:r>
              <a:rPr lang="ru-RU" sz="3200" dirty="0"/>
              <a:t>,</a:t>
            </a:r>
            <a:r>
              <a:rPr lang="ru-RU" sz="3200" dirty="0" smtClean="0"/>
              <a:t> агрессивного </a:t>
            </a:r>
            <a:r>
              <a:rPr lang="ru-RU" sz="3200" dirty="0"/>
              <a:t>и </a:t>
            </a:r>
            <a:r>
              <a:rPr lang="ru-RU" sz="3200" dirty="0" err="1"/>
              <a:t>аутоагрессивного</a:t>
            </a:r>
            <a:r>
              <a:rPr lang="ru-RU" sz="3200" dirty="0"/>
              <a:t> </a:t>
            </a:r>
            <a:r>
              <a:rPr lang="ru-RU" sz="3200" dirty="0" smtClean="0"/>
              <a:t>поведения, </a:t>
            </a:r>
            <a:r>
              <a:rPr lang="ru-RU" sz="3200" dirty="0"/>
              <a:t>признаки суицидальной </a:t>
            </a:r>
            <a:r>
              <a:rPr lang="ru-RU" sz="3200" dirty="0" err="1"/>
              <a:t>предиспозиции</a:t>
            </a:r>
            <a:r>
              <a:rPr lang="ru-RU" sz="3200" dirty="0"/>
              <a:t>. </a:t>
            </a: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Подростки предъявляющие </a:t>
            </a:r>
            <a:r>
              <a:rPr lang="ru-RU" sz="3200" dirty="0"/>
              <a:t>жалобы на антивитальные </a:t>
            </a:r>
            <a:r>
              <a:rPr lang="ru-RU" sz="3200" dirty="0" smtClean="0"/>
              <a:t>переживания.  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 запросов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80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dirty="0" smtClean="0"/>
              <a:t>По результатам проведенного разведочного факторного, кластерного анализа, данных опросника </a:t>
            </a:r>
            <a:r>
              <a:rPr lang="en-US" sz="3600" dirty="0" smtClean="0"/>
              <a:t>PDQ</a:t>
            </a:r>
            <a:r>
              <a:rPr lang="ru-RU" sz="3600" dirty="0" smtClean="0"/>
              <a:t>-</a:t>
            </a:r>
            <a:r>
              <a:rPr lang="en-US" sz="3600" dirty="0" smtClean="0"/>
              <a:t>IV, </a:t>
            </a:r>
            <a:r>
              <a:rPr lang="ru-RU" sz="3600" dirty="0" smtClean="0"/>
              <a:t>СПНС, клинической карты были выделены три группы подростков различающихся особенностями развития и структурой кризисных состояний.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8279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Чувствительность, ранимость, особенно, что касается их самих, обидчивость, что сразу усиливает замкнутость, отгороженность, враждебность;</a:t>
            </a:r>
          </a:p>
          <a:p>
            <a:r>
              <a:rPr lang="ru-RU" dirty="0"/>
              <a:t>Переживание враждебности со стороны мира приводит к нарастанию конфронтации или </a:t>
            </a:r>
            <a:r>
              <a:rPr lang="ru-RU" dirty="0" smtClean="0"/>
              <a:t>изоляции;</a:t>
            </a:r>
          </a:p>
          <a:p>
            <a:r>
              <a:rPr lang="ru-RU" b="1" dirty="0" smtClean="0"/>
              <a:t>Пубертатный криз-</a:t>
            </a:r>
            <a:r>
              <a:rPr lang="ru-RU" dirty="0" smtClean="0"/>
              <a:t> обнаруживаются </a:t>
            </a:r>
            <a:r>
              <a:rPr lang="ru-RU" dirty="0"/>
              <a:t>признаки декомпенсации с </a:t>
            </a:r>
            <a:r>
              <a:rPr lang="ru-RU" dirty="0" err="1" smtClean="0"/>
              <a:t>психопатоподобным</a:t>
            </a:r>
            <a:r>
              <a:rPr lang="ru-RU" dirty="0" smtClean="0"/>
              <a:t> </a:t>
            </a:r>
            <a:r>
              <a:rPr lang="ru-RU" dirty="0"/>
              <a:t>поведением. Стремятся к лидерству</a:t>
            </a:r>
            <a:r>
              <a:rPr lang="ru-RU" dirty="0" smtClean="0"/>
              <a:t>, </a:t>
            </a:r>
            <a:r>
              <a:rPr lang="ru-RU" dirty="0"/>
              <a:t>конфликтность, при хорошей </a:t>
            </a:r>
            <a:r>
              <a:rPr lang="ru-RU" dirty="0" smtClean="0"/>
              <a:t>успеваемости;</a:t>
            </a:r>
          </a:p>
          <a:p>
            <a:r>
              <a:rPr lang="ru-RU" b="1" dirty="0" smtClean="0"/>
              <a:t>Сила </a:t>
            </a:r>
            <a:r>
              <a:rPr lang="ru-RU" b="1" dirty="0"/>
              <a:t>и ригидность психических процессов (Амбрумова А.Г.)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24744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/>
              <a:t>1-группа: сочетание </a:t>
            </a:r>
            <a:r>
              <a:rPr lang="ru-RU" sz="2800" dirty="0"/>
              <a:t>сенситивно-шизоидных,  нарциссических черт,  склонность к сверхценным </a:t>
            </a:r>
            <a:r>
              <a:rPr lang="ru-RU" sz="2800" dirty="0" smtClean="0"/>
              <a:t>образованиям.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792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pPr algn="ctr"/>
            <a:r>
              <a:rPr lang="x-none" sz="2800" smtClean="0"/>
              <a:t>В </a:t>
            </a:r>
            <a:r>
              <a:rPr lang="x-none" sz="2800"/>
              <a:t>семьях этого типа методы воспитания отличаются </a:t>
            </a:r>
            <a:r>
              <a:rPr lang="x-none" sz="2800" b="1"/>
              <a:t>авторитарной ригидностью, при этом члены семьи холодно относятся друг к другу</a:t>
            </a:r>
            <a:r>
              <a:rPr lang="x-none" sz="2800"/>
              <a:t>. </a:t>
            </a:r>
            <a:endParaRPr lang="ru-RU" sz="2800" dirty="0" smtClean="0"/>
          </a:p>
          <a:p>
            <a:pPr algn="ctr"/>
            <a:r>
              <a:rPr lang="ru-RU" sz="2800" dirty="0" smtClean="0"/>
              <a:t>Д</a:t>
            </a:r>
            <a:r>
              <a:rPr lang="x-none" sz="2800" smtClean="0"/>
              <a:t>ети </a:t>
            </a:r>
            <a:r>
              <a:rPr lang="x-none" sz="2800"/>
              <a:t>оспаривают авторитет родителей в большинстве </a:t>
            </a:r>
            <a:r>
              <a:rPr lang="x-none" sz="2800" b="1"/>
              <a:t>случаев пассивно-агрессивными способами</a:t>
            </a:r>
            <a:r>
              <a:rPr lang="x-none" sz="2800"/>
              <a:t>, реже открытой конфронтацией. </a:t>
            </a:r>
            <a:endParaRPr lang="ru-RU" sz="2800" dirty="0" smtClean="0"/>
          </a:p>
          <a:p>
            <a:pPr algn="ctr"/>
            <a:r>
              <a:rPr lang="x-none" sz="2800" smtClean="0"/>
              <a:t> </a:t>
            </a:r>
            <a:r>
              <a:rPr lang="x-none" sz="2800"/>
              <a:t>Отсутствие ощущения близости, переживание отверженности в сочетании с гневом способствует формированию</a:t>
            </a:r>
            <a:r>
              <a:rPr lang="x-none" sz="2800" b="1"/>
              <a:t> антивитальных переживаний и аутоагрессивного поведения.</a:t>
            </a:r>
            <a:endParaRPr lang="ru-RU" sz="2800" b="1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697144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Особенности семейных отношений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50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74664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Диагноз: </a:t>
            </a:r>
            <a:r>
              <a:rPr lang="ru-RU" dirty="0" smtClean="0"/>
              <a:t>Расстройства личности 40%, акцентуации характера 35%, расстройства аффективного спектра 25% (в сочетании акцентуации).</a:t>
            </a:r>
          </a:p>
          <a:p>
            <a:r>
              <a:rPr lang="ru-RU" b="1" dirty="0" smtClean="0"/>
              <a:t>Причины декомпенсации </a:t>
            </a:r>
            <a:r>
              <a:rPr lang="ru-RU" dirty="0" smtClean="0"/>
              <a:t>– отвержение, невозможность достигнуть поставленной цели.</a:t>
            </a:r>
          </a:p>
          <a:p>
            <a:r>
              <a:rPr lang="ru-RU" b="1" dirty="0" smtClean="0"/>
              <a:t>Клинические проявления :   </a:t>
            </a:r>
            <a:r>
              <a:rPr lang="ru-RU" dirty="0" smtClean="0"/>
              <a:t>безнадежность, злость, болезненные ощущения в теле, страх сойти с ума.</a:t>
            </a:r>
            <a:endParaRPr lang="en-US" dirty="0" smtClean="0"/>
          </a:p>
          <a:p>
            <a:r>
              <a:rPr lang="ru-RU" b="1" dirty="0" smtClean="0"/>
              <a:t>Антивитальные переживания: </a:t>
            </a:r>
            <a:r>
              <a:rPr lang="ru-RU" dirty="0" smtClean="0"/>
              <a:t>нежелание жить, обесценивание жизни.</a:t>
            </a:r>
          </a:p>
          <a:p>
            <a:r>
              <a:rPr lang="ru-RU" b="1" dirty="0" smtClean="0"/>
              <a:t>Аутоагрессия</a:t>
            </a:r>
            <a:r>
              <a:rPr lang="ru-RU" dirty="0" smtClean="0"/>
              <a:t> </a:t>
            </a:r>
            <a:r>
              <a:rPr lang="ru-RU" dirty="0"/>
              <a:t>проявлялась в виде нанесения себе повреждений, в виде порезов, прижиганий сигаретами рук, с целью уменьшить интенсивность болезненных телесных сенсаций, восстановить контроль над </a:t>
            </a:r>
            <a:r>
              <a:rPr lang="ru-RU" dirty="0" smtClean="0"/>
              <a:t>переживаниями.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4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35416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>В качестве</a:t>
            </a:r>
            <a:r>
              <a:rPr lang="ru-RU" sz="2000" i="1" dirty="0" smtClean="0">
                <a:effectLst/>
              </a:rPr>
              <a:t> </a:t>
            </a:r>
            <a:r>
              <a:rPr lang="ru-RU" sz="2000" i="1" dirty="0">
                <a:effectLst/>
              </a:rPr>
              <a:t>«суицидальных маркеров» на первый план в кризисном состоянии выходили: различные болезненные ощущения (</a:t>
            </a:r>
            <a:r>
              <a:rPr lang="ru-RU" sz="2000" i="1" dirty="0" err="1">
                <a:effectLst/>
              </a:rPr>
              <a:t>психалгии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сенсестоалгии</a:t>
            </a:r>
            <a:r>
              <a:rPr lang="ru-RU" sz="2000" i="1" dirty="0">
                <a:effectLst/>
              </a:rPr>
              <a:t>), страх перед нарастающими психическими изменениями, сумасшествием, сужение восприятия по типу </a:t>
            </a:r>
            <a:r>
              <a:rPr lang="ru-RU" sz="2000" dirty="0">
                <a:effectLst/>
              </a:rPr>
              <a:t>«тоннельного видения</a:t>
            </a:r>
            <a:r>
              <a:rPr lang="ru-RU" sz="2000" dirty="0" smtClean="0">
                <a:effectLst/>
              </a:rPr>
              <a:t>».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786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23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66652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Запрос: </a:t>
            </a:r>
            <a:r>
              <a:rPr lang="ru-RU" dirty="0" smtClean="0"/>
              <a:t>необходимость </a:t>
            </a:r>
            <a:r>
              <a:rPr lang="ru-RU" dirty="0"/>
              <a:t>высказаться, получить необходимые разъяснения, рекомендации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Стратегия психотерапевта: </a:t>
            </a:r>
            <a:r>
              <a:rPr lang="ru-RU" dirty="0" smtClean="0"/>
              <a:t>разворот аутоагрессии в агрессию направленную на </a:t>
            </a:r>
            <a:r>
              <a:rPr lang="ru-RU" dirty="0"/>
              <a:t>терапевта (в терапевтическое пространство), </a:t>
            </a:r>
            <a:r>
              <a:rPr lang="ru-RU" dirty="0" smtClean="0"/>
              <a:t>с </a:t>
            </a:r>
            <a:r>
              <a:rPr lang="ru-RU" dirty="0"/>
              <a:t>последующим формированием переживания раскаяния и надежды. </a:t>
            </a:r>
            <a:endParaRPr lang="ru-RU" dirty="0" smtClean="0"/>
          </a:p>
          <a:p>
            <a:r>
              <a:rPr lang="ru-RU" b="1" dirty="0" smtClean="0"/>
              <a:t>Особенности работы: </a:t>
            </a:r>
            <a:r>
              <a:rPr lang="ru-RU" dirty="0" smtClean="0"/>
              <a:t>демонстрация  подчеркнутого </a:t>
            </a:r>
            <a:r>
              <a:rPr lang="ru-RU" dirty="0"/>
              <a:t>уважения к подростку, </a:t>
            </a:r>
            <a:r>
              <a:rPr lang="ru-RU" dirty="0" smtClean="0"/>
              <a:t>избегание </a:t>
            </a:r>
            <a:r>
              <a:rPr lang="ru-RU" dirty="0"/>
              <a:t>конфронтации, соперничества. </a:t>
            </a:r>
            <a:endParaRPr lang="ru-RU" dirty="0" smtClean="0"/>
          </a:p>
          <a:p>
            <a:r>
              <a:rPr lang="ru-RU" b="1" dirty="0"/>
              <a:t>О</a:t>
            </a:r>
            <a:r>
              <a:rPr lang="ru-RU" b="1" dirty="0" smtClean="0"/>
              <a:t>бщая </a:t>
            </a:r>
            <a:r>
              <a:rPr lang="ru-RU" b="1" dirty="0"/>
              <a:t>стратегия </a:t>
            </a:r>
            <a:r>
              <a:rPr lang="ru-RU" dirty="0"/>
              <a:t>психотерапии заключалась в формировании адекватной самооценки, развитии </a:t>
            </a:r>
            <a:r>
              <a:rPr lang="ru-RU" dirty="0" err="1"/>
              <a:t>эмпатии</a:t>
            </a:r>
            <a:r>
              <a:rPr lang="ru-RU" dirty="0"/>
              <a:t>.</a:t>
            </a:r>
            <a:r>
              <a:rPr lang="ru-RU" i="1" dirty="0"/>
              <a:t>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Стратегия кризисной психотерапевтической помощи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91531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6512" y="1481328"/>
            <a:ext cx="9180512" cy="48279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детско-подросткового возраста наблюдались чередование </a:t>
            </a:r>
            <a:r>
              <a:rPr lang="ru-RU" dirty="0"/>
              <a:t>состояний усталости, разбитости, раздражительности с состояниями </a:t>
            </a:r>
            <a:r>
              <a:rPr lang="ru-RU" dirty="0" err="1"/>
              <a:t>гипертимности</a:t>
            </a:r>
            <a:r>
              <a:rPr lang="ru-RU" dirty="0"/>
              <a:t>, повышенной </a:t>
            </a:r>
            <a:r>
              <a:rPr lang="ru-RU" dirty="0" smtClean="0"/>
              <a:t>работоспособности</a:t>
            </a:r>
            <a:r>
              <a:rPr lang="ru-RU" dirty="0"/>
              <a:t>, энергичности</a:t>
            </a:r>
            <a:r>
              <a:rPr lang="ru-RU" dirty="0" smtClean="0"/>
              <a:t>.</a:t>
            </a:r>
          </a:p>
          <a:p>
            <a:r>
              <a:rPr lang="ru-RU" dirty="0"/>
              <a:t>Восприятие мира было «поляризовано», с резкими переходами между крайним восхищением и ненавистью, негативизмом. </a:t>
            </a:r>
            <a:endParaRPr lang="ru-RU" dirty="0" smtClean="0"/>
          </a:p>
          <a:p>
            <a:r>
              <a:rPr lang="ru-RU" dirty="0" smtClean="0"/>
              <a:t>Психическая инфантильность.</a:t>
            </a:r>
          </a:p>
          <a:p>
            <a:r>
              <a:rPr lang="ru-RU" dirty="0" smtClean="0"/>
              <a:t>Магическое мышление.</a:t>
            </a:r>
          </a:p>
          <a:p>
            <a:r>
              <a:rPr lang="ru-RU" dirty="0" smtClean="0"/>
              <a:t>Межличностные отношения нестабильны, сильная привязанность сменяется отвержением.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26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2-я группа: сочетание импульсивных, эмоционально-неустойчивых демонстративных, </a:t>
            </a:r>
            <a:r>
              <a:rPr lang="ru-RU" sz="2800" dirty="0" err="1" smtClean="0"/>
              <a:t>шизотипических</a:t>
            </a:r>
            <a:r>
              <a:rPr lang="ru-RU" sz="2800" dirty="0" smtClean="0"/>
              <a:t> черт.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139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dirty="0" smtClean="0"/>
              <a:t>Макро и </a:t>
            </a:r>
            <a:r>
              <a:rPr lang="ru-RU" sz="2000" dirty="0" err="1" smtClean="0"/>
              <a:t>микросоциальные</a:t>
            </a:r>
            <a:r>
              <a:rPr lang="ru-RU" sz="2000" dirty="0" smtClean="0"/>
              <a:t> факторы влияющие на развитие агрессивных и аутоагрессивных форм поведения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866994"/>
              </p:ext>
            </p:extLst>
          </p:nvPr>
        </p:nvGraphicFramePr>
        <p:xfrm>
          <a:off x="395536" y="1052736"/>
          <a:ext cx="85725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96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928992" cy="561662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1) Стремление </a:t>
            </a:r>
            <a:r>
              <a:rPr lang="ru-RU" dirty="0"/>
              <a:t>матери к симбиотической связи с ребенком, </a:t>
            </a:r>
            <a:r>
              <a:rPr lang="ru-RU" dirty="0" smtClean="0"/>
              <a:t>манипулирование </a:t>
            </a:r>
            <a:r>
              <a:rPr lang="ru-RU" dirty="0"/>
              <a:t>им с использованием механизмов «двойного зажима», идеализации-обесценивания;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Отец</a:t>
            </a:r>
            <a:r>
              <a:rPr lang="ru-RU" dirty="0"/>
              <a:t>, как правило, оставался пассивным в </a:t>
            </a:r>
            <a:r>
              <a:rPr lang="ru-RU" dirty="0" smtClean="0"/>
              <a:t>воспитании. </a:t>
            </a:r>
          </a:p>
          <a:p>
            <a:pPr marL="109728" indent="0">
              <a:buNone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smtClean="0"/>
              <a:t>Регуляция </a:t>
            </a:r>
            <a:r>
              <a:rPr lang="ru-RU" dirty="0"/>
              <a:t>отношений внутри семьи, как правило, хаотичная непоследовательная, противоречивая.   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Чувства</a:t>
            </a:r>
            <a:r>
              <a:rPr lang="ru-RU" dirty="0"/>
              <a:t>, связанные с отвержением, </a:t>
            </a:r>
            <a:r>
              <a:rPr lang="ru-RU" dirty="0" smtClean="0"/>
              <a:t>приводили </a:t>
            </a:r>
            <a:r>
              <a:rPr lang="ru-RU" dirty="0"/>
              <a:t>к постоянным семейным </a:t>
            </a:r>
            <a:r>
              <a:rPr lang="ru-RU" dirty="0" smtClean="0"/>
              <a:t>конфликтам, </a:t>
            </a:r>
            <a:r>
              <a:rPr lang="ru-RU" dirty="0"/>
              <a:t>часто проявляясь </a:t>
            </a:r>
            <a:r>
              <a:rPr lang="ru-RU" dirty="0" err="1"/>
              <a:t>аутоагрессивными</a:t>
            </a:r>
            <a:r>
              <a:rPr lang="ru-RU" dirty="0"/>
              <a:t> действиями или </a:t>
            </a:r>
            <a:r>
              <a:rPr lang="ru-RU" dirty="0" smtClean="0"/>
              <a:t>направлялись </a:t>
            </a:r>
            <a:r>
              <a:rPr lang="ru-RU" dirty="0"/>
              <a:t>на окружающий мир, выражаясь в актах асоциального поведения.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04664"/>
            <a:ext cx="9001000" cy="5832648"/>
          </a:xfrm>
        </p:spPr>
        <p:txBody>
          <a:bodyPr>
            <a:normAutofit/>
          </a:bodyPr>
          <a:lstStyle/>
          <a:p>
            <a:r>
              <a:rPr lang="ru-RU" b="1" dirty="0"/>
              <a:t>Диагноз: </a:t>
            </a:r>
            <a:r>
              <a:rPr lang="ru-RU" sz="2600" dirty="0" smtClean="0"/>
              <a:t>расстройства </a:t>
            </a:r>
            <a:r>
              <a:rPr lang="ru-RU" sz="2600" dirty="0"/>
              <a:t>личности </a:t>
            </a:r>
            <a:r>
              <a:rPr lang="ru-RU" sz="2600" dirty="0" smtClean="0"/>
              <a:t>35%, </a:t>
            </a:r>
            <a:r>
              <a:rPr lang="ru-RU" sz="2600" dirty="0"/>
              <a:t>акцентуации характера </a:t>
            </a:r>
            <a:r>
              <a:rPr lang="ru-RU" sz="2600" dirty="0" smtClean="0"/>
              <a:t>15</a:t>
            </a:r>
            <a:r>
              <a:rPr lang="ru-RU" sz="2600" dirty="0"/>
              <a:t>%, расстройства аффективного спектра 5</a:t>
            </a:r>
            <a:r>
              <a:rPr lang="ru-RU" sz="2600" dirty="0" smtClean="0"/>
              <a:t>0% </a:t>
            </a:r>
            <a:r>
              <a:rPr lang="ru-RU" sz="2600" dirty="0"/>
              <a:t>(в сочетании акцентуации</a:t>
            </a:r>
            <a:r>
              <a:rPr lang="ru-RU" sz="2600" dirty="0" smtClean="0"/>
              <a:t>).</a:t>
            </a:r>
          </a:p>
          <a:p>
            <a:r>
              <a:rPr lang="ru-RU" b="1" dirty="0"/>
              <a:t>Причины декомпенсации </a:t>
            </a:r>
            <a:r>
              <a:rPr lang="ru-RU" dirty="0"/>
              <a:t>– </a:t>
            </a:r>
            <a:r>
              <a:rPr lang="ru-RU" sz="2600" dirty="0"/>
              <a:t>несчастная любовь, трудности в межличностных отношениях, отвержение. </a:t>
            </a:r>
            <a:endParaRPr lang="ru-RU" sz="2600" dirty="0" smtClean="0"/>
          </a:p>
          <a:p>
            <a:r>
              <a:rPr lang="ru-RU" b="1" dirty="0" smtClean="0"/>
              <a:t>Патогенез</a:t>
            </a:r>
            <a:r>
              <a:rPr lang="ru-RU" dirty="0" smtClean="0"/>
              <a:t> - </a:t>
            </a:r>
            <a:r>
              <a:rPr lang="ru-RU" sz="2600" dirty="0" smtClean="0"/>
              <a:t>усиление </a:t>
            </a:r>
            <a:r>
              <a:rPr lang="ru-RU" sz="2600" dirty="0"/>
              <a:t>размытости границ «Я</a:t>
            </a:r>
            <a:r>
              <a:rPr lang="ru-RU" sz="2600" dirty="0" smtClean="0"/>
              <a:t>».</a:t>
            </a:r>
          </a:p>
          <a:p>
            <a:r>
              <a:rPr lang="ru-RU" b="1" dirty="0" smtClean="0"/>
              <a:t>Клинические </a:t>
            </a:r>
            <a:r>
              <a:rPr lang="ru-RU" b="1" dirty="0"/>
              <a:t>проявления :   </a:t>
            </a:r>
            <a:r>
              <a:rPr lang="ru-RU" sz="2600" dirty="0"/>
              <a:t>нарастание растерянности, тревоги, раздражения. </a:t>
            </a:r>
            <a:endParaRPr lang="ru-RU" sz="2600" dirty="0" smtClean="0"/>
          </a:p>
          <a:p>
            <a:r>
              <a:rPr lang="ru-RU" b="1" dirty="0" smtClean="0"/>
              <a:t>Аутоагрессия</a:t>
            </a:r>
            <a:r>
              <a:rPr lang="ru-RU" dirty="0" smtClean="0"/>
              <a:t>  </a:t>
            </a:r>
            <a:r>
              <a:rPr lang="ru-RU" b="1" dirty="0" smtClean="0"/>
              <a:t>- агрессия: </a:t>
            </a:r>
            <a:r>
              <a:rPr lang="ru-RU" sz="2600" dirty="0" smtClean="0"/>
              <a:t>разрядка </a:t>
            </a:r>
            <a:r>
              <a:rPr lang="ru-RU" sz="2600" dirty="0"/>
              <a:t>агрессии, безразлично, вовне, либо на собственное тело</a:t>
            </a:r>
            <a:r>
              <a:rPr lang="ru-RU" sz="2600" dirty="0" smtClean="0"/>
              <a:t>. Проявлялась </a:t>
            </a:r>
            <a:r>
              <a:rPr lang="ru-RU" sz="2600" dirty="0"/>
              <a:t>в виде нанесения себе </a:t>
            </a:r>
            <a:r>
              <a:rPr lang="ru-RU" sz="2600" dirty="0" smtClean="0"/>
              <a:t>повреждений.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67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210146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В качестве</a:t>
            </a:r>
            <a:r>
              <a:rPr lang="ru-RU" sz="2000" i="1" dirty="0">
                <a:effectLst/>
              </a:rPr>
              <a:t> «суицидальных маркеров» на первый план в кризисном состоянии выходили: эмоциональная нестабильность, импульсивность, сопровождающиеся агрессивностью в </a:t>
            </a:r>
            <a:r>
              <a:rPr lang="ru-RU" sz="2000" i="1" dirty="0" smtClean="0">
                <a:effectLst/>
              </a:rPr>
              <a:t>поведении.  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13504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72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11256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Запрос: </a:t>
            </a:r>
            <a:r>
              <a:rPr lang="ru-RU" dirty="0"/>
              <a:t>Запрос к психотерапевту </a:t>
            </a:r>
            <a:r>
              <a:rPr lang="ru-RU" dirty="0" smtClean="0"/>
              <a:t>мало дифференцированный </a:t>
            </a:r>
            <a:r>
              <a:rPr lang="ru-RU" dirty="0"/>
              <a:t>и </a:t>
            </a:r>
            <a:r>
              <a:rPr lang="ru-RU" dirty="0" smtClean="0"/>
              <a:t>отражает </a:t>
            </a:r>
            <a:r>
              <a:rPr lang="ru-RU" dirty="0"/>
              <a:t>стремление понять себя, понять, что надо делать в данной ситуации. </a:t>
            </a:r>
            <a:endParaRPr lang="ru-RU" dirty="0" smtClean="0"/>
          </a:p>
          <a:p>
            <a:r>
              <a:rPr lang="ru-RU" b="1" dirty="0" smtClean="0"/>
              <a:t>Стратегия психотерапевта: с</a:t>
            </a:r>
            <a:r>
              <a:rPr lang="ru-RU" dirty="0" smtClean="0"/>
              <a:t>тратегия </a:t>
            </a:r>
            <a:r>
              <a:rPr lang="ru-RU" dirty="0"/>
              <a:t>психотерапевта на первом этапе оказания кризисной помощи  заключалась в присоединении, создании атмосферы принятия, через открытое выражение эмоциональной поддержки, проявление симпатии; снятии эмоционального напряжения через «гипнотическую песнь» с последующими директивными установками на </a:t>
            </a:r>
            <a:r>
              <a:rPr lang="ru-RU" dirty="0" smtClean="0"/>
              <a:t>действия.</a:t>
            </a:r>
            <a:endParaRPr lang="ru-RU" b="1" dirty="0" smtClean="0"/>
          </a:p>
          <a:p>
            <a:r>
              <a:rPr lang="ru-RU" b="1" dirty="0" smtClean="0"/>
              <a:t>Особенности работы: </a:t>
            </a:r>
            <a:r>
              <a:rPr lang="ru-RU" dirty="0" smtClean="0"/>
              <a:t>усиление </a:t>
            </a:r>
            <a:r>
              <a:rPr lang="ru-RU" dirty="0"/>
              <a:t>антисуицидальных </a:t>
            </a:r>
            <a:r>
              <a:rPr lang="ru-RU" dirty="0" smtClean="0"/>
              <a:t>тенденций - наличие </a:t>
            </a:r>
            <a:r>
              <a:rPr lang="ru-RU" dirty="0"/>
              <a:t>в жизни безусловного авторитета, страх перед болью, физическими страданиями, неизвестностью, стремление учесть общественное мнение и избежать осуждения со стороны окружающих. </a:t>
            </a:r>
            <a:endParaRPr lang="ru-RU" dirty="0" smtClean="0"/>
          </a:p>
          <a:p>
            <a:r>
              <a:rPr lang="ru-RU" b="1" dirty="0" smtClean="0"/>
              <a:t>Общая </a:t>
            </a:r>
            <a:r>
              <a:rPr lang="ru-RU" b="1" dirty="0"/>
              <a:t>стратегия </a:t>
            </a:r>
            <a:r>
              <a:rPr lang="ru-RU" dirty="0" smtClean="0"/>
              <a:t>заключалась </a:t>
            </a:r>
            <a:r>
              <a:rPr lang="ru-RU" dirty="0"/>
              <a:t>в создании вспомогательного «Я», помогающего осознавать и контролировать импульсивность в переживаниях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Стратегия кризисной психотерапевтической помощи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7463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166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Подчинение </a:t>
            </a:r>
            <a:r>
              <a:rPr lang="ru-RU" sz="2000" dirty="0"/>
              <a:t>собственных  потребностей  потребностям  других  людей, от которых  зависит подросток  и  неадекватной  податливостью  их  желаниям. </a:t>
            </a:r>
            <a:endParaRPr lang="ru-RU" sz="2000" dirty="0" smtClean="0"/>
          </a:p>
          <a:p>
            <a:r>
              <a:rPr lang="ru-RU" sz="2000" dirty="0"/>
              <a:t>Для них характерна несамостоятельность, пассивность </a:t>
            </a:r>
            <a:r>
              <a:rPr lang="ru-RU" sz="2000" dirty="0" err="1"/>
              <a:t>конформность</a:t>
            </a:r>
            <a:r>
              <a:rPr lang="ru-RU" sz="2000" dirty="0"/>
              <a:t>, высокая тревожность, неустойчивая, часто заниженная самооценка, легко </a:t>
            </a:r>
            <a:r>
              <a:rPr lang="ru-RU" sz="2000" dirty="0" smtClean="0"/>
              <a:t>актуализируемое </a:t>
            </a:r>
            <a:r>
              <a:rPr lang="ru-RU" sz="2000" dirty="0"/>
              <a:t>чувство вины</a:t>
            </a:r>
            <a:endParaRPr lang="ru-RU" sz="2000" dirty="0" smtClean="0"/>
          </a:p>
          <a:p>
            <a:r>
              <a:rPr lang="ru-RU" sz="2000" dirty="0" smtClean="0"/>
              <a:t>Отмечалась «серьезность</a:t>
            </a:r>
            <a:r>
              <a:rPr lang="ru-RU" sz="2000" dirty="0"/>
              <a:t>» с повышенной чувствительностью, впечатлительностью, склонностью к </a:t>
            </a:r>
            <a:r>
              <a:rPr lang="ru-RU" sz="2000" dirty="0" smtClean="0"/>
              <a:t>сопереживанию.</a:t>
            </a:r>
          </a:p>
          <a:p>
            <a:r>
              <a:rPr lang="ru-RU" sz="2000" b="1" i="1" dirty="0" smtClean="0"/>
              <a:t>Подростки </a:t>
            </a:r>
            <a:r>
              <a:rPr lang="ru-RU" sz="2000" b="1" i="1" dirty="0"/>
              <a:t>испытывали существенные трудности или вовсе были неспособны к выражению агрессии, как в вербальной, так и физической форме. Особенные сложности представляла вербализация агрессии в </a:t>
            </a:r>
            <a:r>
              <a:rPr lang="ru-RU" sz="2000" b="1" i="1" dirty="0" smtClean="0"/>
              <a:t>ситуациях</a:t>
            </a:r>
            <a:r>
              <a:rPr lang="ru-RU" sz="2000" b="1" i="1" dirty="0"/>
              <a:t>, </a:t>
            </a:r>
            <a:r>
              <a:rPr lang="ru-RU" sz="2000" b="1" i="1" dirty="0" smtClean="0"/>
              <a:t>которые </a:t>
            </a:r>
            <a:r>
              <a:rPr lang="ru-RU" sz="2000" b="1" i="1" dirty="0"/>
              <a:t>в </a:t>
            </a:r>
            <a:r>
              <a:rPr lang="ru-RU" sz="2000" b="1" i="1" dirty="0" smtClean="0"/>
              <a:t>норме вызывают </a:t>
            </a:r>
            <a:r>
              <a:rPr lang="ru-RU" sz="2000" b="1" i="1" dirty="0"/>
              <a:t>раздражение, злость</a:t>
            </a:r>
            <a:r>
              <a:rPr lang="ru-RU" sz="2000" b="1" i="1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пубертатном возрасте - астенические проявления, </a:t>
            </a:r>
            <a:r>
              <a:rPr lang="ru-RU" sz="2000" dirty="0" smtClean="0"/>
              <a:t>эмоциональная </a:t>
            </a:r>
            <a:r>
              <a:rPr lang="ru-RU" sz="2000" dirty="0"/>
              <a:t>лабильность.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3-группа: сочетание тревожно-мнительных, зависимых, депрессивных обсессивно-</a:t>
            </a:r>
            <a:r>
              <a:rPr lang="ru-RU" sz="2400" dirty="0" err="1" smtClean="0">
                <a:effectLst/>
              </a:rPr>
              <a:t>компульсивных</a:t>
            </a:r>
            <a:r>
              <a:rPr lang="ru-RU" sz="2400" dirty="0" smtClean="0">
                <a:effectLst/>
              </a:rPr>
              <a:t> черт.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5760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b="1" i="1" dirty="0"/>
              <a:t>Дисгармоничность семейных отношений проявлялась следующими паттернами: </a:t>
            </a:r>
            <a:endParaRPr lang="ru-RU" b="1" i="1" dirty="0" smtClean="0"/>
          </a:p>
          <a:p>
            <a:pPr marL="624078" indent="-514350">
              <a:buAutoNum type="arabicParenR"/>
            </a:pPr>
            <a:r>
              <a:rPr lang="ru-RU" dirty="0"/>
              <a:t>О</a:t>
            </a:r>
            <a:r>
              <a:rPr lang="ru-RU" dirty="0" smtClean="0"/>
              <a:t>граничение </a:t>
            </a:r>
            <a:r>
              <a:rPr lang="ru-RU" dirty="0"/>
              <a:t>ребенка в приобретении самостоятельного опыта взаимодействия с  окружающим миром, с </a:t>
            </a:r>
            <a:r>
              <a:rPr lang="ru-RU" b="1" dirty="0"/>
              <a:t>навязыванием ему комплекса «правильных представлений</a:t>
            </a:r>
            <a:r>
              <a:rPr lang="ru-RU" dirty="0"/>
              <a:t>», что способствует формированию </a:t>
            </a:r>
            <a:r>
              <a:rPr lang="ru-RU" b="1" dirty="0"/>
              <a:t>«выученной </a:t>
            </a:r>
            <a:r>
              <a:rPr lang="ru-RU" b="1" dirty="0" smtClean="0"/>
              <a:t>беспомощности</a:t>
            </a:r>
          </a:p>
          <a:p>
            <a:pPr marL="624078" indent="-514350">
              <a:buAutoNum type="arabicParenR"/>
            </a:pPr>
            <a:r>
              <a:rPr lang="ru-RU" dirty="0" smtClean="0"/>
              <a:t>Регуляция </a:t>
            </a:r>
            <a:r>
              <a:rPr lang="ru-RU" dirty="0"/>
              <a:t>отношений в семье ригидная, без учета развития и взросления ребенка. </a:t>
            </a:r>
            <a:endParaRPr lang="ru-RU" dirty="0" smtClean="0"/>
          </a:p>
          <a:p>
            <a:pPr marL="624078" indent="-514350">
              <a:buAutoNum type="arabicParenR"/>
            </a:pPr>
            <a:r>
              <a:rPr lang="ru-RU" dirty="0" smtClean="0"/>
              <a:t>Дети </a:t>
            </a:r>
            <a:r>
              <a:rPr lang="ru-RU" dirty="0"/>
              <a:t>остаются детьми вне зависимости от фактического возраста. </a:t>
            </a:r>
            <a:endParaRPr lang="ru-RU" dirty="0" smtClean="0"/>
          </a:p>
          <a:p>
            <a:pPr marL="624078" indent="-514350">
              <a:buAutoNum type="arabicParenR"/>
            </a:pPr>
            <a:r>
              <a:rPr lang="ru-RU" dirty="0" smtClean="0"/>
              <a:t>Мнение </a:t>
            </a:r>
            <a:r>
              <a:rPr lang="ru-RU" dirty="0"/>
              <a:t>родителей невозможно подвергнуть сомнению. В этих семьях «мы» имеет непререкаемое преимущество перед «я»</a:t>
            </a:r>
          </a:p>
        </p:txBody>
      </p:sp>
    </p:spTree>
    <p:extLst>
      <p:ext uri="{BB962C8B-B14F-4D97-AF65-F5344CB8AC3E}">
        <p14:creationId xmlns:p14="http://schemas.microsoft.com/office/powerpoint/2010/main" val="3383298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Диагноз: </a:t>
            </a:r>
            <a:r>
              <a:rPr lang="ru-RU" dirty="0"/>
              <a:t>р</a:t>
            </a:r>
            <a:r>
              <a:rPr lang="ru-RU" dirty="0" smtClean="0"/>
              <a:t>асстройства личности 5%, акцентуации характера 25%, расстройства аффективного спектра 30% (в сочетании акцентуации), а 40% без акцентуаций.</a:t>
            </a:r>
          </a:p>
          <a:p>
            <a:endParaRPr lang="ru-RU" b="1" dirty="0" smtClean="0"/>
          </a:p>
          <a:p>
            <a:r>
              <a:rPr lang="ru-RU" b="1" dirty="0" smtClean="0"/>
              <a:t>Причины декомпенсации </a:t>
            </a:r>
            <a:r>
              <a:rPr lang="ru-RU" dirty="0" smtClean="0"/>
              <a:t>– потеря </a:t>
            </a:r>
            <a:r>
              <a:rPr lang="ru-RU" dirty="0"/>
              <a:t>значимого объекта (реального или символического), </a:t>
            </a:r>
            <a:r>
              <a:rPr lang="ru-RU" dirty="0" smtClean="0"/>
              <a:t>унижения, несправедливость.</a:t>
            </a:r>
            <a:r>
              <a:rPr lang="ru-RU" dirty="0"/>
              <a:t> </a:t>
            </a:r>
            <a:r>
              <a:rPr lang="ru-RU" dirty="0" smtClean="0"/>
              <a:t>Усиление </a:t>
            </a:r>
            <a:r>
              <a:rPr lang="ru-RU" dirty="0"/>
              <a:t>тревожности, неуверенности, страх неудачи, торможение </a:t>
            </a:r>
            <a:r>
              <a:rPr lang="ru-RU" dirty="0" smtClean="0"/>
              <a:t>интеллектуальной </a:t>
            </a:r>
            <a:r>
              <a:rPr lang="ru-RU" dirty="0"/>
              <a:t>деятельности- </a:t>
            </a:r>
            <a:r>
              <a:rPr lang="ru-RU" dirty="0" err="1" smtClean="0"/>
              <a:t>катастрофизация</a:t>
            </a:r>
            <a:endParaRPr lang="ru-RU" dirty="0"/>
          </a:p>
          <a:p>
            <a:r>
              <a:rPr lang="ru-RU" dirty="0" smtClean="0"/>
              <a:t>Страх </a:t>
            </a:r>
            <a:r>
              <a:rPr lang="ru-RU" dirty="0"/>
              <a:t>перед наказанием</a:t>
            </a:r>
            <a:r>
              <a:rPr lang="ru-RU" dirty="0" smtClean="0"/>
              <a:t>, при  повышенной ответственности воспринимается </a:t>
            </a:r>
            <a:r>
              <a:rPr lang="ru-RU" dirty="0"/>
              <a:t>как непереносимые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Клинические проявления : </a:t>
            </a:r>
            <a:r>
              <a:rPr lang="ru-RU" dirty="0" smtClean="0"/>
              <a:t>снижение самооценки, </a:t>
            </a:r>
            <a:r>
              <a:rPr lang="ru-RU" dirty="0"/>
              <a:t>пессимистическое видение будущего, при усугублении или </a:t>
            </a:r>
            <a:r>
              <a:rPr lang="ru-RU" dirty="0" err="1"/>
              <a:t>неразрешении</a:t>
            </a:r>
            <a:r>
              <a:rPr lang="ru-RU" dirty="0"/>
              <a:t> ситуации  наблюдалось </a:t>
            </a:r>
            <a:r>
              <a:rPr lang="ru-RU" dirty="0" smtClean="0"/>
              <a:t>развитие, </a:t>
            </a:r>
            <a:r>
              <a:rPr lang="ru-RU" b="1" dirty="0" smtClean="0"/>
              <a:t>антивитальных переживаний, </a:t>
            </a:r>
            <a:r>
              <a:rPr lang="ru-RU" dirty="0" smtClean="0"/>
              <a:t>чувства</a:t>
            </a:r>
            <a:r>
              <a:rPr lang="ru-RU" b="1" dirty="0" smtClean="0"/>
              <a:t> «</a:t>
            </a:r>
            <a:r>
              <a:rPr lang="ru-RU" dirty="0" smtClean="0"/>
              <a:t>душевной боли». </a:t>
            </a:r>
          </a:p>
          <a:p>
            <a:endParaRPr lang="ru-RU" b="1" dirty="0" smtClean="0"/>
          </a:p>
          <a:p>
            <a:r>
              <a:rPr lang="ru-RU" b="1" dirty="0" smtClean="0"/>
              <a:t>Аутоагрессия</a:t>
            </a:r>
            <a:r>
              <a:rPr lang="ru-RU" dirty="0" smtClean="0"/>
              <a:t> чаще </a:t>
            </a:r>
            <a:r>
              <a:rPr lang="ru-RU" dirty="0"/>
              <a:t>проявлялась в рискованном поведении, употреблении алкоголя, курении. Возрастал риск физических травм за счет  невнимательности, рассеянности. </a:t>
            </a:r>
          </a:p>
        </p:txBody>
      </p:sp>
    </p:spTree>
    <p:extLst>
      <p:ext uri="{BB962C8B-B14F-4D97-AF65-F5344CB8AC3E}">
        <p14:creationId xmlns:p14="http://schemas.microsoft.com/office/powerpoint/2010/main" val="125149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84176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</a:rPr>
              <a:t>В качестве «суицидальных маркеров» </a:t>
            </a:r>
            <a:r>
              <a:rPr lang="ru-RU" sz="2000" i="1" dirty="0" smtClean="0">
                <a:effectLst/>
              </a:rPr>
              <a:t>доминировали</a:t>
            </a:r>
            <a:r>
              <a:rPr lang="ru-RU" sz="2000" i="1" dirty="0">
                <a:effectLst/>
              </a:rPr>
              <a:t>: антивитальные переживания - открыто выражаемые идеи потери смысла жизни, «нежелание жить дальше», при усугублении или неразрешенности ситуации  наблюдалось развитие витального компонента тоскливого аффекта (душевной боли)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68594"/>
              </p:ext>
            </p:extLst>
          </p:nvPr>
        </p:nvGraphicFramePr>
        <p:xfrm>
          <a:off x="179388" y="1481138"/>
          <a:ext cx="850741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029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1196752"/>
            <a:ext cx="9108504" cy="525658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Запрос: </a:t>
            </a:r>
            <a:r>
              <a:rPr lang="ru-RU" dirty="0"/>
              <a:t>направлен на поиск поддержки, принятия и понимания. </a:t>
            </a:r>
            <a:endParaRPr lang="ru-RU" dirty="0" smtClean="0"/>
          </a:p>
          <a:p>
            <a:r>
              <a:rPr lang="ru-RU" b="1" dirty="0" smtClean="0"/>
              <a:t>Стратегия психотерапевта: </a:t>
            </a:r>
            <a:r>
              <a:rPr lang="ru-RU" dirty="0" smtClean="0"/>
              <a:t>переосмысление </a:t>
            </a:r>
            <a:r>
              <a:rPr lang="ru-RU" dirty="0"/>
              <a:t>произошедшего, восстановление смысловой перспективы на будущее. </a:t>
            </a:r>
            <a:endParaRPr lang="ru-RU" dirty="0" smtClean="0"/>
          </a:p>
          <a:p>
            <a:r>
              <a:rPr lang="ru-RU" b="1" dirty="0" smtClean="0"/>
              <a:t>Особенности работы: </a:t>
            </a:r>
            <a:r>
              <a:rPr lang="ru-RU" dirty="0" smtClean="0"/>
              <a:t>эмоциональная поддержка, </a:t>
            </a:r>
            <a:r>
              <a:rPr lang="ru-RU" dirty="0"/>
              <a:t>эмпатическое </a:t>
            </a:r>
            <a:r>
              <a:rPr lang="ru-RU" dirty="0" smtClean="0"/>
              <a:t>выслушивание, помощь </a:t>
            </a:r>
            <a:r>
              <a:rPr lang="ru-RU" dirty="0"/>
              <a:t>в осознании  своих переживаний</a:t>
            </a:r>
            <a:r>
              <a:rPr lang="ru-RU" dirty="0" smtClean="0"/>
              <a:t>, настойчивое прямое убеждение, переубеждение, </a:t>
            </a:r>
            <a:r>
              <a:rPr lang="ru-RU" dirty="0"/>
              <a:t>через обращение к высшим ценностям. </a:t>
            </a:r>
            <a:endParaRPr lang="ru-RU" dirty="0" smtClean="0"/>
          </a:p>
          <a:p>
            <a:r>
              <a:rPr lang="ru-RU" b="1" dirty="0" smtClean="0"/>
              <a:t>Особое </a:t>
            </a:r>
            <a:r>
              <a:rPr lang="ru-RU" b="1" dirty="0"/>
              <a:t>внимание </a:t>
            </a:r>
            <a:r>
              <a:rPr lang="ru-RU" dirty="0"/>
              <a:t>в психотерапии требовал базовый, для этой структуры </a:t>
            </a:r>
            <a:r>
              <a:rPr lang="ru-RU" dirty="0" smtClean="0"/>
              <a:t>личности, </a:t>
            </a:r>
            <a:r>
              <a:rPr lang="ru-RU" dirty="0"/>
              <a:t>страх разлуки.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Стратегия кризисной психотерапевтической помощи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6644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опросника </a:t>
            </a:r>
            <a:r>
              <a:rPr lang="ru-RU" sz="2800" dirty="0" err="1" smtClean="0"/>
              <a:t>Басса-Дарки</a:t>
            </a:r>
            <a:r>
              <a:rPr lang="ru-RU" sz="2800" dirty="0" smtClean="0"/>
              <a:t> по группам 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781081"/>
              </p:ext>
            </p:extLst>
          </p:nvPr>
        </p:nvGraphicFramePr>
        <p:xfrm>
          <a:off x="457200" y="1268760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51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3400" b="1" i="1" dirty="0" smtClean="0"/>
              <a:t>незрелость-тревожность-боязливость</a:t>
            </a:r>
            <a:r>
              <a:rPr lang="ru-RU" sz="3400" b="1" i="1" dirty="0"/>
              <a:t>,</a:t>
            </a:r>
            <a:r>
              <a:rPr lang="ru-RU" sz="3400" b="1" i="1" dirty="0" smtClean="0"/>
              <a:t> </a:t>
            </a:r>
          </a:p>
          <a:p>
            <a:r>
              <a:rPr lang="ru-RU" sz="3400" b="1" i="1" dirty="0" smtClean="0"/>
              <a:t>обидчивость-тоскливость, </a:t>
            </a:r>
          </a:p>
          <a:p>
            <a:r>
              <a:rPr lang="ru-RU" sz="3400" b="1" i="1" dirty="0" smtClean="0"/>
              <a:t>опасливость-подозрительность-парализующий страх, </a:t>
            </a:r>
          </a:p>
          <a:p>
            <a:r>
              <a:rPr lang="ru-RU" sz="3400" b="1" i="1" dirty="0" smtClean="0"/>
              <a:t>незрелость-лабильность-отчаяние. </a:t>
            </a:r>
          </a:p>
          <a:p>
            <a:r>
              <a:rPr lang="ru-RU" dirty="0" smtClean="0"/>
              <a:t>Заниженный уровень </a:t>
            </a:r>
            <a:r>
              <a:rPr lang="ru-RU" dirty="0"/>
              <a:t>самооценки, </a:t>
            </a:r>
            <a:r>
              <a:rPr lang="ru-RU" dirty="0" smtClean="0"/>
              <a:t>неуверенность, ощущение собственной </a:t>
            </a:r>
            <a:r>
              <a:rPr lang="ru-RU" dirty="0" err="1" smtClean="0"/>
              <a:t>малоценности</a:t>
            </a:r>
            <a:r>
              <a:rPr lang="ru-RU" dirty="0" smtClean="0"/>
              <a:t> и слабости, </a:t>
            </a:r>
          </a:p>
          <a:p>
            <a:r>
              <a:rPr lang="ru-RU" dirty="0" smtClean="0"/>
              <a:t>высокая потребность в самореализации, высокая значимость теплых эмоциональных связей, искренности взаимоотношений, </a:t>
            </a:r>
          </a:p>
          <a:p>
            <a:r>
              <a:rPr lang="ru-RU" sz="3400" b="1" i="1" dirty="0"/>
              <a:t>б</a:t>
            </a:r>
            <a:r>
              <a:rPr lang="ru-RU" sz="3400" b="1" i="1" dirty="0" smtClean="0"/>
              <a:t>езволие, трудность волевых усилий, потеря оптимизма, снижение активности в условиях стресса, ситуациях затруднения.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несамостоятельность, зависимость,  </a:t>
            </a:r>
            <a:r>
              <a:rPr lang="ru-RU" dirty="0" err="1" smtClean="0"/>
              <a:t>симбиотичность</a:t>
            </a:r>
            <a:r>
              <a:rPr lang="ru-RU" dirty="0" smtClean="0"/>
              <a:t>, затрудненный  модус  принятия решений 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Личность с </a:t>
            </a:r>
            <a:r>
              <a:rPr lang="ru-RU" sz="1800" dirty="0" err="1" smtClean="0"/>
              <a:t>аутоагрессией</a:t>
            </a:r>
            <a:r>
              <a:rPr lang="ru-RU" sz="1800" dirty="0" smtClean="0"/>
              <a:t> в поведении характеризуется</a:t>
            </a:r>
            <a:r>
              <a:rPr lang="en-US" sz="1800" dirty="0" smtClean="0"/>
              <a:t> </a:t>
            </a:r>
            <a:r>
              <a:rPr lang="ru-RU" sz="1800" dirty="0" smtClean="0"/>
              <a:t>сочетанием таких черт: (Амбрумова А.Г. </a:t>
            </a:r>
            <a:r>
              <a:rPr lang="ru-RU" sz="1800" dirty="0" smtClean="0"/>
              <a:t>1989, </a:t>
            </a:r>
            <a:r>
              <a:rPr lang="ru-RU" sz="1800" dirty="0" err="1" smtClean="0"/>
              <a:t>Личко</a:t>
            </a:r>
            <a:r>
              <a:rPr lang="ru-RU" sz="1800" dirty="0" smtClean="0"/>
              <a:t> А.Е., </a:t>
            </a:r>
            <a:r>
              <a:rPr lang="ru-RU" sz="1800" dirty="0" err="1" smtClean="0"/>
              <a:t>Вроно</a:t>
            </a:r>
            <a:r>
              <a:rPr lang="ru-RU" sz="1800" dirty="0" smtClean="0"/>
              <a:t> Е.М.)</a:t>
            </a:r>
            <a:endParaRPr lang="ru-RU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Диагностика суицидального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04319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err="1" smtClean="0"/>
              <a:t>Опросники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ru-RU" sz="2400" b="1" i="1" dirty="0" smtClean="0"/>
              <a:t>На выявление депрессии</a:t>
            </a:r>
            <a:r>
              <a:rPr lang="ru-RU" sz="2400" dirty="0" smtClean="0"/>
              <a:t> у детей и подростков - шкала депрессии </a:t>
            </a:r>
            <a:r>
              <a:rPr lang="en-US" sz="2400" dirty="0" smtClean="0"/>
              <a:t>M</a:t>
            </a:r>
            <a:r>
              <a:rPr lang="ru-RU" sz="2400" dirty="0" smtClean="0"/>
              <a:t>. </a:t>
            </a:r>
            <a:r>
              <a:rPr lang="ru-RU" sz="2400" dirty="0" err="1" smtClean="0"/>
              <a:t>Kovacs</a:t>
            </a:r>
            <a:r>
              <a:rPr lang="ru-RU" sz="2400" dirty="0" smtClean="0"/>
              <a:t>, индекс хорошего самочувствия </a:t>
            </a:r>
            <a:r>
              <a:rPr lang="en-US" sz="2400" dirty="0" smtClean="0"/>
              <a:t>WBI (</a:t>
            </a:r>
            <a:r>
              <a:rPr lang="ru-RU" sz="2400" dirty="0" smtClean="0"/>
              <a:t>ВОЗ</a:t>
            </a:r>
            <a:r>
              <a:rPr lang="en-US" sz="2400" dirty="0" smtClean="0"/>
              <a:t>)</a:t>
            </a:r>
            <a:r>
              <a:rPr lang="ru-RU" sz="2400" dirty="0" smtClean="0"/>
              <a:t>, </a:t>
            </a:r>
          </a:p>
          <a:p>
            <a:pPr algn="just">
              <a:buNone/>
            </a:pPr>
            <a:r>
              <a:rPr lang="ru-RU" sz="2400" b="1" i="1" dirty="0" smtClean="0"/>
              <a:t>на выявление агрессии </a:t>
            </a:r>
            <a:r>
              <a:rPr lang="ru-RU" sz="2400" dirty="0" smtClean="0"/>
              <a:t>опросник </a:t>
            </a:r>
            <a:r>
              <a:rPr lang="ru-RU" sz="2400" dirty="0" err="1" smtClean="0"/>
              <a:t>Басса-Перри</a:t>
            </a:r>
            <a:r>
              <a:rPr lang="ru-RU" sz="2400" dirty="0" smtClean="0"/>
              <a:t>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адап</a:t>
            </a:r>
            <a:r>
              <a:rPr lang="ru-RU" sz="2400" i="1" dirty="0" smtClean="0"/>
              <a:t>. С.Н. </a:t>
            </a:r>
            <a:r>
              <a:rPr lang="ru-RU" sz="2400" i="1" dirty="0" err="1" smtClean="0"/>
              <a:t>Ениколопова</a:t>
            </a:r>
            <a:r>
              <a:rPr lang="ru-RU" sz="2400" i="1" dirty="0" smtClean="0"/>
              <a:t>),</a:t>
            </a:r>
          </a:p>
          <a:p>
            <a:pPr>
              <a:buNone/>
            </a:pPr>
            <a:r>
              <a:rPr lang="ru-RU" sz="2400" i="1" dirty="0" smtClean="0"/>
              <a:t> </a:t>
            </a:r>
            <a:r>
              <a:rPr lang="ru-RU" sz="2400" b="1" i="1" dirty="0" smtClean="0"/>
              <a:t>импульсивности - </a:t>
            </a:r>
            <a:r>
              <a:rPr lang="ru-RU" sz="2400" dirty="0" smtClean="0"/>
              <a:t>шкала импульсивности </a:t>
            </a:r>
            <a:r>
              <a:rPr lang="ru-RU" sz="2400" dirty="0" err="1" smtClean="0"/>
              <a:t>Плучика</a:t>
            </a:r>
            <a:r>
              <a:rPr lang="ru-RU" sz="2400" dirty="0" smtClean="0"/>
              <a:t> (</a:t>
            </a:r>
            <a:r>
              <a:rPr lang="en-US" sz="2400" dirty="0" smtClean="0"/>
              <a:t>IS)</a:t>
            </a:r>
            <a:r>
              <a:rPr lang="ru-RU" sz="2400" dirty="0" smtClean="0"/>
              <a:t>, </a:t>
            </a:r>
          </a:p>
          <a:p>
            <a:pPr>
              <a:buNone/>
            </a:pPr>
            <a:r>
              <a:rPr lang="ru-RU" sz="2400" b="1" i="1" dirty="0" smtClean="0"/>
              <a:t>на выявление личностной предрасположенности  - </a:t>
            </a:r>
            <a:r>
              <a:rPr lang="ru-RU" sz="2400" dirty="0" smtClean="0"/>
              <a:t>опросник негативной </a:t>
            </a:r>
            <a:r>
              <a:rPr lang="ru-RU" sz="2400" dirty="0" err="1" smtClean="0"/>
              <a:t>аффективности</a:t>
            </a:r>
            <a:r>
              <a:rPr lang="ru-RU" sz="2400" b="1" i="1" dirty="0" smtClean="0"/>
              <a:t> </a:t>
            </a:r>
          </a:p>
          <a:p>
            <a:pPr algn="just">
              <a:buNone/>
            </a:pPr>
            <a:r>
              <a:rPr lang="ru-RU" sz="2400" b="1" dirty="0" smtClean="0"/>
              <a:t>Проективные методы: </a:t>
            </a:r>
            <a:r>
              <a:rPr lang="ru-RU" sz="2400" dirty="0" smtClean="0"/>
              <a:t>методика на выявление суицидального риска у детей (А.А. Кучер, В.П. </a:t>
            </a:r>
            <a:r>
              <a:rPr lang="ru-RU" sz="2400" dirty="0" err="1" smtClean="0"/>
              <a:t>Костюкевич</a:t>
            </a:r>
            <a:r>
              <a:rPr lang="ru-RU" sz="2400" dirty="0" smtClean="0"/>
              <a:t>), метод незаконченных предложений , рисуночный тест </a:t>
            </a:r>
            <a:r>
              <a:rPr lang="ru-RU" sz="2400" dirty="0" err="1" smtClean="0"/>
              <a:t>Сильвера</a:t>
            </a:r>
            <a:r>
              <a:rPr lang="ru-RU" sz="2400" dirty="0" smtClean="0"/>
              <a:t> </a:t>
            </a:r>
          </a:p>
          <a:p>
            <a:pPr algn="just">
              <a:buNone/>
            </a:pPr>
            <a:r>
              <a:rPr lang="ru-RU" sz="2400" b="1" dirty="0" smtClean="0"/>
              <a:t>На выявление суицидальных тенденций</a:t>
            </a:r>
            <a:r>
              <a:rPr lang="ru-RU" sz="2400" dirty="0" smtClean="0"/>
              <a:t> - «Сигнал» электронная версия (</a:t>
            </a:r>
            <a:r>
              <a:rPr lang="ru-RU" sz="2400" dirty="0" err="1" smtClean="0"/>
              <a:t>Иматон</a:t>
            </a:r>
            <a:r>
              <a:rPr lang="ru-RU" sz="2400" dirty="0" smtClean="0"/>
              <a:t>)</a:t>
            </a:r>
          </a:p>
          <a:p>
            <a:pPr algn="just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948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6264696" cy="59046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Шизоидно-нарциссическая личность с антивитальными переживаниями  и аутоагрессивным поведением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4266032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3658055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416824" cy="6120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65" y="116632"/>
            <a:ext cx="9108504" cy="576064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Эмоционально-неустойчивый, импульсивный тип  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209076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G:\Work\Суицидология\img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2" y="620688"/>
            <a:ext cx="8678167" cy="5616624"/>
          </a:xfrm>
        </p:spPr>
        <p:txBody>
          <a:bodyPr rtlCol="0">
            <a:normAutofit lnSpcReduction="10000"/>
          </a:bodyPr>
          <a:lstStyle/>
          <a:p>
            <a:pPr marL="365760" indent="-1828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400" b="1" dirty="0" smtClean="0"/>
              <a:t>Цель нашего исследования</a:t>
            </a:r>
            <a:r>
              <a:rPr lang="ru-RU" sz="4400" dirty="0" smtClean="0"/>
              <a:t> - выявление  роли особенностей личности в формировании, течении антивитальных переживаний и аутоагрессивного поведения, «суицидальных маркеров» у подростков.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5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b="1" dirty="0" smtClean="0"/>
              <a:t>1. Смысловая составляющая. </a:t>
            </a:r>
            <a:r>
              <a:rPr lang="ru-RU" sz="3200" dirty="0"/>
              <a:t>Х</a:t>
            </a:r>
            <a:r>
              <a:rPr lang="ru-RU" sz="3200" dirty="0" smtClean="0"/>
              <a:t>арактеризуется </a:t>
            </a:r>
            <a:r>
              <a:rPr lang="ru-RU" sz="3200" dirty="0"/>
              <a:t>переживаниями безнадежности, утраты смысла жизни, «усталостью от </a:t>
            </a:r>
            <a:r>
              <a:rPr lang="ru-RU" sz="3200" dirty="0" smtClean="0"/>
              <a:t>жизни»</a:t>
            </a:r>
          </a:p>
          <a:p>
            <a:pPr marL="109728" indent="0" algn="ctr">
              <a:buNone/>
            </a:pPr>
            <a:r>
              <a:rPr lang="ru-RU" sz="3200" dirty="0" smtClean="0"/>
              <a:t>Аарон </a:t>
            </a:r>
            <a:r>
              <a:rPr lang="ru-RU" sz="3200" dirty="0"/>
              <a:t>Бек (1974) показал, что </a:t>
            </a:r>
            <a:r>
              <a:rPr lang="ru-RU" sz="3200" i="1" dirty="0"/>
              <a:t>безысходность </a:t>
            </a:r>
            <a:r>
              <a:rPr lang="ru-RU" sz="3200" dirty="0"/>
              <a:t>коррелирует с завершенным суицидом сильнее, чем с депрессией.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78098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С</a:t>
            </a:r>
            <a:r>
              <a:rPr lang="ru-RU" dirty="0" err="1" smtClean="0"/>
              <a:t>уицидогенные</a:t>
            </a:r>
            <a:r>
              <a:rPr lang="ru-RU" dirty="0" smtClean="0"/>
              <a:t> маркеры: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85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8457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3600" dirty="0"/>
              <a:t>С</a:t>
            </a:r>
            <a:r>
              <a:rPr lang="ru-RU" sz="3600" dirty="0" smtClean="0"/>
              <a:t>ужение восприятия с </a:t>
            </a:r>
            <a:r>
              <a:rPr lang="ru-RU" sz="3600" dirty="0"/>
              <a:t>ограничением использования интеллектуальных </a:t>
            </a:r>
            <a:r>
              <a:rPr lang="ru-RU" sz="3600" dirty="0" smtClean="0"/>
              <a:t>возможностей</a:t>
            </a:r>
            <a:r>
              <a:rPr lang="ru-RU" sz="3600" dirty="0"/>
              <a:t>,</a:t>
            </a:r>
            <a:endParaRPr lang="ru-RU" sz="3600" dirty="0" smtClean="0"/>
          </a:p>
          <a:p>
            <a:pPr marL="109728" indent="0" algn="ctr">
              <a:buNone/>
            </a:pPr>
            <a:r>
              <a:rPr lang="ru-RU" sz="3600" dirty="0" smtClean="0"/>
              <a:t>амбивалентность</a:t>
            </a:r>
            <a:r>
              <a:rPr lang="ru-RU" sz="3600" dirty="0"/>
              <a:t>, ограничение мыслительной деятельности и часто описывается как «</a:t>
            </a:r>
            <a:r>
              <a:rPr lang="ru-RU" sz="3600" dirty="0" smtClean="0"/>
              <a:t>смятение», </a:t>
            </a:r>
            <a:r>
              <a:rPr lang="ru-RU" sz="3600" b="1" i="1" dirty="0" smtClean="0"/>
              <a:t>суженное </a:t>
            </a:r>
            <a:r>
              <a:rPr lang="ru-RU" sz="3600" b="1" i="1" dirty="0"/>
              <a:t>мышление </a:t>
            </a:r>
            <a:r>
              <a:rPr lang="ru-RU" sz="3600" b="1" i="1" dirty="0" smtClean="0"/>
              <a:t>по </a:t>
            </a:r>
            <a:r>
              <a:rPr lang="ru-RU" sz="3600" b="1" i="1" dirty="0"/>
              <a:t>типу «тоннельного видения</a:t>
            </a:r>
            <a:r>
              <a:rPr lang="ru-RU" sz="3600" b="1" i="1" dirty="0" smtClean="0"/>
              <a:t>». </a:t>
            </a:r>
            <a:endParaRPr lang="ru-RU" sz="3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2. Когнитивная </a:t>
            </a:r>
            <a:r>
              <a:rPr lang="ru-RU" sz="4400" dirty="0" smtClean="0"/>
              <a:t>составляющая.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78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800" dirty="0" smtClean="0"/>
              <a:t> </a:t>
            </a:r>
            <a:r>
              <a:rPr lang="ru-RU" sz="4800" dirty="0" err="1"/>
              <a:t>П</a:t>
            </a:r>
            <a:r>
              <a:rPr lang="ru-RU" sz="4800" dirty="0" err="1" smtClean="0"/>
              <a:t>сихалгия</a:t>
            </a:r>
            <a:r>
              <a:rPr lang="ru-RU" sz="4800" dirty="0"/>
              <a:t>,  часто называемая «душевной болью», «</a:t>
            </a:r>
            <a:r>
              <a:rPr lang="ru-RU" sz="4800" dirty="0" smtClean="0"/>
              <a:t>невыносимой </a:t>
            </a:r>
            <a:r>
              <a:rPr lang="ru-RU" sz="4800" dirty="0"/>
              <a:t>психической болью</a:t>
            </a:r>
            <a:r>
              <a:rPr lang="ru-RU" sz="4800" dirty="0" smtClean="0"/>
              <a:t>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3.Витальная </a:t>
            </a:r>
            <a:r>
              <a:rPr lang="ru-RU" sz="4400" dirty="0" smtClean="0"/>
              <a:t>составляющая.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9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sz="2800" b="1" dirty="0" smtClean="0"/>
              <a:t> </a:t>
            </a:r>
            <a:r>
              <a:rPr lang="ru-RU" sz="4000" b="1" dirty="0" smtClean="0"/>
              <a:t>Переживание </a:t>
            </a:r>
            <a:r>
              <a:rPr lang="ru-RU" sz="4000" b="1" dirty="0"/>
              <a:t>интенсивного страха, подавленности перед внутренней дезинтеграцией, сумасшествием</a:t>
            </a:r>
            <a:r>
              <a:rPr lang="ru-RU" sz="4000" dirty="0"/>
              <a:t>, </a:t>
            </a:r>
            <a:r>
              <a:rPr lang="ru-RU" sz="4000" dirty="0" smtClean="0"/>
              <a:t>ощущение  «невозможности контролировать </a:t>
            </a:r>
            <a:r>
              <a:rPr lang="ru-RU" sz="4000" dirty="0"/>
              <a:t>ни свои чувства, ни жизнь».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4.Субпсихотическая составляющая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84976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000" dirty="0"/>
              <a:t>О</a:t>
            </a:r>
            <a:r>
              <a:rPr lang="ru-RU" sz="4000" dirty="0" smtClean="0"/>
              <a:t>тражает </a:t>
            </a:r>
            <a:r>
              <a:rPr lang="ru-RU" sz="4000" dirty="0"/>
              <a:t>агрессивные, </a:t>
            </a:r>
            <a:r>
              <a:rPr lang="ru-RU" sz="4000" dirty="0" smtClean="0"/>
              <a:t>аутоагрессивные, часто антисоциальные тенденции, </a:t>
            </a:r>
          </a:p>
          <a:p>
            <a:pPr marL="109728" indent="0" algn="ctr">
              <a:buNone/>
            </a:pPr>
            <a:r>
              <a:rPr lang="ru-RU" sz="4000" b="1" i="1" dirty="0"/>
              <a:t>н</a:t>
            </a:r>
            <a:r>
              <a:rPr lang="ru-RU" sz="4000" b="1" i="1" dirty="0" smtClean="0"/>
              <a:t>естабильность</a:t>
            </a:r>
            <a:r>
              <a:rPr lang="ru-RU" sz="4000" b="1" i="1" dirty="0"/>
              <a:t>, импульсивность</a:t>
            </a:r>
            <a:r>
              <a:rPr lang="ru-RU" sz="4000" dirty="0"/>
              <a:t> эмоциональных реакций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5.Поведенческая составляющая.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87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5032</TotalTime>
  <Words>1676</Words>
  <Application>Microsoft Office PowerPoint</Application>
  <PresentationFormat>Экран (4:3)</PresentationFormat>
  <Paragraphs>123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Роль особенностей личности в формировании антивитальных переживаний и аутоагрессивного поведения у подростков   ЦЕНТР ЭКСТРЕННОЙ ПСИХОЛОГИЧЕСКОЙ ПОМОЩИ  МГППУ  ФГБУ Московский НИИ психиатрии Минздравсоцразвития   Банников Г.С. Кошкин К.А.</vt:lpstr>
      <vt:lpstr>Макро и микросоциальные факторы влияющие на развитие агрессивных и аутоагрессивных форм поведения </vt:lpstr>
      <vt:lpstr>Личность с аутоагрессией в поведении характеризуется сочетанием таких черт: (Амбрумова А.Г. 1989, Личко А.Е., Вроно Е.М.)</vt:lpstr>
      <vt:lpstr>Презентация PowerPoint</vt:lpstr>
      <vt:lpstr>Суицидогенные маркеры:</vt:lpstr>
      <vt:lpstr>2. Когнитивная составляющая. </vt:lpstr>
      <vt:lpstr>3.Витальная составляющая. </vt:lpstr>
      <vt:lpstr>4.Субпсихотическая составляющая </vt:lpstr>
      <vt:lpstr>5.Поведенческая составляющая.</vt:lpstr>
      <vt:lpstr>Презентация PowerPoint</vt:lpstr>
      <vt:lpstr>Презентация PowerPoint</vt:lpstr>
      <vt:lpstr>Характер запросов </vt:lpstr>
      <vt:lpstr>Презентация PowerPoint</vt:lpstr>
      <vt:lpstr>1-группа: сочетание сенситивно-шизоидных,  нарциссических черт,  склонность к сверхценным образованиям.</vt:lpstr>
      <vt:lpstr>Особенности семейных отношений</vt:lpstr>
      <vt:lpstr>Презентация PowerPoint</vt:lpstr>
      <vt:lpstr>В качестве «суицидальных маркеров» на первый план в кризисном состоянии выходили: различные болезненные ощущения (психалгии, сенсестоалгии), страх перед нарастающими психическими изменениями, сумасшествием, сужение восприятия по типу «тоннельного видения».</vt:lpstr>
      <vt:lpstr>Стратегия кризисной психотерапевтической помощи</vt:lpstr>
      <vt:lpstr>2-я группа: сочетание импульсивных, эмоционально-неустойчивых демонстративных, шизотипических черт. </vt:lpstr>
      <vt:lpstr>Особенности семьи</vt:lpstr>
      <vt:lpstr>Презентация PowerPoint</vt:lpstr>
      <vt:lpstr>В качестве «суицидальных маркеров» на первый план в кризисном состоянии выходили: эмоциональная нестабильность, импульсивность, сопровождающиеся агрессивностью в поведении.   </vt:lpstr>
      <vt:lpstr>Стратегия кризисной психотерапевтической помощи</vt:lpstr>
      <vt:lpstr>3-группа: сочетание тревожно-мнительных, зависимых, депрессивных обсессивно-компульсивных черт. </vt:lpstr>
      <vt:lpstr>Презентация PowerPoint</vt:lpstr>
      <vt:lpstr>Презентация PowerPoint</vt:lpstr>
      <vt:lpstr>В качестве «суицидальных маркеров» доминировали: антивитальные переживания - открыто выражаемые идеи потери смысла жизни, «нежелание жить дальше», при усугублении или неразрешенности ситуации  наблюдалось развитие витального компонента тоскливого аффекта (душевной боли)</vt:lpstr>
      <vt:lpstr>Стратегия кризисной психотерапевтической помощи</vt:lpstr>
      <vt:lpstr>Результаты опросника Басса-Дарки по группам </vt:lpstr>
      <vt:lpstr>Диагностика суицидального поведения</vt:lpstr>
      <vt:lpstr>Шизоидно-нарциссическая личность с антивитальными переживаниями  и аутоагрессивным поведением</vt:lpstr>
      <vt:lpstr>Презентация PowerPoint</vt:lpstr>
      <vt:lpstr>Эмоционально-неустойчивый, импульсивный тип  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особенностей личности в формировании хронических стрессовых реакций</dc:title>
  <dc:creator>XP GAME 2007</dc:creator>
  <cp:lastModifiedBy>Геннадий</cp:lastModifiedBy>
  <cp:revision>248</cp:revision>
  <dcterms:created xsi:type="dcterms:W3CDTF">2009-09-21T15:40:28Z</dcterms:created>
  <dcterms:modified xsi:type="dcterms:W3CDTF">2012-04-26T07:48:50Z</dcterms:modified>
</cp:coreProperties>
</file>