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77" r:id="rId3"/>
    <p:sldId id="258" r:id="rId4"/>
    <p:sldId id="260" r:id="rId5"/>
    <p:sldId id="261" r:id="rId6"/>
    <p:sldId id="288" r:id="rId7"/>
    <p:sldId id="289" r:id="rId8"/>
    <p:sldId id="290" r:id="rId9"/>
    <p:sldId id="278" r:id="rId10"/>
    <p:sldId id="281" r:id="rId11"/>
    <p:sldId id="286" r:id="rId12"/>
    <p:sldId id="287" r:id="rId13"/>
    <p:sldId id="280" r:id="rId14"/>
    <p:sldId id="273" r:id="rId15"/>
    <p:sldId id="267" r:id="rId16"/>
    <p:sldId id="268" r:id="rId17"/>
    <p:sldId id="270" r:id="rId18"/>
    <p:sldId id="271" r:id="rId19"/>
    <p:sldId id="285" r:id="rId20"/>
    <p:sldId id="272" r:id="rId21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1851" cy="49728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2"/>
            <a:ext cx="2951851" cy="49728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A61770DE-EDAE-429D-9E91-1BF7A3E9202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51851" cy="49728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9"/>
            <a:ext cx="2951851" cy="49728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FE59F58B-0577-45F3-8D13-5C9A375A85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8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E0CEE52-0052-4ECE-9168-D567AE78895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3AC2079-266C-4674-B136-7EF1B0B9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787712">
            <a:off x="1214296" y="2315728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Система внутренней оценки качества образования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00570"/>
            <a:ext cx="5712179" cy="128588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b="1" dirty="0" smtClean="0"/>
              <a:t>Шевченко Ольга Григорьевна</a:t>
            </a:r>
            <a:r>
              <a:rPr lang="ru-RU" sz="1800" dirty="0" smtClean="0"/>
              <a:t>, </a:t>
            </a:r>
          </a:p>
          <a:p>
            <a:pPr algn="r"/>
            <a:r>
              <a:rPr lang="ru-RU" sz="1800" dirty="0" smtClean="0"/>
              <a:t>руководитель    методического    объединения  </a:t>
            </a:r>
          </a:p>
          <a:p>
            <a:pPr algn="r"/>
            <a:r>
              <a:rPr lang="ru-RU" sz="1800" dirty="0" smtClean="0"/>
              <a:t>учителей   русского  языка  и  литературы </a:t>
            </a:r>
          </a:p>
          <a:p>
            <a:pPr algn="r"/>
            <a:r>
              <a:rPr lang="ru-RU" sz="1800" dirty="0" smtClean="0"/>
              <a:t>Центрального района  города Челябинска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00690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4414" y="2928934"/>
            <a:ext cx="6964362" cy="120173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Тенденции изменений в системе </a:t>
            </a:r>
            <a:b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оценки результатов обучения</a:t>
            </a:r>
            <a:r>
              <a:rPr lang="ru-RU" sz="28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13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500042"/>
            <a:ext cx="8286776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800" b="1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714355"/>
          <a:ext cx="7572428" cy="5572165"/>
        </p:xfrm>
        <a:graphic>
          <a:graphicData uri="http://schemas.openxmlformats.org/drawingml/2006/table">
            <a:tbl>
              <a:tblPr/>
              <a:tblGrid>
                <a:gridCol w="3786942"/>
                <a:gridCol w="3785486"/>
              </a:tblGrid>
              <a:tr h="549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Уделяется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МЕНЬШ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 внимания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Уделяется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БОЛЬШЕ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внимания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9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того, что легко измерить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того, что более значимо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5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отдельных знаний и умений, организованных  по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содержательно-деятельностной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матрице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системы знаний и умений, представляющих основу предметной области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0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знаний, рутинных умений и алгоритмов деятельности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понимания, объяснения, установления причинно-следственных связей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9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того, что учащиеся не знают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Оценка того, что знают учащиеся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только образовательных достижений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Оценке образовательных достижений и возможностей освоения планируемых результатов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0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500042"/>
            <a:ext cx="5572164" cy="578647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sz="2800" b="1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624841"/>
          <a:ext cx="7715304" cy="5947431"/>
        </p:xfrm>
        <a:graphic>
          <a:graphicData uri="http://schemas.openxmlformats.org/drawingml/2006/table">
            <a:tbl>
              <a:tblPr/>
              <a:tblGrid>
                <a:gridCol w="3786214"/>
                <a:gridCol w="3929090"/>
              </a:tblGrid>
              <a:tr h="481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Уделяется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МЕНЬШЕ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 внимания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Уделяется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БОЛЬШЕ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внимания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64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Итоговому контролю, проводимому учителями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Привлечению учащихся к оценке своих результатов и результатов своих одноклассников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1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Разработке системы внешней оценки только  специалистами в области педагогических измерений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Вовлечение учителей в процесс разработки системы внешнего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47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Использованию системы оценки как простого подсчета баллов (правильно выполненных заданий), на основе которых выставляются отметки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Включение оценки как интегральной составляющей образовательного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1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Использованию только тестов на бумаге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Использованию различных методов и форм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4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Использованию только результатов стандартизированных тестов как единственного показателя результатов обучения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pitchFamily="34" charset="0"/>
                        </a:rPr>
                        <a:t>Использованию результатов стандартизированных тестов как одного из многих показателей результатов обучения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0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В основе оценивания лежат </a:t>
            </a:r>
            <a:br>
              <a:rPr lang="ru-RU" sz="40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следующие показатели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119256"/>
            <a:ext cx="7143800" cy="3952949"/>
          </a:xfrm>
        </p:spPr>
        <p:txBody>
          <a:bodyPr>
            <a:normAutofit fontScale="92500"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уровень сформированности предметных результатов;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уровень сформированности универсальных учебных действий;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образовательные достижения обучающихся;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профессионально-педагогические достижения педагогов;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состояние здоровья и физическое развитие обучающихся;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адаптация обучающихся на новой ступени обучения;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эффективность образовательного процесса;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уровень воспитанности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93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6965245" cy="1202485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Современные тенденции </a:t>
            </a:r>
            <a:br>
              <a:rPr lang="ru-RU" sz="36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36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развития практики оценивания </a:t>
            </a:r>
            <a:br>
              <a:rPr lang="ru-RU" sz="36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36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достижений учащихся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214554"/>
            <a:ext cx="6929486" cy="3889564"/>
          </a:xfrm>
        </p:spPr>
        <p:txBody>
          <a:bodyPr>
            <a:normAutofit fontScale="92500" lnSpcReduction="10000"/>
          </a:bodyPr>
          <a:lstStyle/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Приоритет письменной формы оценки знаний над устной 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Суммирование результатов текущего (рубежного) контроля и экзаменационного контроля в итоговой оценке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Использование индивидуального рейтинга как одного из показателей успехов в обучении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Использование компьютерного тестирования как вспомогательного средства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Использование многобалльных шкал оценивания наряду с сохранением классической пятибалльной шкалы в качестве основы</a:t>
            </a:r>
          </a:p>
          <a:p>
            <a:pPr lvl="0" fontAlgn="base"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Использование аутентичного оценивания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502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92867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Оценка личностных результатов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 fontAlgn="base"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Оценка личностных результатов учащихся осуществляется с помощью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диагностики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портфолио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lvl="0" algn="just" fontAlgn="base"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Личностные результаты выпускников на ступени основного общего образования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не подлежат итоговой оценке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так как оценка личностных результатов учащихся отражает эффективность воспитательной и образовательной деятельности школы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057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142984"/>
            <a:ext cx="6965245" cy="1202485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Оценка </a:t>
            </a:r>
            <a:b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метапредметных </a:t>
            </a:r>
            <a: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результатов</a:t>
            </a:r>
            <a:r>
              <a:rPr lang="ru-RU" sz="32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2571744"/>
            <a:ext cx="6715172" cy="36038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Предполагает оценку универсальных учебных действий учащихся (регулятивных, коммуникативных, познавательных)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Оценка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результатов проводится в ходе различных процедур: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/>
              <a:t>решение задач творческого и поискового характера;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/>
              <a:t> учебное проектирование;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/>
              <a:t> итоговые проверочные работы;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/>
              <a:t> комплексные работы на </a:t>
            </a:r>
            <a:r>
              <a:rPr lang="ru-RU" sz="2000" dirty="0" err="1" smtClean="0"/>
              <a:t>межпредметной</a:t>
            </a:r>
            <a:r>
              <a:rPr lang="ru-RU" sz="2000" dirty="0" smtClean="0"/>
              <a:t> основе;</a:t>
            </a:r>
          </a:p>
          <a:p>
            <a:pPr lvl="1">
              <a:lnSpc>
                <a:spcPct val="80000"/>
              </a:lnSpc>
            </a:pPr>
            <a:r>
              <a:rPr lang="ru-RU" sz="2000" dirty="0" smtClean="0"/>
              <a:t> мониторинг сформированности основных учебных умений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8112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Оценка </a:t>
            </a:r>
            <a: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ru-RU" sz="4000" b="1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предметных </a:t>
            </a:r>
            <a:r>
              <a:rPr lang="ru-RU" sz="40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результатов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2071678"/>
            <a:ext cx="6196405" cy="4429156"/>
          </a:xfrm>
        </p:spPr>
        <p:txBody>
          <a:bodyPr>
            <a:normAutofit fontScale="92500"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Достижение предметных результатов обеспечивается за счет основных учебных предметов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Объектом оценки предметных результатов является 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способность учащихся решать учебно-познавательные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sz="2200" kern="0" dirty="0" smtClean="0">
                <a:solidFill>
                  <a:srgbClr val="C00000"/>
                </a:solidFill>
                <a:latin typeface="Arial"/>
              </a:rPr>
              <a:t>    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 учебно-практические задачи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Оценка предметных результатов предусматривает 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выявление уровня достижения обучающимися планируемых результатов по отдельным предметам 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учётом:</a:t>
            </a:r>
          </a:p>
          <a:p>
            <a:pPr lvl="2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 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владения предметными понятиями и способами действия,</a:t>
            </a:r>
          </a:p>
          <a:p>
            <a:pPr lvl="2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sz="2200" kern="0" dirty="0">
                <a:solidFill>
                  <a:srgbClr val="000000"/>
                </a:solidFill>
                <a:latin typeface="Arial"/>
              </a:rPr>
              <a:t>- умения применять знания в новых условиях,</a:t>
            </a:r>
          </a:p>
          <a:p>
            <a:pPr lvl="2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ru-RU" sz="2200" kern="0" dirty="0">
                <a:solidFill>
                  <a:srgbClr val="000000"/>
                </a:solidFill>
                <a:latin typeface="Arial"/>
              </a:rPr>
              <a:t>- системности знаний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79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Оценка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предметных результатов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2428868"/>
            <a:ext cx="6196405" cy="3603812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Оптимальный уровень – 80-100%,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Допустимый уровень –    60-80%,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ru-RU" sz="2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Критический уровень –    45-60%,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Недопустимый уровень – до 45%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01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3971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+mn-lt"/>
              </a:rPr>
              <a:t>Система оценки: </a:t>
            </a:r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 </a:t>
            </a:r>
            <a:endParaRPr lang="ru-RU"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500174"/>
            <a:ext cx="7358114" cy="5143536"/>
          </a:xfrm>
        </p:spPr>
        <p:txBody>
          <a:bodyPr>
            <a:normAutofit/>
          </a:bodyPr>
          <a:lstStyle/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оценка предметных, </a:t>
            </a:r>
            <a:r>
              <a:rPr lang="ru-RU" sz="1600" b="1" dirty="0" err="1">
                <a:solidFill>
                  <a:prstClr val="black"/>
                </a:solidFill>
              </a:rPr>
              <a:t>метапредметных</a:t>
            </a:r>
            <a:r>
              <a:rPr lang="ru-RU" sz="1600" b="1" dirty="0">
                <a:solidFill>
                  <a:prstClr val="black"/>
                </a:solidFill>
              </a:rPr>
              <a:t>, личностных результатов; </a:t>
            </a:r>
          </a:p>
          <a:p>
            <a:pPr marL="0" indent="0" algn="just">
              <a:buClr>
                <a:srgbClr val="AA2B1E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    </a:t>
            </a:r>
            <a:r>
              <a:rPr lang="ru-RU" sz="1600" b="1" dirty="0">
                <a:solidFill>
                  <a:prstClr val="black"/>
                </a:solidFill>
              </a:rPr>
              <a:t>содержательная и </a:t>
            </a:r>
            <a:r>
              <a:rPr lang="ru-RU" sz="1600" b="1" dirty="0" err="1">
                <a:solidFill>
                  <a:prstClr val="black"/>
                </a:solidFill>
              </a:rPr>
              <a:t>критериальная</a:t>
            </a:r>
            <a:r>
              <a:rPr lang="ru-RU" sz="1600" b="1" dirty="0">
                <a:solidFill>
                  <a:prstClr val="black"/>
                </a:solidFill>
              </a:rPr>
              <a:t> основа планируемых 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</a:p>
          <a:p>
            <a:pPr marL="0" indent="0" algn="just">
              <a:buClr>
                <a:srgbClr val="AA2B1E"/>
              </a:buClr>
              <a:buNone/>
            </a:pPr>
            <a:r>
              <a:rPr lang="ru-RU" sz="1600" b="1" dirty="0" smtClean="0">
                <a:solidFill>
                  <a:prstClr val="black"/>
                </a:solidFill>
              </a:rPr>
              <a:t>      результатов</a:t>
            </a:r>
            <a:r>
              <a:rPr lang="ru-RU" sz="1600" b="1" dirty="0">
                <a:solidFill>
                  <a:prstClr val="black"/>
                </a:solidFill>
              </a:rPr>
              <a:t>;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оценка </a:t>
            </a:r>
            <a:r>
              <a:rPr lang="ru-RU" sz="1600" b="1" dirty="0">
                <a:solidFill>
                  <a:prstClr val="black"/>
                </a:solidFill>
              </a:rPr>
              <a:t>методом «сложения»; уровневый подход в инструментарии, в представлении результатов;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оценка способности решать учебно-познавательные и учебно-практические задачи;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накопительная система оценки индивидуальных достижений;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использование стандартизированных и </a:t>
            </a:r>
            <a:r>
              <a:rPr lang="ru-RU" sz="1600" b="1" dirty="0" err="1">
                <a:solidFill>
                  <a:prstClr val="black"/>
                </a:solidFill>
              </a:rPr>
              <a:t>нестандартизированных</a:t>
            </a:r>
            <a:r>
              <a:rPr lang="ru-RU" sz="1600" b="1" dirty="0">
                <a:solidFill>
                  <a:prstClr val="black"/>
                </a:solidFill>
              </a:rPr>
              <a:t> методов (проекты, творческие работы и др.)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использование персонифицированной и </a:t>
            </a:r>
            <a:r>
              <a:rPr lang="ru-RU" sz="1600" b="1" dirty="0" err="1">
                <a:solidFill>
                  <a:prstClr val="black"/>
                </a:solidFill>
              </a:rPr>
              <a:t>неперсонифицированной</a:t>
            </a:r>
            <a:r>
              <a:rPr lang="ru-RU" sz="1600" b="1" dirty="0">
                <a:solidFill>
                  <a:prstClr val="black"/>
                </a:solidFill>
              </a:rPr>
              <a:t> информации;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интерпретация результатов на основе контекстной информации </a:t>
            </a:r>
          </a:p>
          <a:p>
            <a:pPr marL="0" lvl="0" indent="0" algn="just">
              <a:buClr>
                <a:srgbClr val="AA2B1E"/>
              </a:buClr>
              <a:buNone/>
            </a:pPr>
            <a:r>
              <a:rPr lang="ru-RU" sz="1600" b="1" dirty="0" smtClean="0">
                <a:solidFill>
                  <a:prstClr val="black"/>
                </a:solidFill>
              </a:rPr>
              <a:t>      об </a:t>
            </a:r>
            <a:r>
              <a:rPr lang="ru-RU" sz="1600" b="1" dirty="0">
                <a:solidFill>
                  <a:prstClr val="black"/>
                </a:solidFill>
              </a:rPr>
              <a:t>условиях и особенностях реализации обр. программ </a:t>
            </a:r>
          </a:p>
          <a:p>
            <a:pPr lvl="0" algn="just">
              <a:buClr>
                <a:srgbClr val="AA2B1E"/>
              </a:buClr>
            </a:pPr>
            <a:r>
              <a:rPr lang="ru-RU" sz="1600" b="1" dirty="0">
                <a:solidFill>
                  <a:prstClr val="black"/>
                </a:solidFill>
              </a:rPr>
              <a:t>сочетание внутренней и внешней оценки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79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Общие правовые рамки системы внутреннего мониторинга качества образования определяет Закон Российской Федерации «Об образовании» (пп.24 п.2 ст.32 «Компетенция и ответственность образовательного учреждения»,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734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597946" cy="4445686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Система оценки </a:t>
            </a:r>
            <a:endParaRPr lang="ru-RU" sz="2800" b="1" dirty="0" smtClean="0">
              <a:solidFill>
                <a:srgbClr val="C00000"/>
              </a:solidFill>
              <a:latin typeface="Arial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charset="0"/>
              </a:rPr>
              <a:t>должна </a:t>
            </a:r>
            <a:r>
              <a:rPr lang="ru-RU" sz="2800" dirty="0">
                <a:solidFill>
                  <a:srgbClr val="000000"/>
                </a:solidFill>
                <a:latin typeface="Arial" charset="0"/>
              </a:rPr>
              <a:t>быть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Arial" charset="0"/>
              </a:rPr>
              <a:t>ориентирована на </a:t>
            </a:r>
            <a:endParaRPr lang="ru-RU" sz="28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charset="0"/>
              </a:rPr>
              <a:t>стимулирование обучающегося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charset="0"/>
              </a:rPr>
              <a:t>к </a:t>
            </a:r>
            <a:r>
              <a:rPr lang="ru-RU" sz="2800" dirty="0">
                <a:solidFill>
                  <a:srgbClr val="C00000"/>
                </a:solidFill>
                <a:latin typeface="Arial" charset="0"/>
              </a:rPr>
              <a:t>объективному контролю,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>
                <a:solidFill>
                  <a:srgbClr val="C00000"/>
                </a:solidFill>
                <a:latin typeface="Arial" charset="0"/>
              </a:rPr>
              <a:t>на формирование потребности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>
                <a:solidFill>
                  <a:srgbClr val="C00000"/>
                </a:solidFill>
                <a:latin typeface="Arial" charset="0"/>
              </a:rPr>
              <a:t>в адекватной самооценке,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charset="0"/>
              </a:rPr>
              <a:t>а не на сокрытие </a:t>
            </a:r>
            <a:endParaRPr lang="ru-RU" sz="28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charset="0"/>
              </a:rPr>
              <a:t>своего </a:t>
            </a:r>
            <a:r>
              <a:rPr lang="ru-RU" sz="2800" dirty="0">
                <a:solidFill>
                  <a:srgbClr val="000000"/>
                </a:solidFill>
                <a:latin typeface="Arial" charset="0"/>
              </a:rPr>
              <a:t>незнания и неумения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ru-RU" sz="2800" dirty="0">
              <a:solidFill>
                <a:srgbClr val="333399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70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6965245" cy="120248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endParaRPr lang="ru-RU" sz="3600" dirty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>
                <a:solidFill>
                  <a:srgbClr val="FF0000"/>
                </a:solidFill>
              </a:rPr>
              <a:t>Создание механизмов развития качественно новой модели мониторинга в образовательном учреждении, в условиях модернизации образования </a:t>
            </a:r>
            <a:r>
              <a:rPr lang="ru-RU" i="1" dirty="0"/>
              <a:t>решается  </a:t>
            </a:r>
            <a:r>
              <a:rPr lang="ru-RU" dirty="0"/>
              <a:t>в рамках инициативы президента «Наша новая школа», одобренной Правительством Российской Федерации и связано это с внедрением федеральных государственных образовательных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val="2018201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2285992"/>
            <a:ext cx="6196405" cy="3603812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Качество </a:t>
            </a:r>
            <a:r>
              <a:rPr lang="ru-RU" b="1" i="1" dirty="0">
                <a:solidFill>
                  <a:srgbClr val="C00000"/>
                </a:solidFill>
              </a:rPr>
              <a:t>образования </a:t>
            </a:r>
            <a:r>
              <a:rPr lang="ru-RU" dirty="0"/>
              <a:t>- комплексная характеристика, отражающая диапазон и уровень образовательных услуг, предоставляемых населению (различного возраста, пола, физического и психического состояния) системой начального, общего, профессионального и дополнительного образования в соответствии с интересами личности, общества и государства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776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124744"/>
            <a:ext cx="6196405" cy="3603812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Оценка </a:t>
            </a:r>
            <a:r>
              <a:rPr lang="ru-RU" b="1" i="1" dirty="0">
                <a:solidFill>
                  <a:srgbClr val="C00000"/>
                </a:solidFill>
              </a:rPr>
              <a:t>качества образования </a:t>
            </a:r>
            <a:r>
              <a:rPr lang="ru-RU" dirty="0"/>
              <a:t>- процесс, в результате которого определяется степень соответствия измеряемых образовательных результатов, условий их обеспечения эталону как общепризнанной зафиксированной в нормативных правовых документах системе требований к качеству образования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109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Для полноценной и эффективной работы образовательного учреждения необходима система оценки качества образования, которая даст возможность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проследить </a:t>
            </a:r>
            <a:r>
              <a:rPr lang="ru-RU" dirty="0">
                <a:latin typeface="Calibri"/>
                <a:ea typeface="Calibri"/>
                <a:cs typeface="Times New Roman"/>
              </a:rPr>
              <a:t>динамику развития каждого ребёнка;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оценить </a:t>
            </a:r>
            <a:r>
              <a:rPr lang="ru-RU" dirty="0">
                <a:latin typeface="Calibri"/>
                <a:ea typeface="Calibri"/>
                <a:cs typeface="Times New Roman"/>
              </a:rPr>
              <a:t>успешность усвоения обучающимися федеральных государственных образовательных стандартов;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определить </a:t>
            </a:r>
            <a:r>
              <a:rPr lang="ru-RU" dirty="0">
                <a:latin typeface="Calibri"/>
                <a:ea typeface="Calibri"/>
                <a:cs typeface="Times New Roman"/>
              </a:rPr>
              <a:t>перспективы, направления работы педагогического коллектива образовательного учреждения по повышению качества образования обучающихся.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992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Оценить качество образования возможно с помощью: </a:t>
            </a:r>
            <a:br>
              <a:rPr lang="ru-RU" sz="32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- </a:t>
            </a:r>
            <a:r>
              <a:rPr lang="ru-RU" dirty="0">
                <a:latin typeface="Calibri"/>
                <a:ea typeface="Calibri"/>
                <a:cs typeface="Times New Roman"/>
              </a:rPr>
              <a:t>внутренней оценки качества образования;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- внешней оценки качества образования;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-алгоритма соотнесения внутренней и внешней оценки, позволяющей построить совокупную оценку качества.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715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196405" cy="48863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Внутренняя оценка качества </a:t>
            </a:r>
            <a:r>
              <a:rPr lang="ru-RU" dirty="0">
                <a:latin typeface="Calibri"/>
                <a:ea typeface="Calibri"/>
                <a:cs typeface="Times New Roman"/>
              </a:rPr>
              <a:t>в системе образования - оценка, которая осуществляется субъектами ведения образовательной деятельности самостоятельно с учетом трех основных составляющих образовательного процесса: </a:t>
            </a:r>
            <a:r>
              <a:rPr lang="ru-RU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обучающихся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latin typeface="Calibri"/>
                <a:ea typeface="Calibri"/>
                <a:cs typeface="Times New Roman"/>
              </a:rPr>
              <a:t>(учащихся, студентов), </a:t>
            </a: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обучающих</a:t>
            </a:r>
            <a:r>
              <a:rPr lang="ru-RU" dirty="0">
                <a:latin typeface="Calibri"/>
                <a:ea typeface="Calibri"/>
                <a:cs typeface="Times New Roman"/>
              </a:rPr>
              <a:t> (учителей, преподавателей), </a:t>
            </a: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ресурсного обеспечения </a:t>
            </a:r>
            <a:r>
              <a:rPr lang="ru-RU" dirty="0">
                <a:latin typeface="Calibri"/>
                <a:ea typeface="Calibri"/>
                <a:cs typeface="Times New Roman"/>
              </a:rPr>
              <a:t>(организационного, материально-технического, учебно-методического, информационного, финансового).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810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6965245" cy="120248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Результаты освоения ООП ООО</a:t>
            </a:r>
            <a:r>
              <a:rPr lang="ru-RU" sz="28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214422"/>
            <a:ext cx="4498975" cy="28829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000504"/>
            <a:ext cx="6196013" cy="223680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8558"/>
            <a:ext cx="4803775" cy="302418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13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245</TotalTime>
  <Words>836</Words>
  <Application>Microsoft Office PowerPoint</Application>
  <PresentationFormat>Экран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Система внутренней оценки качества образования</vt:lpstr>
      <vt:lpstr>Презентация PowerPoint</vt:lpstr>
      <vt:lpstr> </vt:lpstr>
      <vt:lpstr>Основные понятия</vt:lpstr>
      <vt:lpstr>Презентация PowerPoint</vt:lpstr>
      <vt:lpstr>Презентация PowerPoint</vt:lpstr>
      <vt:lpstr>Оценить качество образования возможно с помощью:  </vt:lpstr>
      <vt:lpstr>Презентация PowerPoint</vt:lpstr>
      <vt:lpstr>Результаты освоения ООП ООО </vt:lpstr>
      <vt:lpstr>Тенденции изменений в системе  оценки результатов обучения </vt:lpstr>
      <vt:lpstr>Презентация PowerPoint</vt:lpstr>
      <vt:lpstr>Презентация PowerPoint</vt:lpstr>
      <vt:lpstr> В основе оценивания лежат  следующие показатели: </vt:lpstr>
      <vt:lpstr>Современные тенденции  развития практики оценивания  достижений учащихся </vt:lpstr>
      <vt:lpstr>Оценка личностных результатов </vt:lpstr>
      <vt:lpstr> Оценка  метапредметных результатов </vt:lpstr>
      <vt:lpstr>Оценка  предметных результатов </vt:lpstr>
      <vt:lpstr>Оценка  предметных результатов</vt:lpstr>
      <vt:lpstr>Система оценки: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внутренней оценки качества образования</dc:title>
  <dc:creator>Ольга</dc:creator>
  <cp:lastModifiedBy>ольга</cp:lastModifiedBy>
  <cp:revision>36</cp:revision>
  <cp:lastPrinted>2015-03-25T11:30:58Z</cp:lastPrinted>
  <dcterms:created xsi:type="dcterms:W3CDTF">2015-03-23T14:13:12Z</dcterms:created>
  <dcterms:modified xsi:type="dcterms:W3CDTF">2015-03-25T11:31:43Z</dcterms:modified>
</cp:coreProperties>
</file>