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308" r:id="rId4"/>
    <p:sldId id="299" r:id="rId5"/>
    <p:sldId id="297" r:id="rId6"/>
    <p:sldId id="298" r:id="rId7"/>
    <p:sldId id="287" r:id="rId8"/>
    <p:sldId id="285" r:id="rId9"/>
    <p:sldId id="286" r:id="rId10"/>
    <p:sldId id="270" r:id="rId11"/>
    <p:sldId id="283" r:id="rId12"/>
    <p:sldId id="289" r:id="rId13"/>
    <p:sldId id="302" r:id="rId14"/>
    <p:sldId id="290" r:id="rId15"/>
    <p:sldId id="291" r:id="rId16"/>
    <p:sldId id="292" r:id="rId17"/>
    <p:sldId id="296" r:id="rId18"/>
    <p:sldId id="304" r:id="rId19"/>
    <p:sldId id="271" r:id="rId20"/>
    <p:sldId id="272" r:id="rId21"/>
    <p:sldId id="295" r:id="rId22"/>
    <p:sldId id="306" r:id="rId23"/>
    <p:sldId id="307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37" autoAdjust="0"/>
    <p:restoredTop sz="85055" autoAdjust="0"/>
  </p:normalViewPr>
  <p:slideViewPr>
    <p:cSldViewPr>
      <p:cViewPr varScale="1">
        <p:scale>
          <a:sx n="63" d="100"/>
          <a:sy n="63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3768-4E3A-45E0-9DFD-A502FF34AD16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1015-E7F0-42F7-8996-CCDBAC9D9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2808-DBE9-4584-952C-0C8191AE6A6C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ECBF-9DC7-4D27-93E3-894625D81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A173-4787-46C2-89AD-57B208EC29C5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A136-4A05-41FC-BB6D-FE60AC955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C952-54BE-4695-AC6A-8AF45FDED8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8B349-DE7B-41E2-B958-E3F30378E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243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0E1F-DDBB-4C76-8EAE-B97EC5C37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01543-9D9B-4194-90AD-B2596E02FA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423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FD75-F2FD-4F8E-9219-DFDF5ED79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7765-DBEE-4D78-AE45-0E06A27401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130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22A3-56A0-4620-9C45-4ED9DEC5F0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373C7-7D1A-4474-A4EE-13238F5A9E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127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FFC2-AE8D-446C-8761-C0FB918EB5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4195-A57F-473D-B503-B88317FAA9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425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24A0-6C97-4AA8-B0BC-A63A1C027F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50E4-84DE-48FC-ADDD-11D53123E1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851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33EB-DEA5-4B3C-ABD5-DC7D46E5C3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5AE7A-FF9E-4EB0-AAFC-D802A97605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9637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5DE0-A662-4C45-9DB1-D18C0F9BF7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89B38-1C4F-45D5-AF9E-9BC82AE96D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678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FA5-8968-4DB1-B01A-8D7BCAEFA9A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E1B8-63EA-43EC-96F1-87D7CC4CF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476A-D112-48E9-98E2-EBEBCCB42D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29360-0A52-4D6C-9B40-EA649AC59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26935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500F-5CF6-452E-975D-9E184C272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4A95-24E5-45AE-9AC1-76C268E7A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3187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9138-4E51-4207-8EDA-B97F2C3020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12831-A665-4741-89F9-48A0DA9AA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0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1D50-320F-4264-B209-D85FBBD2990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8BA9-5670-4043-9F44-3DC4E44C4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07BB-FFD2-4271-B0E5-36783E788BB9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AA03-0C9F-4F74-9319-241830977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6A75-5F48-4A6A-B1D9-77D6A95EB5AA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FD0A-B31F-48DD-A7BA-C837EDBCA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FAD8-0547-4BAD-A227-C91348424B8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AAA8-48BA-4B9D-B30B-597A060E3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165B-73DC-4A61-99CC-E5E343612755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A0BF-E0C5-4D34-A27D-3D3113B6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451A-D227-485A-B118-6C7E1C45BB9B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38C1-582B-4059-8AEB-0A08C318F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29C2-05B5-40DB-8069-7110709FCF42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3442-5C2B-4EAA-8A84-6C5AEA317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E6832-DA97-4E3D-AAEE-B1B43E2788DC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27E208-813E-44FB-BE5F-AB7C67838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7CA6CB-2516-4BFD-A471-0D08F60CE5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5796749-9307-47DB-9598-9E26E227B7C3}" type="slidenum">
              <a:rPr lang="ru-RU" altLang="ru-RU" smtClean="0"/>
              <a:pPr/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69989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iki.pskovedu.ru/images/e/ef/6shljp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iki.pskovedu.ru/images/a/a5/6shljp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iki.pskovedu.ru/images/e/ef/6shljp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600" b="1" dirty="0" smtClean="0">
                <a:latin typeface="Times New Roman" panose="02020603050405020304" pitchFamily="18" charset="0"/>
              </a:rPr>
              <a:t>Стратегии смыслового чтения. Приёмы работы с текстом </a:t>
            </a:r>
            <a:r>
              <a:rPr lang="ru-RU" sz="3600" b="1" smtClean="0">
                <a:latin typeface="Times New Roman" panose="02020603050405020304" pitchFamily="18" charset="0"/>
              </a:rPr>
              <a:t>при реализации ФГОС ООО</a:t>
            </a:r>
            <a:endParaRPr lang="ru-RU" sz="36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Соловьева Т.И.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Определив цели и содержание обучения, направленного на развитие учебно-информационных умений, необходимо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создать систему работы, учитывающий принцип поэтапного формирования умений </a:t>
            </a:r>
            <a:r>
              <a:rPr lang="ru-RU" dirty="0" smtClean="0"/>
              <a:t>с опорой на требования Федерального государственного стандарта основного общего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05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buClr>
                <a:srgbClr val="996666"/>
              </a:buClr>
              <a:buSzPct val="80000"/>
              <a:buNone/>
            </a:pPr>
            <a:r>
              <a:rPr lang="ru-RU" altLang="ru-RU" b="1" dirty="0">
                <a:solidFill>
                  <a:srgbClr val="000000"/>
                </a:solidFill>
                <a:latin typeface="Arial"/>
              </a:rPr>
              <a:t>Понимание текста</a:t>
            </a:r>
            <a:r>
              <a:rPr lang="ru-RU" altLang="ru-RU" dirty="0">
                <a:solidFill>
                  <a:srgbClr val="000000"/>
                </a:solidFill>
                <a:latin typeface="Arial"/>
              </a:rPr>
              <a:t> –качество читателя, имеющее возрастную специфику и развивающееся в условиях специально организованной читательской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9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для самоанализа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lvl="0"/>
            <a:r>
              <a:rPr lang="ru-RU" sz="2400" b="1" dirty="0" smtClean="0"/>
              <a:t>Какие </a:t>
            </a:r>
            <a:r>
              <a:rPr lang="ru-RU" sz="2400" b="1" dirty="0"/>
              <a:t>виды заданий и упражнений предложены учителем? Какие методы и приемы использованы? Целесообразны ли они? Достаточен ли объем и количество предложенных заданий для освоения данного умения?</a:t>
            </a:r>
          </a:p>
          <a:p>
            <a:pPr lvl="0"/>
            <a:r>
              <a:rPr lang="ru-RU" sz="2400" b="1" dirty="0"/>
              <a:t>Запланировано ли использование данного умения как средства освоения предметного содержания на последующих уроках?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65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Каждое слово на своем месте.jpg"/>
          <p:cNvPicPr>
            <a:picLocks noChangeAspect="1" noChangeArrowheads="1"/>
          </p:cNvPicPr>
          <p:nvPr/>
        </p:nvPicPr>
        <p:blipFill>
          <a:blip r:embed="rId2">
            <a:lum bright="-28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5" y="549275"/>
            <a:ext cx="91027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63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3860778" cy="619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276837"/>
            <a:ext cx="3888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Формирование универсальных учебных действий в основной школе: от действия к мысли. Система заданий: пособие для учителя.-М.: Просвещение,2013.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42957" y="2618328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Глава 3.  Познавательные универсальные учебные действия</a:t>
            </a:r>
          </a:p>
          <a:p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Чтение в составе универсальных учебных действий. Типовые задачи.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653" y="745340"/>
            <a:ext cx="7926779" cy="54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Типовые задачи </a:t>
            </a:r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«Диалог с текстом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Задание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«Учимся задавать вопросы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Задание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«Понимание научного текста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Задание «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Озаглавливание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Задание  «Пословицы»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Задание «Эпиграф»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Задание «Сочиняем сказку»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9"/>
            <a:ext cx="770485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 речи («ради чего я говорю»), по мнению Л.С. Выготского, возникает у детей при наличии эмоций, связанных с яркими впечатлениями, интересом к той работе, которую предлагает учитель. Для того чтобы этот мотив у обучающихся  появился, в работе применяются технологии, включающие ребенка в процесс </a:t>
            </a:r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сотворчества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057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584" y="836712"/>
            <a:ext cx="5194548" cy="51945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242088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И.Г.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Добротина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«Современные модели уроков русского языка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5-9 классах».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М.: 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Просвещение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2014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107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Использование приёмов современных образовательных технологий при конструировании урока работы с текстом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6958" y="1913871"/>
            <a:ext cx="8435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РКМЧП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(чтение с остановками, создание кластера, «тонкие» и «толстые» вопросы, приём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др.)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«Параллельные тексты»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-Куча»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Шесть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ляп мышления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5072074"/>
            <a:ext cx="2088232" cy="14032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5214950"/>
            <a:ext cx="1360435" cy="1413613"/>
          </a:xfrm>
          <a:prstGeom prst="rect">
            <a:avLst/>
          </a:prstGeom>
        </p:spPr>
      </p:pic>
      <p:pic>
        <p:nvPicPr>
          <p:cNvPr id="9" name="Picture 4" descr="Файл:6shlj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357562"/>
            <a:ext cx="2441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85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b="1" dirty="0" smtClean="0"/>
              <a:t>В «голове» этого скелета обозначена проблема, которая рассматривается в тексте. На самом скелете есть верхние и нижние косточки. На верхней ученики отмечают причины возникновения проблемы, на нижних –факты, отражающие суть проблемы. Факт придает проблеме ясные очертания, дает возможность говорить о конкретном механизме.  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68960"/>
            <a:ext cx="8229600" cy="30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0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Учебно-информационные умения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/>
              <a:t>Извлечение информации из текста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Переработка текста  (сжатие, структурирование)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Представление в текстовой форме с разной степенью сжатия и обобщения (устные пересказы, конспект, реферат)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864396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Понимание</a:t>
            </a:r>
          </a:p>
          <a:p>
            <a:pPr algn="ctr"/>
            <a:r>
              <a:rPr lang="ru-RU" sz="7200" b="1" dirty="0" smtClean="0"/>
              <a:t> прочитанного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айл:6shljp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592931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Файл:6shlj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857500"/>
            <a:ext cx="2441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1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/>
              <a:t>Традиционные приемы работы с текстом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/>
              <a:t>  1. Текст-загадка. В тексте пропущено несколько предложений. Ученикам дается задание восстановить текст.</a:t>
            </a:r>
          </a:p>
          <a:p>
            <a:pPr marL="457200" lvl="0" indent="-457200">
              <a:buAutoNum type="arabicPeriod" startAt="2"/>
            </a:pPr>
            <a:r>
              <a:rPr lang="ru-RU" sz="2400" b="1" dirty="0" smtClean="0"/>
              <a:t>Найдите границы предложений, расставьте знаки препинания. Придумайте заголовок к тексту, который у вас получился.</a:t>
            </a:r>
          </a:p>
          <a:p>
            <a:pPr marL="457200" lvl="0" indent="-457200">
              <a:buAutoNum type="arabicPeriod" startAt="2"/>
            </a:pPr>
            <a:r>
              <a:rPr lang="ru-RU" sz="2400" b="1" dirty="0" smtClean="0"/>
              <a:t>Найдите «лишние» предложения  в тексте. Докажите, что они «лишние». </a:t>
            </a:r>
          </a:p>
          <a:p>
            <a:pPr marL="457200" lvl="0" indent="-457200">
              <a:buAutoNum type="arabicPeriod" startAt="2"/>
            </a:pPr>
            <a:r>
              <a:rPr lang="ru-RU" sz="2400" b="1" dirty="0" smtClean="0"/>
              <a:t>Придумайте вопросы, ответами на которые должны служить выделенные предложения в читаемом тексте. За каждым вопросом должен немедленно следовать ответ, готовящийся всеми учениками, следовательно, никто не сидит без дела.</a:t>
            </a:r>
          </a:p>
          <a:p>
            <a:pPr lvl="0">
              <a:buNone/>
            </a:pPr>
            <a:endParaRPr lang="ru-RU" sz="2400" b="1" dirty="0" smtClean="0"/>
          </a:p>
          <a:p>
            <a:pPr lvl="0"/>
            <a:endParaRPr lang="ru-RU" sz="2400" b="1" dirty="0" smtClean="0"/>
          </a:p>
          <a:p>
            <a:pPr lvl="0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/>
              <a:t>Традиционные приемы работы с текстом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5. Выберите из перечисленных пословиц ту, которая подошла бы в качестве заголовка.</a:t>
            </a:r>
          </a:p>
          <a:p>
            <a:pPr>
              <a:buNone/>
            </a:pPr>
            <a:r>
              <a:rPr lang="ru-RU" sz="2400" b="1" dirty="0" smtClean="0"/>
              <a:t>6. В тексте одна </a:t>
            </a:r>
            <a:r>
              <a:rPr lang="ru-RU" sz="2400" b="1" dirty="0" err="1" smtClean="0"/>
              <a:t>микротема</a:t>
            </a:r>
            <a:r>
              <a:rPr lang="ru-RU" sz="2400" b="1" dirty="0" smtClean="0"/>
              <a:t> не соответствует абзацному членению текста. Укажите ошибку в делении текста на </a:t>
            </a:r>
            <a:r>
              <a:rPr lang="ru-RU" sz="2400" b="1" dirty="0" err="1" smtClean="0"/>
              <a:t>микротемы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7. Прочитайте текст и сформулируйте вопросы, которые отражают его содержание.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8. Прочитайте текст. Измените его так, чтобы имеющуюся в нем информацию можно было использовать для написания статьи на тему………………………. 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9. Прочитайте фрагмент сочинения ученика. Из приведенных ниже цитат выберите одну, которая может служить аргументом к тезису.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04152"/>
            <a:ext cx="5176596" cy="38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7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Доминирование репродуктивной деятельности на уроке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1\Рабочий стол\16 сентября\Олина картин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195736" y="1844824"/>
            <a:ext cx="4752528" cy="44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88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Разобщённость научного знания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352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6228184" y="3763963"/>
            <a:ext cx="19252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4D4D4D"/>
                </a:solidFill>
                <a:latin typeface="Calibri" pitchFamily="34" charset="0"/>
              </a:rPr>
              <a:t>История</a:t>
            </a: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3505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3059832" y="6324600"/>
            <a:ext cx="252028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4D4D4D"/>
                </a:solidFill>
                <a:latin typeface="Calibri" pitchFamily="34" charset="0"/>
              </a:rPr>
              <a:t>География</a:t>
            </a:r>
          </a:p>
        </p:txBody>
      </p:sp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34290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990600" y="3573016"/>
            <a:ext cx="2971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4D4D4D"/>
                </a:solidFill>
                <a:latin typeface="Calibri" pitchFamily="34" charset="0"/>
              </a:rPr>
              <a:t>Экономика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067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Дефицит способов работы с информацией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1\Рабочий стол\16 сентября\Олина картин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815650"/>
            <a:ext cx="4479384" cy="4565677"/>
          </a:xfrm>
          <a:noFill/>
        </p:spPr>
      </p:pic>
    </p:spTree>
    <p:extLst>
      <p:ext uri="{BB962C8B-B14F-4D97-AF65-F5344CB8AC3E}">
        <p14:creationId xmlns:p14="http://schemas.microsoft.com/office/powerpoint/2010/main" xmlns="" val="2477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9893_525678577492755_137575840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5580063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1835150" y="0"/>
            <a:ext cx="5473700" cy="17287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  <a:latin typeface="Arial Black" pitchFamily="34" charset="0"/>
              </a:rPr>
              <a:t>Чтение  - универсальное учебное действие</a:t>
            </a:r>
            <a:endParaRPr lang="ru-RU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9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273" y="205273"/>
            <a:ext cx="8111143" cy="12795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 smtClean="0">
                <a:solidFill>
                  <a:prstClr val="black"/>
                </a:solidFill>
              </a:rPr>
              <a:t>ФГОС </a:t>
            </a:r>
            <a:r>
              <a:rPr lang="ru-RU" sz="3600" b="1" dirty="0">
                <a:solidFill>
                  <a:prstClr val="black"/>
                </a:solidFill>
              </a:rPr>
              <a:t>и стратегия смыслового чтения</a:t>
            </a:r>
            <a:endParaRPr lang="ru-RU" alt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274" y="2204864"/>
            <a:ext cx="82551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</a:rPr>
              <a:t>В новых образовательных стандартах выделены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планируемые результаты освоения  </a:t>
            </a:r>
            <a:r>
              <a:rPr lang="ru-RU" sz="2800" b="1" u="sng" dirty="0">
                <a:solidFill>
                  <a:prstClr val="black"/>
                </a:solidFill>
                <a:latin typeface="Arial" panose="020B0604020202020204" pitchFamily="34" charset="0"/>
              </a:rPr>
              <a:t>междисциплинарных программ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</a:rPr>
              <a:t>, среди которых особое внимание уделяется </a:t>
            </a:r>
            <a:r>
              <a:rPr lang="ru-RU" sz="2800" b="1" u="sng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</a:rPr>
              <a:t>стратегии смыслового чтения и работе с текстом. </a:t>
            </a:r>
            <a:endParaRPr lang="ru-RU" sz="2800" u="sng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2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85938" y="457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214438" y="928688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prstClr val="black"/>
              </a:solidFill>
              <a:latin typeface="Calibri" pitchFamily="34" charset="0"/>
            </a:endParaRPr>
          </a:p>
          <a:p>
            <a:endParaRPr lang="ru-RU" i="1">
              <a:solidFill>
                <a:prstClr val="black"/>
              </a:solidFill>
              <a:latin typeface="Calibri" pitchFamily="34" charset="0"/>
            </a:endParaRPr>
          </a:p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038" y="188640"/>
            <a:ext cx="7992888" cy="530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ФГОС: смысловое чтение и работа с текстом (требования)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49609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Выпускник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основной школы должен научиться: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ориентироваться в содержании текста и понимать его целостный смысл;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находить в тексте требуемую информацию (пробегать текст глазами, определять его основные элементы, сопоставлять формы выражения информации в запросе и в самом тексте, устанавливать, являются ли они тождественными или синонимическими, находить необходимую единицу информации в тексте);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решать учебно-познавательные и учебно-практические задачи, требующие 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</a:rPr>
              <a:t>полного и критического понимания текста; </a:t>
            </a:r>
            <a:endParaRPr lang="ru-RU" sz="1600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структурировать текст, используя нумерацию страниц, списки, ссылки, оглавления; проводить проверку правописания; использовать в тексте таблицы, изображения;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</a:rPr>
              <a:t>преобразовывать текст, используя новые формы представления информации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: формулы, графики, диаграммы, таблицы; переходить от одного представления данных к другому;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</a:rPr>
              <a:t>интерпретировать текст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откликаться на содержание и форму текста;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на основе имеющихся знаний, жизненного опыта 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</a:rPr>
              <a:t>подвергать сомнению достоверность имеющейся информации, обнаруживать недостоверность получаемой информации, пробелы в информации; находить путь восполнения этих пробелов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в процессе работы с одним или несколькими источниками выявлять содержащуюся в них противоречивую, конфликтную информацию;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использовать полученный опыт восприятия информационных объектов для обогащения чувственного опыта, 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</a:rPr>
              <a:t>высказывать оценочные суждения и свою точку зрения о полученном сообщении (прочитанном тексте). </a:t>
            </a:r>
            <a:endParaRPr lang="ru-RU" sz="1600" u="sng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229601" cy="1143000"/>
          </a:xfrm>
        </p:spPr>
        <p:txBody>
          <a:bodyPr/>
          <a:lstStyle/>
          <a:p>
            <a:r>
              <a:rPr lang="ru-RU" dirty="0" smtClean="0"/>
              <a:t>Стратегии смыслового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024" y="4618962"/>
            <a:ext cx="1656184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 чем говорится и что именно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51509"/>
            <a:ext cx="8229601" cy="276957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1520" y="4005064"/>
            <a:ext cx="2993503" cy="2636912"/>
            <a:chOff x="251520" y="4005064"/>
            <a:chExt cx="2993503" cy="2636912"/>
          </a:xfrm>
        </p:grpSpPr>
        <p:sp>
          <p:nvSpPr>
            <p:cNvPr id="4" name="Стрелка вверх 3"/>
            <p:cNvSpPr/>
            <p:nvPr/>
          </p:nvSpPr>
          <p:spPr>
            <a:xfrm>
              <a:off x="251520" y="4005064"/>
              <a:ext cx="2993503" cy="263691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1600" y="4813217"/>
              <a:ext cx="152251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 чем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говорится</a:t>
              </a:r>
              <a:r>
                <a:rPr lang="ru-RU" b="1" dirty="0" smtClean="0">
                  <a:solidFill>
                    <a:schemeClr val="bg1"/>
                  </a:solidFill>
                </a:rPr>
                <a:t> и что именно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45023" y="3284984"/>
            <a:ext cx="3199185" cy="3356992"/>
            <a:chOff x="3245023" y="3284984"/>
            <a:chExt cx="3199185" cy="3356992"/>
          </a:xfrm>
        </p:grpSpPr>
        <p:sp>
          <p:nvSpPr>
            <p:cNvPr id="8" name="Стрелка вверх 7"/>
            <p:cNvSpPr/>
            <p:nvPr/>
          </p:nvSpPr>
          <p:spPr>
            <a:xfrm>
              <a:off x="3245023" y="3284984"/>
              <a:ext cx="3199185" cy="33569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3116" y="4052026"/>
              <a:ext cx="14709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Ценностно-смысловая позиция автора, причины проявления позиции именно в таком виде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32847" y="2714545"/>
            <a:ext cx="3111153" cy="3927431"/>
            <a:chOff x="6032847" y="2714545"/>
            <a:chExt cx="3111153" cy="3927431"/>
          </a:xfrm>
        </p:grpSpPr>
        <p:sp>
          <p:nvSpPr>
            <p:cNvPr id="10" name="Стрелка вверх 9"/>
            <p:cNvSpPr/>
            <p:nvPr/>
          </p:nvSpPr>
          <p:spPr>
            <a:xfrm>
              <a:off x="6032847" y="2714545"/>
              <a:ext cx="3111153" cy="392743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24581" y="3325119"/>
              <a:ext cx="1527684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Собственная позиция по отношению к знанию и позиции автора, собственные основания для принятия/неприятия знания и позиции 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7198" y="308509"/>
            <a:ext cx="2602634" cy="2218258"/>
            <a:chOff x="457198" y="308509"/>
            <a:chExt cx="2602634" cy="221825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Стрелка вниз 13"/>
            <p:cNvSpPr/>
            <p:nvPr/>
          </p:nvSpPr>
          <p:spPr>
            <a:xfrm>
              <a:off x="457198" y="308509"/>
              <a:ext cx="2602634" cy="221825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43586" y="854215"/>
              <a:ext cx="1450525" cy="10156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prstClr val="white"/>
                  </a:solidFill>
                  <a:latin typeface="Calibri"/>
                </a:rPr>
                <a:t>Создание</a:t>
              </a:r>
            </a:p>
            <a:p>
              <a:pPr lvl="0" algn="ctr"/>
              <a:r>
                <a:rPr lang="ru-RU" sz="2000" b="1" dirty="0" smtClean="0">
                  <a:solidFill>
                    <a:prstClr val="white"/>
                  </a:solidFill>
                  <a:latin typeface="Calibri"/>
                </a:rPr>
                <a:t> вторичных</a:t>
              </a:r>
            </a:p>
            <a:p>
              <a:pPr lvl="0" algn="ctr"/>
              <a:r>
                <a:rPr lang="ru-RU" sz="2000" b="1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ru-RU" sz="2000" b="1" dirty="0">
                  <a:solidFill>
                    <a:prstClr val="white"/>
                  </a:solidFill>
                  <a:latin typeface="Calibri"/>
                </a:rPr>
                <a:t>текстов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62187" y="0"/>
            <a:ext cx="2585469" cy="2714545"/>
            <a:chOff x="3262187" y="0"/>
            <a:chExt cx="2585469" cy="2714545"/>
          </a:xfrm>
        </p:grpSpPr>
        <p:sp>
          <p:nvSpPr>
            <p:cNvPr id="17" name="Стрелка вниз 16"/>
            <p:cNvSpPr/>
            <p:nvPr/>
          </p:nvSpPr>
          <p:spPr>
            <a:xfrm>
              <a:off x="3262187" y="0"/>
              <a:ext cx="2585469" cy="2714545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3886" y="846138"/>
              <a:ext cx="20162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Создание вторичных тестов (аннотаций, рефератов)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076256" y="-125173"/>
            <a:ext cx="3024333" cy="2541789"/>
            <a:chOff x="6094513" y="48169"/>
            <a:chExt cx="3024333" cy="2541789"/>
          </a:xfrm>
        </p:grpSpPr>
        <p:sp>
          <p:nvSpPr>
            <p:cNvPr id="19" name="Стрелка вниз 18"/>
            <p:cNvSpPr/>
            <p:nvPr/>
          </p:nvSpPr>
          <p:spPr>
            <a:xfrm>
              <a:off x="6094513" y="48169"/>
              <a:ext cx="3024333" cy="2541789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24582" y="1178711"/>
              <a:ext cx="1707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Создание рефлексивных текстов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13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921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2_Тема Office</vt:lpstr>
      <vt:lpstr>Стратегии смыслового чтения. Приёмы работы с текстом при реализации ФГОС ООО</vt:lpstr>
      <vt:lpstr>Учебно-информационные умения</vt:lpstr>
      <vt:lpstr>Доминирование репродуктивной деятельности на уроке</vt:lpstr>
      <vt:lpstr>Разобщённость научного знания</vt:lpstr>
      <vt:lpstr>Дефицит способов работы с информацией</vt:lpstr>
      <vt:lpstr>Слайд 6</vt:lpstr>
      <vt:lpstr>Слайд 7</vt:lpstr>
      <vt:lpstr>Слайд 8</vt:lpstr>
      <vt:lpstr>Стратегии смыслового чтения</vt:lpstr>
      <vt:lpstr>Слайд 10</vt:lpstr>
      <vt:lpstr>Слайд 11</vt:lpstr>
      <vt:lpstr>Вопросы для самоанализа</vt:lpstr>
      <vt:lpstr>Слайд 13</vt:lpstr>
      <vt:lpstr>Слайд 14</vt:lpstr>
      <vt:lpstr>Слайд 15</vt:lpstr>
      <vt:lpstr>Слайд 16</vt:lpstr>
      <vt:lpstr>Слайд 17</vt:lpstr>
      <vt:lpstr>  Использование приёмов современных образовательных технологий при конструировании урока работы с текстом </vt:lpstr>
      <vt:lpstr>В «голове» этого скелета обозначена проблема, которая рассматривается в тексте. На самом скелете есть верхние и нижние косточки. На верхней ученики отмечают причины возникновения проблемы, на нижних –факты, отражающие суть проблемы. Факт придает проблеме ясные очертания, дает возможность говорить о конкретном механизме.  </vt:lpstr>
      <vt:lpstr>Слайд 20</vt:lpstr>
      <vt:lpstr>Традиционные приемы работы с текстом </vt:lpstr>
      <vt:lpstr>Традиционные приемы работы с текстом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Наш друг</dc:creator>
  <cp:lastModifiedBy>Зал</cp:lastModifiedBy>
  <cp:revision>84</cp:revision>
  <dcterms:created xsi:type="dcterms:W3CDTF">2011-12-06T14:44:49Z</dcterms:created>
  <dcterms:modified xsi:type="dcterms:W3CDTF">2015-03-26T07:00:37Z</dcterms:modified>
</cp:coreProperties>
</file>