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51" r:id="rId1"/>
  </p:sldMasterIdLst>
  <p:notesMasterIdLst>
    <p:notesMasterId r:id="rId27"/>
  </p:notesMasterIdLst>
  <p:sldIdLst>
    <p:sldId id="256" r:id="rId2"/>
    <p:sldId id="297" r:id="rId3"/>
    <p:sldId id="298" r:id="rId4"/>
    <p:sldId id="296" r:id="rId5"/>
    <p:sldId id="293" r:id="rId6"/>
    <p:sldId id="327" r:id="rId7"/>
    <p:sldId id="325" r:id="rId8"/>
    <p:sldId id="326" r:id="rId9"/>
    <p:sldId id="321" r:id="rId10"/>
    <p:sldId id="322" r:id="rId11"/>
    <p:sldId id="323" r:id="rId12"/>
    <p:sldId id="318" r:id="rId13"/>
    <p:sldId id="324" r:id="rId14"/>
    <p:sldId id="319" r:id="rId15"/>
    <p:sldId id="290" r:id="rId16"/>
    <p:sldId id="292" r:id="rId17"/>
    <p:sldId id="305" r:id="rId18"/>
    <p:sldId id="306" r:id="rId19"/>
    <p:sldId id="307" r:id="rId20"/>
    <p:sldId id="311" r:id="rId21"/>
    <p:sldId id="312" r:id="rId22"/>
    <p:sldId id="308" r:id="rId23"/>
    <p:sldId id="309" r:id="rId24"/>
    <p:sldId id="310" r:id="rId25"/>
    <p:sldId id="31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Лист1!$A$2:$A$29</c:f>
              <c:strCache>
                <c:ptCount val="28"/>
                <c:pt idx="0">
                  <c:v>тревога</c:v>
                </c:pt>
                <c:pt idx="1">
                  <c:v>страх</c:v>
                </c:pt>
                <c:pt idx="2">
                  <c:v>тоска, подавленость</c:v>
                </c:pt>
                <c:pt idx="3">
                  <c:v>раздражительность</c:v>
                </c:pt>
                <c:pt idx="4">
                  <c:v>Аутоагрессия</c:v>
                </c:pt>
                <c:pt idx="5">
                  <c:v>Душевная боль</c:v>
                </c:pt>
                <c:pt idx="6">
                  <c:v>Эмоциональная лабильность</c:v>
                </c:pt>
                <c:pt idx="7">
                  <c:v>апатия</c:v>
                </c:pt>
                <c:pt idx="8">
                  <c:v>Безнадежность</c:v>
                </c:pt>
                <c:pt idx="9">
                  <c:v>нелогичность</c:v>
                </c:pt>
                <c:pt idx="10">
                  <c:v>Ригидность</c:v>
                </c:pt>
                <c:pt idx="11">
                  <c:v>Хаотичность мышления</c:v>
                </c:pt>
                <c:pt idx="12">
                  <c:v>Сниженность внимания</c:v>
                </c:pt>
                <c:pt idx="13">
                  <c:v>Трудности запоминания</c:v>
                </c:pt>
                <c:pt idx="14">
                  <c:v>Идеи самообвинения</c:v>
                </c:pt>
                <c:pt idx="15">
                  <c:v>Обвинения окружающих</c:v>
                </c:pt>
                <c:pt idx="16">
                  <c:v>Триада Бека</c:v>
                </c:pt>
                <c:pt idx="17">
                  <c:v>Мысли о смерти</c:v>
                </c:pt>
                <c:pt idx="18">
                  <c:v>Желение умереть</c:v>
                </c:pt>
                <c:pt idx="19">
                  <c:v>Суицидальные намерения</c:v>
                </c:pt>
                <c:pt idx="20">
                  <c:v>Тахикардия</c:v>
                </c:pt>
                <c:pt idx="21">
                  <c:v>Ощущение нехватки воздуха</c:v>
                </c:pt>
                <c:pt idx="22">
                  <c:v>Ком в горле</c:v>
                </c:pt>
                <c:pt idx="23">
                  <c:v>головные боли</c:v>
                </c:pt>
                <c:pt idx="24">
                  <c:v>Бессоница</c:v>
                </c:pt>
                <c:pt idx="25">
                  <c:v>боли в теле</c:v>
                </c:pt>
                <c:pt idx="26">
                  <c:v>снижение веса</c:v>
                </c:pt>
                <c:pt idx="27">
                  <c:v>снижение аппетита</c:v>
                </c:pt>
              </c:strCache>
            </c:strRef>
          </c:cat>
          <c:val>
            <c:numRef>
              <c:f>Лист1!$B$2:$B$29</c:f>
              <c:numCache>
                <c:formatCode>0.000000</c:formatCode>
                <c:ptCount val="28"/>
                <c:pt idx="0">
                  <c:v>2.5</c:v>
                </c:pt>
                <c:pt idx="1">
                  <c:v>1.5454545454545456</c:v>
                </c:pt>
                <c:pt idx="2">
                  <c:v>1.2045454545454548</c:v>
                </c:pt>
                <c:pt idx="3">
                  <c:v>1.2727272727272725</c:v>
                </c:pt>
                <c:pt idx="4">
                  <c:v>0.22727272727272732</c:v>
                </c:pt>
                <c:pt idx="5">
                  <c:v>0.79545454545454553</c:v>
                </c:pt>
                <c:pt idx="6">
                  <c:v>1.3181818181818183</c:v>
                </c:pt>
                <c:pt idx="7">
                  <c:v>0.20454545454545461</c:v>
                </c:pt>
                <c:pt idx="8">
                  <c:v>1.2499999999999993</c:v>
                </c:pt>
                <c:pt idx="9">
                  <c:v>0.36363636363636359</c:v>
                </c:pt>
                <c:pt idx="10">
                  <c:v>0.38636363636363635</c:v>
                </c:pt>
                <c:pt idx="11">
                  <c:v>0.34090909090909099</c:v>
                </c:pt>
                <c:pt idx="12">
                  <c:v>0.2045454545454547</c:v>
                </c:pt>
                <c:pt idx="13">
                  <c:v>9.0909090909091023E-2</c:v>
                </c:pt>
                <c:pt idx="14">
                  <c:v>0.75000000000000011</c:v>
                </c:pt>
                <c:pt idx="15">
                  <c:v>1.5227272727272723</c:v>
                </c:pt>
                <c:pt idx="16">
                  <c:v>1.2954545454545456</c:v>
                </c:pt>
                <c:pt idx="17">
                  <c:v>0.61363636363636354</c:v>
                </c:pt>
                <c:pt idx="18">
                  <c:v>0.20454545454545461</c:v>
                </c:pt>
                <c:pt idx="19">
                  <c:v>0.13636363636363638</c:v>
                </c:pt>
                <c:pt idx="20">
                  <c:v>0.36363636363636381</c:v>
                </c:pt>
                <c:pt idx="21">
                  <c:v>0.5</c:v>
                </c:pt>
                <c:pt idx="22">
                  <c:v>0.24999999999999994</c:v>
                </c:pt>
                <c:pt idx="23">
                  <c:v>0.20454545454545461</c:v>
                </c:pt>
                <c:pt idx="24">
                  <c:v>0.18181818181818191</c:v>
                </c:pt>
                <c:pt idx="25">
                  <c:v>0.15909090909090917</c:v>
                </c:pt>
                <c:pt idx="26">
                  <c:v>9.0909090909090939E-2</c:v>
                </c:pt>
                <c:pt idx="27">
                  <c:v>0.13636363636363638</c:v>
                </c:pt>
              </c:numCache>
            </c:numRef>
          </c:val>
        </c:ser>
        <c:dLbls/>
        <c:axId val="149765120"/>
        <c:axId val="37799040"/>
      </c:barChart>
      <c:catAx>
        <c:axId val="149765120"/>
        <c:scaling>
          <c:orientation val="minMax"/>
        </c:scaling>
        <c:axPos val="b"/>
        <c:numFmt formatCode="0" sourceLinked="1"/>
        <c:tickLblPos val="nextTo"/>
        <c:crossAx val="37799040"/>
        <c:crosses val="autoZero"/>
        <c:auto val="1"/>
        <c:lblAlgn val="ctr"/>
        <c:lblOffset val="100"/>
      </c:catAx>
      <c:valAx>
        <c:axId val="37799040"/>
        <c:scaling>
          <c:orientation val="minMax"/>
        </c:scaling>
        <c:axPos val="l"/>
        <c:majorGridlines/>
        <c:numFmt formatCode="General" sourceLinked="0"/>
        <c:tickLblPos val="nextTo"/>
        <c:crossAx val="1497651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Сезитивно-шизоидный</c:v>
                </c:pt>
                <c:pt idx="1">
                  <c:v>Эмоционально-неустойчивый</c:v>
                </c:pt>
                <c:pt idx="2">
                  <c:v>Тревожно-мнительный</c:v>
                </c:pt>
                <c:pt idx="3">
                  <c:v>Депрессивно-компульссивный</c:v>
                </c:pt>
              </c:strCache>
            </c:strRef>
          </c:cat>
          <c:val>
            <c:numRef>
              <c:f>Лист1!$B$2:$B$5</c:f>
              <c:numCache>
                <c:formatCode>0.000000</c:formatCode>
                <c:ptCount val="4"/>
                <c:pt idx="0">
                  <c:v>0.13636363636363633</c:v>
                </c:pt>
                <c:pt idx="1">
                  <c:v>0.22727272727272735</c:v>
                </c:pt>
                <c:pt idx="2">
                  <c:v>0.65909090909090895</c:v>
                </c:pt>
                <c:pt idx="3">
                  <c:v>0.22727272727272732</c:v>
                </c:pt>
              </c:numCache>
            </c:numRef>
          </c:val>
        </c:ser>
        <c:dLbls/>
        <c:axId val="38011264"/>
        <c:axId val="38012800"/>
      </c:barChart>
      <c:catAx>
        <c:axId val="38011264"/>
        <c:scaling>
          <c:orientation val="minMax"/>
        </c:scaling>
        <c:axPos val="b"/>
        <c:tickLblPos val="nextTo"/>
        <c:crossAx val="38012800"/>
        <c:crosses val="autoZero"/>
        <c:auto val="1"/>
        <c:lblAlgn val="ctr"/>
        <c:lblOffset val="100"/>
      </c:catAx>
      <c:valAx>
        <c:axId val="38012800"/>
        <c:scaling>
          <c:orientation val="minMax"/>
        </c:scaling>
        <c:axPos val="l"/>
        <c:majorGridlines/>
        <c:numFmt formatCode="General" sourceLinked="0"/>
        <c:tickLblPos val="nextTo"/>
        <c:crossAx val="380112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Насилие сексуальное</c:v>
                </c:pt>
                <c:pt idx="1">
                  <c:v>Насилие физическое</c:v>
                </c:pt>
                <c:pt idx="2">
                  <c:v>Насилие психологическое</c:v>
                </c:pt>
                <c:pt idx="3">
                  <c:v>смерть близких</c:v>
                </c:pt>
                <c:pt idx="4">
                  <c:v>дивиантное поведение</c:v>
                </c:pt>
                <c:pt idx="5">
                  <c:v>конфликты в семье</c:v>
                </c:pt>
                <c:pt idx="6">
                  <c:v>возрастной кризис</c:v>
                </c:pt>
                <c:pt idx="7">
                  <c:v>беременность, аборт</c:v>
                </c:pt>
              </c:strCache>
            </c:strRef>
          </c:cat>
          <c:val>
            <c:numRef>
              <c:f>Лист1!$B$2:$B$9</c:f>
              <c:numCache>
                <c:formatCode>0.000000</c:formatCode>
                <c:ptCount val="8"/>
                <c:pt idx="0">
                  <c:v>2.2727272727272749E-2</c:v>
                </c:pt>
                <c:pt idx="1">
                  <c:v>0.3636363636363637</c:v>
                </c:pt>
                <c:pt idx="2">
                  <c:v>0.50000000000000011</c:v>
                </c:pt>
                <c:pt idx="3">
                  <c:v>0.34090909090909088</c:v>
                </c:pt>
                <c:pt idx="4">
                  <c:v>0.22727272727272732</c:v>
                </c:pt>
                <c:pt idx="5">
                  <c:v>0.34090909090909105</c:v>
                </c:pt>
                <c:pt idx="6">
                  <c:v>0.29545454545454541</c:v>
                </c:pt>
                <c:pt idx="7">
                  <c:v>2.2727272727272742E-2</c:v>
                </c:pt>
              </c:numCache>
            </c:numRef>
          </c:val>
        </c:ser>
        <c:dLbls/>
        <c:axId val="38020608"/>
        <c:axId val="38022144"/>
      </c:barChart>
      <c:catAx>
        <c:axId val="38020608"/>
        <c:scaling>
          <c:orientation val="minMax"/>
        </c:scaling>
        <c:axPos val="b"/>
        <c:tickLblPos val="nextTo"/>
        <c:crossAx val="38022144"/>
        <c:crosses val="autoZero"/>
        <c:auto val="1"/>
        <c:lblAlgn val="ctr"/>
        <c:lblOffset val="100"/>
      </c:catAx>
      <c:valAx>
        <c:axId val="38022144"/>
        <c:scaling>
          <c:orientation val="minMax"/>
        </c:scaling>
        <c:axPos val="l"/>
        <c:majorGridlines/>
        <c:numFmt formatCode="General" sourceLinked="0"/>
        <c:tickLblPos val="nextTo"/>
        <c:crossAx val="380206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тревожные ситуационные реакции</c:v>
                </c:pt>
                <c:pt idx="1">
                  <c:v>тревожно-тоскливые реакции</c:v>
                </c:pt>
                <c:pt idx="2">
                  <c:v>Тоскливые</c:v>
                </c:pt>
                <c:pt idx="3">
                  <c:v>Острые кризисные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</c:v>
                </c:pt>
                <c:pt idx="1">
                  <c:v>12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</c:ser>
        <c:dLbls/>
        <c:axId val="38165120"/>
        <c:axId val="38179200"/>
      </c:barChart>
      <c:catAx>
        <c:axId val="38165120"/>
        <c:scaling>
          <c:orientation val="minMax"/>
        </c:scaling>
        <c:axPos val="b"/>
        <c:tickLblPos val="nextTo"/>
        <c:crossAx val="38179200"/>
        <c:crosses val="autoZero"/>
        <c:auto val="1"/>
        <c:lblAlgn val="ctr"/>
        <c:lblOffset val="100"/>
      </c:catAx>
      <c:valAx>
        <c:axId val="38179200"/>
        <c:scaling>
          <c:orientation val="minMax"/>
        </c:scaling>
        <c:axPos val="l"/>
        <c:majorGridlines/>
        <c:numFmt formatCode="General" sourceLinked="1"/>
        <c:tickLblPos val="nextTo"/>
        <c:crossAx val="381651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конфронтация</c:v>
                </c:pt>
                <c:pt idx="1">
                  <c:v>дистанцирование</c:v>
                </c:pt>
                <c:pt idx="2">
                  <c:v>Самоконтроль</c:v>
                </c:pt>
                <c:pt idx="3">
                  <c:v>поддержка</c:v>
                </c:pt>
                <c:pt idx="4">
                  <c:v>самообвинения</c:v>
                </c:pt>
                <c:pt idx="5">
                  <c:v>избегание</c:v>
                </c:pt>
                <c:pt idx="6">
                  <c:v>Планирование разрешения проблемы</c:v>
                </c:pt>
                <c:pt idx="7">
                  <c:v>Переоценка ситуации</c:v>
                </c:pt>
                <c:pt idx="8">
                  <c:v>Обвинение окружающих</c:v>
                </c:pt>
              </c:strCache>
            </c:strRef>
          </c:cat>
          <c:val>
            <c:numRef>
              <c:f>Лист1!$B$2:$B$10</c:f>
              <c:numCache>
                <c:formatCode>0.000000</c:formatCode>
                <c:ptCount val="9"/>
                <c:pt idx="0">
                  <c:v>0.29545454545454541</c:v>
                </c:pt>
                <c:pt idx="1">
                  <c:v>0.34090909090909111</c:v>
                </c:pt>
                <c:pt idx="2">
                  <c:v>0.59090909090909083</c:v>
                </c:pt>
                <c:pt idx="3">
                  <c:v>0.65909090909090917</c:v>
                </c:pt>
                <c:pt idx="4">
                  <c:v>0.13636363636363638</c:v>
                </c:pt>
                <c:pt idx="5">
                  <c:v>4.5454545454545484E-2</c:v>
                </c:pt>
                <c:pt idx="6">
                  <c:v>0.56818181818181834</c:v>
                </c:pt>
                <c:pt idx="7">
                  <c:v>9.0909090909090939E-2</c:v>
                </c:pt>
                <c:pt idx="8">
                  <c:v>0.31818181818181834</c:v>
                </c:pt>
              </c:numCache>
            </c:numRef>
          </c:val>
        </c:ser>
        <c:dLbls/>
        <c:axId val="38334464"/>
        <c:axId val="38336000"/>
      </c:barChart>
      <c:catAx>
        <c:axId val="38334464"/>
        <c:scaling>
          <c:orientation val="minMax"/>
        </c:scaling>
        <c:axPos val="b"/>
        <c:tickLblPos val="nextTo"/>
        <c:crossAx val="38336000"/>
        <c:crosses val="autoZero"/>
        <c:auto val="1"/>
        <c:lblAlgn val="ctr"/>
        <c:lblOffset val="100"/>
      </c:catAx>
      <c:valAx>
        <c:axId val="38336000"/>
        <c:scaling>
          <c:orientation val="minMax"/>
        </c:scaling>
        <c:axPos val="l"/>
        <c:majorGridlines/>
        <c:numFmt formatCode="General" sourceLinked="0"/>
        <c:tickLblPos val="nextTo"/>
        <c:crossAx val="383344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A8CC21-0980-4C3D-A680-9CA42EC5E8E9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A6179F-9DC4-4629-B810-BCBFAD6C9F7C}">
      <dgm:prSet phldrT="[Текст]"/>
      <dgm:spPr/>
      <dgm:t>
        <a:bodyPr/>
        <a:lstStyle/>
        <a:p>
          <a:r>
            <a:rPr lang="ru-RU" dirty="0" smtClean="0"/>
            <a:t>Кризисное состояние развивается под влиянием внутренних процессов. Внешние события могут являться запускающим механизмом    </a:t>
          </a:r>
          <a:endParaRPr lang="ru-RU" dirty="0"/>
        </a:p>
      </dgm:t>
    </dgm:pt>
    <dgm:pt modelId="{09B66F89-2409-488C-A5FD-23DA53D24A99}" type="parTrans" cxnId="{08EBA060-EDC5-4BED-ABE4-57500B1ACB78}">
      <dgm:prSet/>
      <dgm:spPr/>
      <dgm:t>
        <a:bodyPr/>
        <a:lstStyle/>
        <a:p>
          <a:endParaRPr lang="ru-RU"/>
        </a:p>
      </dgm:t>
    </dgm:pt>
    <dgm:pt modelId="{8B93377E-B7F8-4D58-B4A2-BF233725EFF6}" type="sibTrans" cxnId="{08EBA060-EDC5-4BED-ABE4-57500B1ACB78}">
      <dgm:prSet/>
      <dgm:spPr/>
      <dgm:t>
        <a:bodyPr/>
        <a:lstStyle/>
        <a:p>
          <a:endParaRPr lang="ru-RU"/>
        </a:p>
      </dgm:t>
    </dgm:pt>
    <dgm:pt modelId="{23693B76-991B-4D80-93F8-03C22951B313}">
      <dgm:prSet phldrT="[Текст]"/>
      <dgm:spPr/>
      <dgm:t>
        <a:bodyPr/>
        <a:lstStyle/>
        <a:p>
          <a:r>
            <a:rPr lang="ru-RU" dirty="0" smtClean="0"/>
            <a:t>Кризисная ситуация вызывает психологически понятные психоэмоциональные реакции (кризисные состояния)</a:t>
          </a:r>
          <a:endParaRPr lang="ru-RU" dirty="0"/>
        </a:p>
      </dgm:t>
    </dgm:pt>
    <dgm:pt modelId="{BB99E722-732C-456E-80B0-68561463F9FE}" type="parTrans" cxnId="{E04110AF-389D-4F74-9396-AB4690C993CA}">
      <dgm:prSet/>
      <dgm:spPr/>
      <dgm:t>
        <a:bodyPr/>
        <a:lstStyle/>
        <a:p>
          <a:endParaRPr lang="ru-RU"/>
        </a:p>
      </dgm:t>
    </dgm:pt>
    <dgm:pt modelId="{23FFD1F8-73B7-4A4E-9AB9-4909FDDC3D84}" type="sibTrans" cxnId="{E04110AF-389D-4F74-9396-AB4690C993CA}">
      <dgm:prSet/>
      <dgm:spPr/>
      <dgm:t>
        <a:bodyPr/>
        <a:lstStyle/>
        <a:p>
          <a:endParaRPr lang="ru-RU"/>
        </a:p>
      </dgm:t>
    </dgm:pt>
    <dgm:pt modelId="{24381BCA-ADBF-410A-AD74-FC1B72D022F3}" type="pres">
      <dgm:prSet presAssocID="{CDA8CC21-0980-4C3D-A680-9CA42EC5E8E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BA9C18-15E2-4D91-A1EB-E65D56B33307}" type="pres">
      <dgm:prSet presAssocID="{CDA8CC21-0980-4C3D-A680-9CA42EC5E8E9}" presName="divider" presStyleLbl="fgShp" presStyleIdx="0" presStyleCnt="1"/>
      <dgm:spPr/>
    </dgm:pt>
    <dgm:pt modelId="{F6928F31-353E-4962-BA68-0E3E35F3C4E5}" type="pres">
      <dgm:prSet presAssocID="{81A6179F-9DC4-4629-B810-BCBFAD6C9F7C}" presName="downArrow" presStyleLbl="node1" presStyleIdx="0" presStyleCnt="2"/>
      <dgm:spPr/>
    </dgm:pt>
    <dgm:pt modelId="{C1AE33F2-9DFE-4B56-BA0A-822CDB2D74BD}" type="pres">
      <dgm:prSet presAssocID="{81A6179F-9DC4-4629-B810-BCBFAD6C9F7C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8A33A9-D75D-4CCE-B418-D4A4565F90DC}" type="pres">
      <dgm:prSet presAssocID="{23693B76-991B-4D80-93F8-03C22951B313}" presName="upArrow" presStyleLbl="node1" presStyleIdx="1" presStyleCnt="2"/>
      <dgm:spPr/>
    </dgm:pt>
    <dgm:pt modelId="{D6579843-DF4E-45DF-A7BD-A1C4AC88DF05}" type="pres">
      <dgm:prSet presAssocID="{23693B76-991B-4D80-93F8-03C22951B313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4110AF-389D-4F74-9396-AB4690C993CA}" srcId="{CDA8CC21-0980-4C3D-A680-9CA42EC5E8E9}" destId="{23693B76-991B-4D80-93F8-03C22951B313}" srcOrd="1" destOrd="0" parTransId="{BB99E722-732C-456E-80B0-68561463F9FE}" sibTransId="{23FFD1F8-73B7-4A4E-9AB9-4909FDDC3D84}"/>
    <dgm:cxn modelId="{4FB76769-3B6D-43CF-905C-424C1F60211C}" type="presOf" srcId="{23693B76-991B-4D80-93F8-03C22951B313}" destId="{D6579843-DF4E-45DF-A7BD-A1C4AC88DF05}" srcOrd="0" destOrd="0" presId="urn:microsoft.com/office/officeart/2005/8/layout/arrow3"/>
    <dgm:cxn modelId="{08EBA060-EDC5-4BED-ABE4-57500B1ACB78}" srcId="{CDA8CC21-0980-4C3D-A680-9CA42EC5E8E9}" destId="{81A6179F-9DC4-4629-B810-BCBFAD6C9F7C}" srcOrd="0" destOrd="0" parTransId="{09B66F89-2409-488C-A5FD-23DA53D24A99}" sibTransId="{8B93377E-B7F8-4D58-B4A2-BF233725EFF6}"/>
    <dgm:cxn modelId="{99C23613-B5F3-4AF4-94A4-51CCA4F5CE9C}" type="presOf" srcId="{CDA8CC21-0980-4C3D-A680-9CA42EC5E8E9}" destId="{24381BCA-ADBF-410A-AD74-FC1B72D022F3}" srcOrd="0" destOrd="0" presId="urn:microsoft.com/office/officeart/2005/8/layout/arrow3"/>
    <dgm:cxn modelId="{F101B77F-2AAC-4378-ADAB-5DDCDFDDDD4C}" type="presOf" srcId="{81A6179F-9DC4-4629-B810-BCBFAD6C9F7C}" destId="{C1AE33F2-9DFE-4B56-BA0A-822CDB2D74BD}" srcOrd="0" destOrd="0" presId="urn:microsoft.com/office/officeart/2005/8/layout/arrow3"/>
    <dgm:cxn modelId="{DD544815-D003-4192-9C60-3DDBF01F3286}" type="presParOf" srcId="{24381BCA-ADBF-410A-AD74-FC1B72D022F3}" destId="{C2BA9C18-15E2-4D91-A1EB-E65D56B33307}" srcOrd="0" destOrd="0" presId="urn:microsoft.com/office/officeart/2005/8/layout/arrow3"/>
    <dgm:cxn modelId="{905D3596-0E31-45D6-B4E7-4461BAFD63D4}" type="presParOf" srcId="{24381BCA-ADBF-410A-AD74-FC1B72D022F3}" destId="{F6928F31-353E-4962-BA68-0E3E35F3C4E5}" srcOrd="1" destOrd="0" presId="urn:microsoft.com/office/officeart/2005/8/layout/arrow3"/>
    <dgm:cxn modelId="{77D79908-E997-4E99-B7F2-273254FB5312}" type="presParOf" srcId="{24381BCA-ADBF-410A-AD74-FC1B72D022F3}" destId="{C1AE33F2-9DFE-4B56-BA0A-822CDB2D74BD}" srcOrd="2" destOrd="0" presId="urn:microsoft.com/office/officeart/2005/8/layout/arrow3"/>
    <dgm:cxn modelId="{507A5591-C31C-43C2-B83C-7C86AADFE5F5}" type="presParOf" srcId="{24381BCA-ADBF-410A-AD74-FC1B72D022F3}" destId="{5E8A33A9-D75D-4CCE-B418-D4A4565F90DC}" srcOrd="3" destOrd="0" presId="urn:microsoft.com/office/officeart/2005/8/layout/arrow3"/>
    <dgm:cxn modelId="{F92417B9-12B3-414C-A768-A3C3FC954B03}" type="presParOf" srcId="{24381BCA-ADBF-410A-AD74-FC1B72D022F3}" destId="{D6579843-DF4E-45DF-A7BD-A1C4AC88DF05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1DE47B-C1FA-4075-9E6D-9B0D5D8360C2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D9BF88-B1E2-4FA5-900A-55922A1D9E24}">
      <dgm:prSet phldrT="[Текст]"/>
      <dgm:spPr/>
      <dgm:t>
        <a:bodyPr/>
        <a:lstStyle/>
        <a:p>
          <a:r>
            <a:rPr lang="ru-RU" dirty="0" smtClean="0"/>
            <a:t>Особенности психического состояния</a:t>
          </a:r>
        </a:p>
        <a:p>
          <a:r>
            <a:rPr lang="ru-RU" dirty="0" smtClean="0"/>
            <a:t>абонента</a:t>
          </a:r>
          <a:endParaRPr lang="ru-RU" dirty="0"/>
        </a:p>
      </dgm:t>
    </dgm:pt>
    <dgm:pt modelId="{B62A732E-FDEC-42F9-B212-1A35A0E51BD2}" type="parTrans" cxnId="{BC313F51-AED9-459E-AC66-55B32AF8FE0C}">
      <dgm:prSet/>
      <dgm:spPr/>
      <dgm:t>
        <a:bodyPr/>
        <a:lstStyle/>
        <a:p>
          <a:endParaRPr lang="ru-RU"/>
        </a:p>
      </dgm:t>
    </dgm:pt>
    <dgm:pt modelId="{9C582776-A31B-42C3-A2C9-418547B5656C}" type="sibTrans" cxnId="{BC313F51-AED9-459E-AC66-55B32AF8FE0C}">
      <dgm:prSet/>
      <dgm:spPr/>
      <dgm:t>
        <a:bodyPr/>
        <a:lstStyle/>
        <a:p>
          <a:endParaRPr lang="ru-RU"/>
        </a:p>
      </dgm:t>
    </dgm:pt>
    <dgm:pt modelId="{738BF431-476E-44E1-8930-C23487BFC807}">
      <dgm:prSet phldrT="[Текст]"/>
      <dgm:spPr/>
      <dgm:t>
        <a:bodyPr/>
        <a:lstStyle/>
        <a:p>
          <a:r>
            <a:rPr lang="ru-RU" dirty="0" smtClean="0"/>
            <a:t>Особенности </a:t>
          </a:r>
        </a:p>
        <a:p>
          <a:r>
            <a:rPr lang="ru-RU" dirty="0" smtClean="0"/>
            <a:t>травматической ситуации</a:t>
          </a:r>
          <a:endParaRPr lang="ru-RU" dirty="0"/>
        </a:p>
      </dgm:t>
    </dgm:pt>
    <dgm:pt modelId="{EC02F553-43E4-4CD4-88CF-CA231628A1B2}" type="parTrans" cxnId="{E5242778-19A6-46E4-98E8-53E40F1BE215}">
      <dgm:prSet/>
      <dgm:spPr/>
      <dgm:t>
        <a:bodyPr/>
        <a:lstStyle/>
        <a:p>
          <a:endParaRPr lang="ru-RU"/>
        </a:p>
      </dgm:t>
    </dgm:pt>
    <dgm:pt modelId="{6EE4E39F-D396-4468-A7DA-9BBC76674EDF}" type="sibTrans" cxnId="{E5242778-19A6-46E4-98E8-53E40F1BE215}">
      <dgm:prSet/>
      <dgm:spPr/>
      <dgm:t>
        <a:bodyPr/>
        <a:lstStyle/>
        <a:p>
          <a:endParaRPr lang="ru-RU"/>
        </a:p>
      </dgm:t>
    </dgm:pt>
    <dgm:pt modelId="{183515BA-CF67-4697-A80E-3DF5F8E482FC}">
      <dgm:prSet phldrT="[Текст]"/>
      <dgm:spPr/>
      <dgm:t>
        <a:bodyPr/>
        <a:lstStyle/>
        <a:p>
          <a:r>
            <a:rPr lang="ru-RU" dirty="0" smtClean="0"/>
            <a:t>Особенности личности</a:t>
          </a:r>
          <a:endParaRPr lang="ru-RU" dirty="0"/>
        </a:p>
      </dgm:t>
    </dgm:pt>
    <dgm:pt modelId="{A4251BB8-BDD7-4638-AEE2-5284DB49151C}" type="parTrans" cxnId="{4FA7FE2B-3E6E-4A04-A3C1-7949DD3D8784}">
      <dgm:prSet/>
      <dgm:spPr/>
      <dgm:t>
        <a:bodyPr/>
        <a:lstStyle/>
        <a:p>
          <a:endParaRPr lang="ru-RU"/>
        </a:p>
      </dgm:t>
    </dgm:pt>
    <dgm:pt modelId="{5F8B4F76-E7B5-48C9-ACA0-06A953CB174D}" type="sibTrans" cxnId="{4FA7FE2B-3E6E-4A04-A3C1-7949DD3D8784}">
      <dgm:prSet/>
      <dgm:spPr/>
      <dgm:t>
        <a:bodyPr/>
        <a:lstStyle/>
        <a:p>
          <a:endParaRPr lang="ru-RU"/>
        </a:p>
      </dgm:t>
    </dgm:pt>
    <dgm:pt modelId="{580A9BE4-6AFC-49ED-94F6-1BB94F6D9C88}" type="pres">
      <dgm:prSet presAssocID="{A61DE47B-C1FA-4075-9E6D-9B0D5D8360C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3398C4-F5BD-4148-9B04-382B8DE509A0}" type="pres">
      <dgm:prSet presAssocID="{81D9BF88-B1E2-4FA5-900A-55922A1D9E24}" presName="Name5" presStyleLbl="vennNode1" presStyleIdx="0" presStyleCnt="3" custLinFactNeighborX="13019" custLinFactNeighborY="-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33FD53-6F7C-47A0-AB14-6FC77E6B272A}" type="pres">
      <dgm:prSet presAssocID="{9C582776-A31B-42C3-A2C9-418547B5656C}" presName="space" presStyleCnt="0"/>
      <dgm:spPr/>
    </dgm:pt>
    <dgm:pt modelId="{8B31BC51-DAAA-42D2-B603-10841219AC00}" type="pres">
      <dgm:prSet presAssocID="{738BF431-476E-44E1-8930-C23487BFC807}" presName="Name5" presStyleLbl="vennNode1" presStyleIdx="1" presStyleCnt="3" custLinFactNeighborX="-9483" custLinFactNeighborY="-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08F1BE-DB66-44D4-AA95-EB03C0B9DC34}" type="pres">
      <dgm:prSet presAssocID="{6EE4E39F-D396-4468-A7DA-9BBC76674EDF}" presName="space" presStyleCnt="0"/>
      <dgm:spPr/>
    </dgm:pt>
    <dgm:pt modelId="{DC7CD9F8-AD04-48A8-9046-4DC23F24B336}" type="pres">
      <dgm:prSet presAssocID="{183515BA-CF67-4697-A80E-3DF5F8E482FC}" presName="Name5" presStyleLbl="vennNode1" presStyleIdx="2" presStyleCnt="3" custLinFactNeighborX="-42771" custLinFactNeighborY="1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A7FE2B-3E6E-4A04-A3C1-7949DD3D8784}" srcId="{A61DE47B-C1FA-4075-9E6D-9B0D5D8360C2}" destId="{183515BA-CF67-4697-A80E-3DF5F8E482FC}" srcOrd="2" destOrd="0" parTransId="{A4251BB8-BDD7-4638-AEE2-5284DB49151C}" sibTransId="{5F8B4F76-E7B5-48C9-ACA0-06A953CB174D}"/>
    <dgm:cxn modelId="{E5242778-19A6-46E4-98E8-53E40F1BE215}" srcId="{A61DE47B-C1FA-4075-9E6D-9B0D5D8360C2}" destId="{738BF431-476E-44E1-8930-C23487BFC807}" srcOrd="1" destOrd="0" parTransId="{EC02F553-43E4-4CD4-88CF-CA231628A1B2}" sibTransId="{6EE4E39F-D396-4468-A7DA-9BBC76674EDF}"/>
    <dgm:cxn modelId="{45B08601-7866-4F7C-81A7-9B7E86FC6A57}" type="presOf" srcId="{183515BA-CF67-4697-A80E-3DF5F8E482FC}" destId="{DC7CD9F8-AD04-48A8-9046-4DC23F24B336}" srcOrd="0" destOrd="0" presId="urn:microsoft.com/office/officeart/2005/8/layout/venn3"/>
    <dgm:cxn modelId="{A1FB68B0-BFF7-4DA2-90A2-8E707FF987FB}" type="presOf" srcId="{738BF431-476E-44E1-8930-C23487BFC807}" destId="{8B31BC51-DAAA-42D2-B603-10841219AC00}" srcOrd="0" destOrd="0" presId="urn:microsoft.com/office/officeart/2005/8/layout/venn3"/>
    <dgm:cxn modelId="{48535CAD-0CB7-4183-B1A3-2F771F8EB94D}" type="presOf" srcId="{A61DE47B-C1FA-4075-9E6D-9B0D5D8360C2}" destId="{580A9BE4-6AFC-49ED-94F6-1BB94F6D9C88}" srcOrd="0" destOrd="0" presId="urn:microsoft.com/office/officeart/2005/8/layout/venn3"/>
    <dgm:cxn modelId="{BC313F51-AED9-459E-AC66-55B32AF8FE0C}" srcId="{A61DE47B-C1FA-4075-9E6D-9B0D5D8360C2}" destId="{81D9BF88-B1E2-4FA5-900A-55922A1D9E24}" srcOrd="0" destOrd="0" parTransId="{B62A732E-FDEC-42F9-B212-1A35A0E51BD2}" sibTransId="{9C582776-A31B-42C3-A2C9-418547B5656C}"/>
    <dgm:cxn modelId="{563A8FDE-EE30-4F01-92F4-A60AD1A4C765}" type="presOf" srcId="{81D9BF88-B1E2-4FA5-900A-55922A1D9E24}" destId="{523398C4-F5BD-4148-9B04-382B8DE509A0}" srcOrd="0" destOrd="0" presId="urn:microsoft.com/office/officeart/2005/8/layout/venn3"/>
    <dgm:cxn modelId="{6047F604-4D30-4C82-ACB7-B62F1DBC5741}" type="presParOf" srcId="{580A9BE4-6AFC-49ED-94F6-1BB94F6D9C88}" destId="{523398C4-F5BD-4148-9B04-382B8DE509A0}" srcOrd="0" destOrd="0" presId="urn:microsoft.com/office/officeart/2005/8/layout/venn3"/>
    <dgm:cxn modelId="{674EE896-A3E3-4610-96AE-9D7E259F3DC7}" type="presParOf" srcId="{580A9BE4-6AFC-49ED-94F6-1BB94F6D9C88}" destId="{9D33FD53-6F7C-47A0-AB14-6FC77E6B272A}" srcOrd="1" destOrd="0" presId="urn:microsoft.com/office/officeart/2005/8/layout/venn3"/>
    <dgm:cxn modelId="{5EE8D692-86FE-4E8B-88DE-92A033BA2A3B}" type="presParOf" srcId="{580A9BE4-6AFC-49ED-94F6-1BB94F6D9C88}" destId="{8B31BC51-DAAA-42D2-B603-10841219AC00}" srcOrd="2" destOrd="0" presId="urn:microsoft.com/office/officeart/2005/8/layout/venn3"/>
    <dgm:cxn modelId="{B9188051-FB24-4104-979B-7C7558B2FC98}" type="presParOf" srcId="{580A9BE4-6AFC-49ED-94F6-1BB94F6D9C88}" destId="{FD08F1BE-DB66-44D4-AA95-EB03C0B9DC34}" srcOrd="3" destOrd="0" presId="urn:microsoft.com/office/officeart/2005/8/layout/venn3"/>
    <dgm:cxn modelId="{9F01CE89-3460-49E5-91AA-DCFD7DC9961D}" type="presParOf" srcId="{580A9BE4-6AFC-49ED-94F6-1BB94F6D9C88}" destId="{DC7CD9F8-AD04-48A8-9046-4DC23F24B336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BA9C18-15E2-4D91-A1EB-E65D56B33307}">
      <dsp:nvSpPr>
        <dsp:cNvPr id="0" name=""/>
        <dsp:cNvSpPr/>
      </dsp:nvSpPr>
      <dsp:spPr>
        <a:xfrm rot="21300000">
          <a:off x="25254" y="1794666"/>
          <a:ext cx="8179091" cy="936629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928F31-353E-4962-BA68-0E3E35F3C4E5}">
      <dsp:nvSpPr>
        <dsp:cNvPr id="0" name=""/>
        <dsp:cNvSpPr/>
      </dsp:nvSpPr>
      <dsp:spPr>
        <a:xfrm>
          <a:off x="987552" y="226298"/>
          <a:ext cx="2468880" cy="1810384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AE33F2-9DFE-4B56-BA0A-822CDB2D74BD}">
      <dsp:nvSpPr>
        <dsp:cNvPr id="0" name=""/>
        <dsp:cNvSpPr/>
      </dsp:nvSpPr>
      <dsp:spPr>
        <a:xfrm>
          <a:off x="4361687" y="0"/>
          <a:ext cx="2633472" cy="1900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Кризисное состояние развивается под влиянием внутренних процессов. Внешние события могут являться запускающим механизмом    </a:t>
          </a:r>
          <a:endParaRPr lang="ru-RU" sz="1400" kern="1200" dirty="0"/>
        </a:p>
      </dsp:txBody>
      <dsp:txXfrm>
        <a:off x="4361687" y="0"/>
        <a:ext cx="2633472" cy="1900904"/>
      </dsp:txXfrm>
    </dsp:sp>
    <dsp:sp modelId="{5E8A33A9-D75D-4CCE-B418-D4A4565F90DC}">
      <dsp:nvSpPr>
        <dsp:cNvPr id="0" name=""/>
        <dsp:cNvSpPr/>
      </dsp:nvSpPr>
      <dsp:spPr>
        <a:xfrm>
          <a:off x="4773167" y="2489279"/>
          <a:ext cx="2468880" cy="1810384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579843-DF4E-45DF-A7BD-A1C4AC88DF05}">
      <dsp:nvSpPr>
        <dsp:cNvPr id="0" name=""/>
        <dsp:cNvSpPr/>
      </dsp:nvSpPr>
      <dsp:spPr>
        <a:xfrm>
          <a:off x="1234440" y="2625057"/>
          <a:ext cx="2633472" cy="1900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Кризисная ситуация вызывает психологически понятные психоэмоциональные реакции (кризисные состояния)</a:t>
          </a:r>
          <a:endParaRPr lang="ru-RU" sz="1400" kern="1200" dirty="0"/>
        </a:p>
      </dsp:txBody>
      <dsp:txXfrm>
        <a:off x="1234440" y="2625057"/>
        <a:ext cx="2633472" cy="190090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3398C4-F5BD-4148-9B04-382B8DE509A0}">
      <dsp:nvSpPr>
        <dsp:cNvPr id="0" name=""/>
        <dsp:cNvSpPr/>
      </dsp:nvSpPr>
      <dsp:spPr>
        <a:xfrm>
          <a:off x="85960" y="667335"/>
          <a:ext cx="3162448" cy="316244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4040" tIns="22860" rIns="17404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Особенности психического состояния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абонента</a:t>
          </a:r>
          <a:endParaRPr lang="ru-RU" sz="1800" kern="1200" dirty="0"/>
        </a:p>
      </dsp:txBody>
      <dsp:txXfrm>
        <a:off x="85960" y="667335"/>
        <a:ext cx="3162448" cy="3162448"/>
      </dsp:txXfrm>
    </dsp:sp>
    <dsp:sp modelId="{8B31BC51-DAAA-42D2-B603-10841219AC00}">
      <dsp:nvSpPr>
        <dsp:cNvPr id="0" name=""/>
        <dsp:cNvSpPr/>
      </dsp:nvSpPr>
      <dsp:spPr>
        <a:xfrm>
          <a:off x="2473596" y="667335"/>
          <a:ext cx="3162448" cy="316244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4040" tIns="22860" rIns="17404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Особенности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травматической ситуации</a:t>
          </a:r>
          <a:endParaRPr lang="ru-RU" sz="1800" kern="1200" dirty="0"/>
        </a:p>
      </dsp:txBody>
      <dsp:txXfrm>
        <a:off x="2473596" y="667335"/>
        <a:ext cx="3162448" cy="3162448"/>
      </dsp:txXfrm>
    </dsp:sp>
    <dsp:sp modelId="{DC7CD9F8-AD04-48A8-9046-4DC23F24B336}">
      <dsp:nvSpPr>
        <dsp:cNvPr id="0" name=""/>
        <dsp:cNvSpPr/>
      </dsp:nvSpPr>
      <dsp:spPr>
        <a:xfrm>
          <a:off x="4793012" y="735549"/>
          <a:ext cx="3162448" cy="316244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4040" tIns="22860" rIns="17404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Особенности личности</a:t>
          </a:r>
          <a:endParaRPr lang="ru-RU" sz="1800" kern="1200" dirty="0"/>
        </a:p>
      </dsp:txBody>
      <dsp:txXfrm>
        <a:off x="4793012" y="735549"/>
        <a:ext cx="3162448" cy="31624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9334E-BD03-417F-9ADE-7CFCF039E338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61A01-52BC-4020-9783-F06E4B52EA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0436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61A01-52BC-4020-9783-F06E4B52EAF7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5224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3E1254C-C4C5-499E-86CA-D932D7681D85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89F317C-E569-4470-9E62-841C161E91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E1254C-C4C5-499E-86CA-D932D7681D85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9F317C-E569-4470-9E62-841C161E91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E1254C-C4C5-499E-86CA-D932D7681D85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9F317C-E569-4470-9E62-841C161E91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E1254C-C4C5-499E-86CA-D932D7681D85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9F317C-E569-4470-9E62-841C161E91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E1254C-C4C5-499E-86CA-D932D7681D85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9F317C-E569-4470-9E62-841C161E91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E1254C-C4C5-499E-86CA-D932D7681D85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9F317C-E569-4470-9E62-841C161E91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E1254C-C4C5-499E-86CA-D932D7681D85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9F317C-E569-4470-9E62-841C161E91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E1254C-C4C5-499E-86CA-D932D7681D85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9F317C-E569-4470-9E62-841C161E91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E1254C-C4C5-499E-86CA-D932D7681D85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9F317C-E569-4470-9E62-841C161E91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3E1254C-C4C5-499E-86CA-D932D7681D85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9F317C-E569-4470-9E62-841C161E91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3E1254C-C4C5-499E-86CA-D932D7681D85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89F317C-E569-4470-9E62-841C161E91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3E1254C-C4C5-499E-86CA-D932D7681D85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89F317C-E569-4470-9E62-841C161E91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357313" y="642938"/>
            <a:ext cx="7786687" cy="464343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Кризисные звонки и кризисные </a:t>
            </a:r>
            <a:r>
              <a:rPr lang="ru-RU" b="1" smtClean="0"/>
              <a:t>состояния абонентов Д.Т.Д</a:t>
            </a:r>
            <a:r>
              <a:rPr lang="ru-RU" b="1" dirty="0" smtClean="0"/>
              <a:t>. </a:t>
            </a:r>
            <a:br>
              <a:rPr lang="ru-RU" b="1" dirty="0" smtClean="0"/>
            </a:br>
            <a:r>
              <a:rPr lang="ru-RU" sz="2200" b="1" dirty="0" smtClean="0"/>
              <a:t>(вопросы диагностики и систематики)</a:t>
            </a:r>
            <a:br>
              <a:rPr lang="ru-RU" sz="2200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b="1" dirty="0" smtClean="0"/>
              <a:t>к.м.н. Банников Г.С.</a:t>
            </a:r>
            <a:br>
              <a:rPr lang="ru-RU" sz="2700" b="1" dirty="0" smtClean="0"/>
            </a:br>
            <a:r>
              <a:rPr lang="ru-RU" sz="2700" b="1" dirty="0" smtClean="0"/>
              <a:t>Центр ЭКСТРЕННОЙ ПСИХОЛОГИЧЕСКОЙ ПОМОЩИ  МГППУ </a:t>
            </a:r>
            <a:br>
              <a:rPr lang="ru-RU" sz="2700" b="1" dirty="0" smtClean="0"/>
            </a:br>
            <a:r>
              <a:rPr lang="ru-RU" sz="2700" b="1" dirty="0" smtClean="0"/>
              <a:t>ФГУ Московский НИИ психиатрии </a:t>
            </a:r>
            <a:r>
              <a:rPr lang="ru-RU" sz="2700" b="1" dirty="0" err="1" smtClean="0"/>
              <a:t>Росздрава</a:t>
            </a:r>
            <a:r>
              <a:rPr lang="ru-RU" sz="2700" b="1" dirty="0" smtClean="0"/>
              <a:t>,</a:t>
            </a:r>
            <a:br>
              <a:rPr lang="ru-RU" sz="2700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98359159"/>
              </p:ext>
            </p:extLst>
          </p:nvPr>
        </p:nvGraphicFramePr>
        <p:xfrm>
          <a:off x="304800" y="1196752"/>
          <a:ext cx="86868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Особенности личности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38625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46618241"/>
              </p:ext>
            </p:extLst>
          </p:nvPr>
        </p:nvGraphicFramePr>
        <p:xfrm>
          <a:off x="0" y="1554162"/>
          <a:ext cx="8991600" cy="4971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/>
          <a:lstStyle/>
          <a:p>
            <a:r>
              <a:rPr lang="ru-RU" dirty="0" smtClean="0"/>
              <a:t>Характер кризисных состояний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44675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39988037"/>
              </p:ext>
            </p:extLst>
          </p:nvPr>
        </p:nvGraphicFramePr>
        <p:xfrm>
          <a:off x="304800" y="1268760"/>
          <a:ext cx="868680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Синдромальная</a:t>
            </a:r>
            <a:r>
              <a:rPr lang="ru-RU" dirty="0" smtClean="0"/>
              <a:t> структура кризисных состояний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81569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74940894"/>
              </p:ext>
            </p:extLst>
          </p:nvPr>
        </p:nvGraphicFramePr>
        <p:xfrm>
          <a:off x="323528" y="1412776"/>
          <a:ext cx="8686800" cy="4955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016" y="116632"/>
            <a:ext cx="8856984" cy="72008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Способы преодоления кризисных ситуаций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216540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/>
              <a:t>Преимущественно женщины средних лет с тревожно-мнительными чертами с конфликтами в семейной сфере и отчетливо выраженными проявлениями депрессии </a:t>
            </a:r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1008112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 smtClean="0"/>
              <a:t>Социодемографичесие</a:t>
            </a:r>
            <a:r>
              <a:rPr lang="ru-RU" sz="2400" dirty="0" smtClean="0"/>
              <a:t> характеристики абонентов ДТД находящихся в кризисном состоянии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676219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45345453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Соотношение внутренних и внешних факторов в развитии кризисного состояния</a:t>
            </a:r>
            <a:endParaRPr lang="ru-RU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87171914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Факторы определяющие развитие </a:t>
            </a:r>
            <a:br>
              <a:rPr lang="ru-RU" sz="3100" dirty="0" smtClean="0"/>
            </a:br>
            <a:r>
              <a:rPr lang="ru-RU" sz="3100" dirty="0" smtClean="0"/>
              <a:t>кризисного состояния  </a:t>
            </a:r>
            <a:br>
              <a:rPr lang="ru-RU" sz="3100" dirty="0" smtClean="0"/>
            </a:br>
            <a:r>
              <a:rPr lang="ru-RU" sz="2700" dirty="0" smtClean="0"/>
              <a:t>(</a:t>
            </a:r>
            <a:r>
              <a:rPr lang="ru-RU" sz="2700" dirty="0" err="1" smtClean="0"/>
              <a:t>Амбрумова</a:t>
            </a:r>
            <a:r>
              <a:rPr lang="ru-RU" sz="2700" dirty="0" smtClean="0"/>
              <a:t> А. Г. (1971),Ефремов В.С., 2004)</a:t>
            </a:r>
            <a:endParaRPr lang="ru-RU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Гармоничный тип </a:t>
            </a:r>
            <a:r>
              <a:rPr lang="ru-RU" dirty="0" smtClean="0"/>
              <a:t>- психическое состояние психологически понятно связано характером ситуации и личностными особенностями. Будут наблюдаться простые эмоциональные феномены: </a:t>
            </a:r>
            <a:r>
              <a:rPr lang="ru-RU" sz="2800" i="1" dirty="0" smtClean="0"/>
              <a:t>тревога, тоска, раздражительность </a:t>
            </a:r>
          </a:p>
          <a:p>
            <a:r>
              <a:rPr lang="ru-RU" sz="2800" i="1" dirty="0" smtClean="0"/>
              <a:t>Конструктивная установка с ожидаем эмоциональной, информационной поддержки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116632"/>
            <a:ext cx="9108504" cy="117876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Возможные структурно динамические типы взаимоотношений между </a:t>
            </a:r>
            <a:br>
              <a:rPr lang="ru-RU" sz="2400" dirty="0" smtClean="0"/>
            </a:br>
            <a:r>
              <a:rPr lang="ru-RU" sz="2400" dirty="0" smtClean="0"/>
              <a:t>состоянием, травмой и личностью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003068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Особенности </a:t>
            </a:r>
            <a:r>
              <a:rPr lang="ru-RU" dirty="0"/>
              <a:t>психического состояния трудно объяснить только характером травмирующей ситуации.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разговоре на первый план будут индивидуальные личностные характерологические </a:t>
            </a:r>
            <a:r>
              <a:rPr lang="ru-RU" dirty="0" smtClean="0"/>
              <a:t>заострения</a:t>
            </a:r>
          </a:p>
          <a:p>
            <a:r>
              <a:rPr lang="ru-RU" dirty="0" smtClean="0"/>
              <a:t>Отношение к ситуации может быть: хаотично-беспорядочным, навязчивым, сверхценным.</a:t>
            </a:r>
          </a:p>
          <a:p>
            <a:r>
              <a:rPr lang="ru-RU" dirty="0" smtClean="0"/>
              <a:t>Возможна манипуляторная установка  - использование консультанта для воздействия на «значимого другого».   </a:t>
            </a:r>
            <a:endParaRPr lang="ru-RU" dirty="0"/>
          </a:p>
          <a:p>
            <a:pPr marL="0" indent="0">
              <a:buNone/>
            </a:pPr>
            <a:r>
              <a:rPr lang="ru-RU" sz="2800" b="1" i="1" dirty="0" smtClean="0"/>
              <a:t>Риск суицидального поведения с расстройствами личности: истерические (39%), возбудимые (30%), аффективные (11%) (А.Г. </a:t>
            </a:r>
            <a:r>
              <a:rPr lang="ru-RU" sz="2800" b="1" i="1" dirty="0" err="1" smtClean="0"/>
              <a:t>Амбрумова</a:t>
            </a:r>
            <a:r>
              <a:rPr lang="ru-RU" sz="2800" b="1" i="1" dirty="0" smtClean="0"/>
              <a:t>)</a:t>
            </a:r>
            <a:endParaRPr lang="ru-RU" sz="2800" b="1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Дисгармоничный </a:t>
            </a:r>
            <a:r>
              <a:rPr lang="ru-RU" dirty="0" smtClean="0"/>
              <a:t>тип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14354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Психическое состояние, травматическое событие и личностные особенности формально мало чем связаны. В разговоре обращают на себя внимание различные нарушения мышления, неадекватность эмоционального реагирования, недостаточная критичность к себе и ситуации. 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Диссоциативный</a:t>
            </a:r>
            <a:r>
              <a:rPr lang="ru-RU" dirty="0" smtClean="0"/>
              <a:t> тип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21317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1.С</a:t>
            </a:r>
            <a:r>
              <a:rPr lang="en-US" dirty="0" err="1" smtClean="0"/>
              <a:t>уицид</a:t>
            </a:r>
            <a:r>
              <a:rPr lang="ru-RU" dirty="0" smtClean="0"/>
              <a:t>: м</a:t>
            </a:r>
            <a:r>
              <a:rPr lang="en-US" dirty="0" err="1" smtClean="0"/>
              <a:t>ысли</a:t>
            </a:r>
            <a:r>
              <a:rPr lang="ru-RU" dirty="0" smtClean="0"/>
              <a:t>, н</a:t>
            </a:r>
            <a:r>
              <a:rPr lang="en-US" dirty="0" err="1" smtClean="0"/>
              <a:t>амерения</a:t>
            </a:r>
            <a:r>
              <a:rPr lang="ru-RU" dirty="0" smtClean="0"/>
              <a:t>, п</a:t>
            </a:r>
            <a:r>
              <a:rPr lang="en-US" dirty="0" err="1" smtClean="0"/>
              <a:t>ринятое</a:t>
            </a:r>
            <a:r>
              <a:rPr lang="en-US" dirty="0" smtClean="0"/>
              <a:t> </a:t>
            </a:r>
            <a:r>
              <a:rPr lang="en-US" dirty="0" err="1" smtClean="0"/>
              <a:t>решение</a:t>
            </a:r>
            <a:r>
              <a:rPr lang="ru-RU" dirty="0" smtClean="0"/>
              <a:t>, т</a:t>
            </a:r>
            <a:r>
              <a:rPr lang="en-US" dirty="0" err="1" smtClean="0"/>
              <a:t>екущий</a:t>
            </a:r>
            <a:r>
              <a:rPr lang="en-US" dirty="0" smtClean="0"/>
              <a:t> </a:t>
            </a:r>
            <a:r>
              <a:rPr lang="en-US" dirty="0" err="1"/>
              <a:t>суицид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2.Травма: физическая </a:t>
            </a:r>
            <a:r>
              <a:rPr lang="ru-RU" dirty="0"/>
              <a:t>травма / </a:t>
            </a:r>
            <a:r>
              <a:rPr lang="ru-RU" dirty="0" smtClean="0"/>
              <a:t>насилие, психическая </a:t>
            </a:r>
            <a:r>
              <a:rPr lang="ru-RU" dirty="0"/>
              <a:t>травма / </a:t>
            </a:r>
            <a:r>
              <a:rPr lang="ru-RU" dirty="0" smtClean="0"/>
              <a:t>насилие, травма</a:t>
            </a:r>
            <a:r>
              <a:rPr lang="ru-RU" dirty="0"/>
              <a:t>, полученной в результате террористической </a:t>
            </a:r>
            <a:r>
              <a:rPr lang="ru-RU" dirty="0" smtClean="0"/>
              <a:t>атаки, сексуальное </a:t>
            </a:r>
            <a:r>
              <a:rPr lang="ru-RU" dirty="0"/>
              <a:t>насилие / </a:t>
            </a:r>
            <a:r>
              <a:rPr lang="ru-RU" dirty="0" smtClean="0"/>
              <a:t>изнасилование, физическое </a:t>
            </a:r>
            <a:r>
              <a:rPr lang="ru-RU" dirty="0"/>
              <a:t>насилие в </a:t>
            </a:r>
            <a:r>
              <a:rPr lang="ru-RU" dirty="0" smtClean="0"/>
              <a:t>семье, психическое </a:t>
            </a:r>
            <a:r>
              <a:rPr lang="ru-RU" dirty="0"/>
              <a:t>насилие в </a:t>
            </a:r>
            <a:r>
              <a:rPr lang="ru-RU" dirty="0" smtClean="0"/>
              <a:t>семье, </a:t>
            </a:r>
            <a:r>
              <a:rPr lang="ru-RU" dirty="0" err="1" smtClean="0"/>
              <a:t>инцестные</a:t>
            </a:r>
            <a:r>
              <a:rPr lang="ru-RU" dirty="0" smtClean="0"/>
              <a:t> отношения, смерть близких, неудовлетворение </a:t>
            </a:r>
            <a:r>
              <a:rPr lang="ru-RU" dirty="0"/>
              <a:t>значимых потребностей ребенка / подростка</a:t>
            </a:r>
          </a:p>
          <a:p>
            <a:pPr marL="0" indent="0">
              <a:buNone/>
            </a:pPr>
            <a:r>
              <a:rPr lang="ru-RU" dirty="0" smtClean="0"/>
              <a:t>3. </a:t>
            </a:r>
            <a:r>
              <a:rPr lang="ru-RU" dirty="0" err="1" smtClean="0"/>
              <a:t>Делинквентное</a:t>
            </a:r>
            <a:r>
              <a:rPr lang="ru-RU" dirty="0" smtClean="0"/>
              <a:t> </a:t>
            </a:r>
            <a:r>
              <a:rPr lang="ru-RU" dirty="0"/>
              <a:t>поведение</a:t>
            </a:r>
          </a:p>
          <a:p>
            <a:pPr marL="0" indent="0">
              <a:buNone/>
            </a:pPr>
            <a:r>
              <a:rPr lang="ru-RU" dirty="0" smtClean="0"/>
              <a:t>Уход </a:t>
            </a:r>
            <a:r>
              <a:rPr lang="ru-RU" dirty="0"/>
              <a:t>ребенка / подростка из дома / </a:t>
            </a:r>
            <a:r>
              <a:rPr lang="ru-RU" dirty="0" smtClean="0"/>
              <a:t>бродяжничество</a:t>
            </a:r>
          </a:p>
          <a:p>
            <a:pPr marL="0" indent="0">
              <a:buNone/>
            </a:pPr>
            <a:r>
              <a:rPr lang="ru-RU" dirty="0" smtClean="0"/>
              <a:t>4. Уход ребенка из дома/бродяжничество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Критерии </a:t>
            </a:r>
            <a:r>
              <a:rPr lang="ru-RU" dirty="0" err="1" smtClean="0"/>
              <a:t>кризизисных</a:t>
            </a:r>
            <a:r>
              <a:rPr lang="ru-RU" dirty="0" smtClean="0"/>
              <a:t> звонков на ДТД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686800" cy="49553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i="1" dirty="0" smtClean="0"/>
              <a:t>1. Оценка суицидального риска</a:t>
            </a:r>
          </a:p>
          <a:p>
            <a:pPr marL="0" indent="0">
              <a:buNone/>
            </a:pPr>
            <a:r>
              <a:rPr lang="ru-RU" sz="2400" b="1" dirty="0" smtClean="0"/>
              <a:t>При гармоничном типе</a:t>
            </a:r>
            <a:r>
              <a:rPr lang="ru-RU" sz="2400" dirty="0" smtClean="0"/>
              <a:t> – зависание в травмирующей с сохранением интенсивности негативных переживаний, при субъективном ощущении невозможности что-либо изменить. </a:t>
            </a:r>
          </a:p>
          <a:p>
            <a:pPr marL="0" indent="0">
              <a:buNone/>
            </a:pPr>
            <a:r>
              <a:rPr lang="ru-RU" sz="2400" b="1" dirty="0" smtClean="0"/>
              <a:t>При дисгармоничном </a:t>
            </a:r>
            <a:r>
              <a:rPr lang="ru-RU" sz="2400" dirty="0" smtClean="0"/>
              <a:t>– высокое длительно сохраняющееся напряжение, слабый механизм импульс-контроля, эмоционально-неустойчивые, нарциссические особенности личности </a:t>
            </a:r>
            <a:r>
              <a:rPr lang="ru-RU" sz="2400" i="1" dirty="0" smtClean="0"/>
              <a:t>(идеи  мести, наказания, феномен Вертера и </a:t>
            </a:r>
            <a:r>
              <a:rPr lang="ru-RU" sz="2400" i="1" dirty="0" err="1" smtClean="0"/>
              <a:t>др</a:t>
            </a:r>
            <a:r>
              <a:rPr lang="ru-RU" sz="2400" i="1" dirty="0" smtClean="0"/>
              <a:t>).</a:t>
            </a:r>
          </a:p>
          <a:p>
            <a:pPr marL="0" indent="0">
              <a:buNone/>
            </a:pPr>
            <a:r>
              <a:rPr lang="ru-RU" sz="2400" b="1" dirty="0" smtClean="0"/>
              <a:t>При </a:t>
            </a:r>
            <a:r>
              <a:rPr lang="ru-RU" sz="2400" b="1" dirty="0" err="1" smtClean="0"/>
              <a:t>диссоциативном</a:t>
            </a:r>
            <a:r>
              <a:rPr lang="ru-RU" sz="2400" b="1" dirty="0" smtClean="0"/>
              <a:t> </a:t>
            </a:r>
            <a:r>
              <a:rPr lang="ru-RU" sz="2400" dirty="0" smtClean="0"/>
              <a:t>– нарастающие ощущения своей </a:t>
            </a:r>
            <a:r>
              <a:rPr lang="ru-RU" sz="2400" dirty="0" err="1" smtClean="0"/>
              <a:t>изменености</a:t>
            </a:r>
            <a:r>
              <a:rPr lang="ru-RU" sz="2400" dirty="0" smtClean="0"/>
              <a:t>, сопровождающиеся интенсивной тревогой, утрата смысла жизни содержательно не связанная с травмирующей ситуаций, ощущение враждебности мира.</a:t>
            </a:r>
          </a:p>
          <a:p>
            <a:pPr marL="0" indent="0">
              <a:buNone/>
            </a:pP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720080"/>
          </a:xfrm>
        </p:spPr>
        <p:txBody>
          <a:bodyPr>
            <a:normAutofit/>
          </a:bodyPr>
          <a:lstStyle/>
          <a:p>
            <a:r>
              <a:rPr lang="ru-RU" dirty="0" smtClean="0"/>
              <a:t>Оценка суицидального риска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82328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i="1" dirty="0"/>
              <a:t>Оценка </a:t>
            </a:r>
            <a:r>
              <a:rPr lang="ru-RU" b="1" i="1" dirty="0" err="1"/>
              <a:t>антисуицидальных</a:t>
            </a:r>
            <a:r>
              <a:rPr lang="ru-RU" b="1" i="1" dirty="0"/>
              <a:t> факторов данной личности</a:t>
            </a:r>
          </a:p>
          <a:p>
            <a:pPr marL="0" indent="0">
              <a:buNone/>
            </a:pPr>
            <a:r>
              <a:rPr lang="ru-RU" dirty="0"/>
              <a:t>эмоциональная привязанность к значимым родным и близким, чувство долга по отношению к ним, родительские обязанности; наличие разнообразных жизненных, творческих, деловых, семейных, служебных и других планов, замыслов. Избегание боли, физических страданий, неизвестности; стремление учесть общественное мнение и избежать осуждения со стороны окружающих и т.п. </a:t>
            </a:r>
          </a:p>
          <a:p>
            <a:pPr marL="0" indent="0">
              <a:buNone/>
            </a:pPr>
            <a:r>
              <a:rPr lang="ru-RU" b="1" dirty="0"/>
              <a:t>Важно понять, что в жизни человека приносит радость и удовлетворение и что мешает их получать.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/>
              <a:t>Оценка </a:t>
            </a:r>
            <a:r>
              <a:rPr lang="ru-RU" sz="2800" b="1" dirty="0" err="1"/>
              <a:t>антисуицидальных</a:t>
            </a:r>
            <a:r>
              <a:rPr lang="ru-RU" sz="2800" b="1" dirty="0"/>
              <a:t> факторов </a:t>
            </a:r>
            <a:r>
              <a:rPr lang="ru-RU" sz="2800" b="1" dirty="0" smtClean="0"/>
              <a:t>личности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3323998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466734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/>
              <a:t>Цель – </a:t>
            </a:r>
            <a:r>
              <a:rPr lang="ru-RU" b="1" dirty="0" err="1" smtClean="0"/>
              <a:t>переструктуирование</a:t>
            </a:r>
            <a:r>
              <a:rPr lang="ru-RU" b="1" dirty="0" smtClean="0"/>
              <a:t> травматического опыта с выходом на адаптивную модель поведения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Установления доверительных отношений;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Переформулированные первоначального запроса;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Работа с личностными защитами, рассмотрение неопробованных способов решения кризисной ситуации;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Выявление и коррекция неадаптивных установок;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Активация терапевтической установки.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93610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возможная Стратегия психологического консультировании при гармоничном варианте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270711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4162"/>
            <a:ext cx="9036496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Цель</a:t>
            </a:r>
            <a:r>
              <a:rPr lang="ru-RU" dirty="0" smtClean="0"/>
              <a:t> – интеграция и стабилизация психических процессов.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Выбор приоритетной для состояния абонента темы;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Сохранение нейтральности в течение всей консультации  (включается и интонации, тембр, невербальные методы коммуникации);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Четкое прояснение любой информации которую можно по разному толковать;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Ограничение консультирования по времени;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Сохранение раз и на всегда установленной дистанции и неприятие на себя ответственности за поведение абонента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1034752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В</a:t>
            </a:r>
            <a:r>
              <a:rPr lang="ru-RU" sz="2400" dirty="0" smtClean="0"/>
              <a:t>озможная </a:t>
            </a:r>
            <a:r>
              <a:rPr lang="ru-RU" sz="2400" dirty="0"/>
              <a:t>с</a:t>
            </a:r>
            <a:r>
              <a:rPr lang="ru-RU" sz="2400" dirty="0" smtClean="0"/>
              <a:t>тратегия </a:t>
            </a:r>
            <a:r>
              <a:rPr lang="ru-RU" sz="2400" dirty="0" smtClean="0"/>
              <a:t>психологического консультирования при дисгармоничном </a:t>
            </a:r>
            <a:r>
              <a:rPr lang="ru-RU" sz="2400" dirty="0"/>
              <a:t>варианте</a:t>
            </a:r>
          </a:p>
        </p:txBody>
      </p:sp>
    </p:spTree>
    <p:extLst>
      <p:ext uri="{BB962C8B-B14F-4D97-AF65-F5344CB8AC3E}">
        <p14:creationId xmlns:p14="http://schemas.microsoft.com/office/powerpoint/2010/main" xmlns="" val="16414134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4162"/>
            <a:ext cx="8928992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Цель - развитие критичности к своему состоянию и повышение мотивации к обращению за помощью к специалистам. 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Уменьшение чувства неопределенности, через информированность абонента о его состоянии (акцент лучше на страдающих соматических процессах);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 качестве причин состояния использовать те, что выдвигает сам абонент или житейские;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Подчеркивать, что состояние обратимо если обратиться к специалисту. 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Рекомендации давать простые, связанные с привычными действиями.</a:t>
            </a:r>
          </a:p>
          <a:p>
            <a:r>
              <a:rPr lang="en-US" b="1" i="1" dirty="0" smtClean="0"/>
              <a:t>PS </a:t>
            </a:r>
            <a:r>
              <a:rPr lang="ru-RU" b="1" i="1" dirty="0" smtClean="0"/>
              <a:t>Помните любая информация может быть истолкована исходя из болезненного состояния позвонившего  </a:t>
            </a:r>
            <a:endParaRPr lang="ru-RU" b="1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686800" cy="122413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Возможная стратегия </a:t>
            </a:r>
            <a:r>
              <a:rPr lang="ru-RU" sz="2400" dirty="0"/>
              <a:t>психологического консультирования </a:t>
            </a:r>
            <a:r>
              <a:rPr lang="ru-RU" sz="2400" dirty="0" smtClean="0"/>
              <a:t>при </a:t>
            </a:r>
            <a:r>
              <a:rPr lang="ru-RU" sz="2400" dirty="0" err="1" smtClean="0"/>
              <a:t>диссоциативном</a:t>
            </a:r>
            <a:r>
              <a:rPr lang="ru-RU" sz="2400" dirty="0" smtClean="0"/>
              <a:t> </a:t>
            </a:r>
            <a:r>
              <a:rPr lang="ru-RU" sz="2400" dirty="0"/>
              <a:t>варианте</a:t>
            </a:r>
          </a:p>
        </p:txBody>
      </p:sp>
    </p:spTree>
    <p:extLst>
      <p:ext uri="{BB962C8B-B14F-4D97-AF65-F5344CB8AC3E}">
        <p14:creationId xmlns:p14="http://schemas.microsoft.com/office/powerpoint/2010/main" xmlns="" val="9599269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884096" cy="4811365"/>
          </a:xfrm>
        </p:spPr>
        <p:txBody>
          <a:bodyPr>
            <a:normAutofit/>
          </a:bodyPr>
          <a:lstStyle/>
          <a:p>
            <a:r>
              <a:rPr lang="ru-RU" dirty="0" smtClean="0"/>
              <a:t>Дополнить критерии кризисных звонков с учетом психического состояния и индивидуальных особенностей абонента.</a:t>
            </a:r>
          </a:p>
          <a:p>
            <a:r>
              <a:rPr lang="ru-RU" dirty="0" smtClean="0"/>
              <a:t>В уже имеющеюся базу включить положения по более тонкой дифференцировки психического состояния, временных аспектов травм, личностных особенностей.</a:t>
            </a:r>
          </a:p>
          <a:p>
            <a:r>
              <a:rPr lang="ru-RU" dirty="0" smtClean="0"/>
              <a:t>В работе учитывать структурно- динамические взаимоотношения: состояние-травма-личность 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Предложения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31708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Соответствуют критериям, без учета </a:t>
            </a:r>
            <a:r>
              <a:rPr lang="ru-RU" dirty="0" err="1" smtClean="0"/>
              <a:t>психоэмоционального</a:t>
            </a:r>
            <a:r>
              <a:rPr lang="ru-RU" dirty="0" smtClean="0"/>
              <a:t> состояния </a:t>
            </a:r>
            <a:r>
              <a:rPr lang="ru-RU" sz="2600" i="1" dirty="0" smtClean="0"/>
              <a:t>(информационные, звонки розыгрыши</a:t>
            </a:r>
            <a:r>
              <a:rPr lang="ru-RU" i="1" dirty="0" smtClean="0"/>
              <a:t>)</a:t>
            </a:r>
            <a:r>
              <a:rPr lang="ru-RU" dirty="0" smtClean="0"/>
              <a:t>;</a:t>
            </a:r>
          </a:p>
          <a:p>
            <a:r>
              <a:rPr lang="ru-RU" b="1" i="1" dirty="0" smtClean="0"/>
              <a:t>Соответствуют критериям, психическое состояние можно расценить как кризисное</a:t>
            </a:r>
            <a:r>
              <a:rPr lang="ru-RU" dirty="0" smtClean="0"/>
              <a:t>; </a:t>
            </a:r>
          </a:p>
          <a:p>
            <a:r>
              <a:rPr lang="ru-RU" dirty="0" smtClean="0"/>
              <a:t>Кризисное психическое состояние, но не соответствует критерием;</a:t>
            </a:r>
          </a:p>
          <a:p>
            <a:r>
              <a:rPr lang="ru-RU" dirty="0" smtClean="0"/>
              <a:t>Соответствует критериям, но с учетом психического состояния не отнесен к кризисным.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Анализ кризисных звонков 2009-2010 </a:t>
            </a:r>
            <a:r>
              <a:rPr lang="ru-RU" dirty="0" err="1" smtClean="0"/>
              <a:t>гг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угроза телесной целостности или жизни, перемены в семейной организации или статусе, изменение роли индивидуума в группе людей, угроза нации и культуре.</a:t>
            </a:r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Кризисные ситуации </a:t>
            </a:r>
            <a:br>
              <a:rPr lang="ru-RU" dirty="0" smtClean="0"/>
            </a:br>
            <a:r>
              <a:rPr lang="ru-RU" sz="2700" dirty="0" smtClean="0"/>
              <a:t>(Всемирная организация здравоохранения 1994)</a:t>
            </a:r>
            <a:endParaRPr lang="ru-RU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Психическое (психологическое) состояние человека, внезапно пережившего </a:t>
            </a:r>
            <a:r>
              <a:rPr lang="ru-RU" b="1" dirty="0" smtClean="0"/>
              <a:t>субъективно значимую</a:t>
            </a:r>
            <a:r>
              <a:rPr lang="ru-RU" dirty="0" smtClean="0"/>
              <a:t> и тяжело переносимую психическую травму (вследствие резкого изменения образа жизни, </a:t>
            </a:r>
            <a:r>
              <a:rPr lang="ru-RU" dirty="0" err="1" smtClean="0"/>
              <a:t>внутриличностной</a:t>
            </a:r>
            <a:r>
              <a:rPr lang="ru-RU" dirty="0" smtClean="0"/>
              <a:t> картины мира) или </a:t>
            </a:r>
            <a:r>
              <a:rPr lang="ru-RU" b="1" dirty="0" smtClean="0"/>
              <a:t>находящегося под угрозой возникновения психотравмирующей ситуации.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Кризисное состояние </a:t>
            </a:r>
            <a:br>
              <a:rPr lang="ru-RU" dirty="0" smtClean="0"/>
            </a:br>
            <a:r>
              <a:rPr lang="ru-RU" sz="2700" dirty="0" smtClean="0"/>
              <a:t>(</a:t>
            </a:r>
            <a:r>
              <a:rPr lang="ru-RU" sz="2700" dirty="0" err="1" smtClean="0"/>
              <a:t>Амбрумова</a:t>
            </a:r>
            <a:r>
              <a:rPr lang="ru-RU" sz="2700" dirty="0" smtClean="0"/>
              <a:t>  А. Г., </a:t>
            </a:r>
            <a:r>
              <a:rPr lang="ru-RU" sz="2700" dirty="0" err="1" smtClean="0"/>
              <a:t>Полеев</a:t>
            </a:r>
            <a:r>
              <a:rPr lang="ru-RU" sz="2700" dirty="0" smtClean="0"/>
              <a:t> А. М., 1986)</a:t>
            </a:r>
            <a:endParaRPr lang="ru-RU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24744"/>
            <a:ext cx="8884096" cy="532859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300" b="1" dirty="0" smtClean="0"/>
              <a:t>Аффективная сфера </a:t>
            </a:r>
            <a:r>
              <a:rPr lang="ru-RU" sz="2300" dirty="0" smtClean="0"/>
              <a:t>– весь спектр интенсивных отрицательные эмоции (особое внимание -  (</a:t>
            </a:r>
            <a:r>
              <a:rPr lang="ru-RU" sz="2300" b="1" i="1" dirty="0" smtClean="0"/>
              <a:t>безысходность, невыносимость</a:t>
            </a:r>
            <a:r>
              <a:rPr lang="ru-RU" sz="2300" dirty="0" smtClean="0"/>
              <a:t> )</a:t>
            </a:r>
          </a:p>
          <a:p>
            <a:pPr algn="ctr">
              <a:buNone/>
            </a:pPr>
            <a:r>
              <a:rPr lang="ru-RU" sz="2300" b="1" dirty="0" smtClean="0"/>
              <a:t>Когнитивная сфера</a:t>
            </a:r>
            <a:r>
              <a:rPr lang="ru-RU" sz="2300" dirty="0" smtClean="0"/>
              <a:t> – </a:t>
            </a:r>
            <a:r>
              <a:rPr lang="ru-RU" sz="2300" dirty="0" err="1" smtClean="0"/>
              <a:t>неадапативная</a:t>
            </a:r>
            <a:r>
              <a:rPr lang="ru-RU" sz="2300" dirty="0" smtClean="0"/>
              <a:t> концепция произошедшего, пессимистическая оценка настоящего, будущего </a:t>
            </a:r>
            <a:r>
              <a:rPr lang="ru-RU" sz="2300" b="1" i="1" dirty="0" smtClean="0"/>
              <a:t>(ненужность, бесцельность)</a:t>
            </a:r>
          </a:p>
          <a:p>
            <a:pPr algn="ctr">
              <a:buNone/>
            </a:pPr>
            <a:r>
              <a:rPr lang="ru-RU" sz="2300" b="1" dirty="0" smtClean="0"/>
              <a:t>Искажение восприятия </a:t>
            </a:r>
            <a:r>
              <a:rPr lang="ru-RU" sz="2300" dirty="0" smtClean="0"/>
              <a:t> </a:t>
            </a:r>
            <a:r>
              <a:rPr lang="ru-RU" sz="2300" b="1" dirty="0" smtClean="0"/>
              <a:t>времени</a:t>
            </a:r>
            <a:r>
              <a:rPr lang="ru-RU" sz="2300" dirty="0" smtClean="0"/>
              <a:t>, - переживания, что для решения ситуации времени не осталось.  </a:t>
            </a:r>
          </a:p>
          <a:p>
            <a:pPr algn="ctr">
              <a:buNone/>
            </a:pPr>
            <a:r>
              <a:rPr lang="ru-RU" sz="2300" b="1" dirty="0" smtClean="0"/>
              <a:t>Нарушение личностной идентификации - </a:t>
            </a:r>
            <a:r>
              <a:rPr lang="ru-RU" sz="2300" dirty="0" smtClean="0"/>
              <a:t>изменение оценки своих возможностей, уменьшение способности к принятию решения </a:t>
            </a:r>
          </a:p>
          <a:p>
            <a:pPr algn="ctr">
              <a:buNone/>
            </a:pPr>
            <a:r>
              <a:rPr lang="ru-RU" sz="2300" b="1" dirty="0" smtClean="0"/>
              <a:t>Нарушение поведения  - </a:t>
            </a:r>
            <a:r>
              <a:rPr lang="ru-RU" sz="2300" dirty="0" smtClean="0"/>
              <a:t>асоциальное,</a:t>
            </a:r>
            <a:r>
              <a:rPr lang="ru-RU" sz="2300" b="1" dirty="0" smtClean="0"/>
              <a:t> </a:t>
            </a:r>
            <a:r>
              <a:rPr lang="ru-RU" sz="2300" dirty="0" smtClean="0"/>
              <a:t>импульсивное; </a:t>
            </a:r>
            <a:r>
              <a:rPr lang="ru-RU" sz="2300" b="1" dirty="0" smtClean="0"/>
              <a:t>Соматическим неблагополучием – </a:t>
            </a:r>
            <a:r>
              <a:rPr lang="ru-RU" sz="2300" dirty="0" smtClean="0"/>
              <a:t>слабость, разбитость, приступы сердцебиения</a:t>
            </a:r>
            <a:endParaRPr lang="ru-RU" sz="23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79208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Кризисное состояние проявляется</a:t>
            </a:r>
            <a:r>
              <a:rPr lang="en-US" sz="2400" dirty="0" smtClean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800" dirty="0"/>
              <a:t>(А.Г. </a:t>
            </a:r>
            <a:r>
              <a:rPr lang="ru-RU" sz="1800" dirty="0" err="1"/>
              <a:t>Амбрумова</a:t>
            </a:r>
            <a:r>
              <a:rPr lang="ru-RU" sz="1800" dirty="0"/>
              <a:t> </a:t>
            </a:r>
            <a:r>
              <a:rPr lang="ru-RU" sz="1800" dirty="0" smtClean="0"/>
              <a:t>1988, ВОЗ 2003)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2335008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260648"/>
            <a:ext cx="5976663" cy="6336704"/>
          </a:xfrm>
        </p:spPr>
      </p:pic>
    </p:spTree>
    <p:extLst>
      <p:ext uri="{BB962C8B-B14F-4D97-AF65-F5344CB8AC3E}">
        <p14:creationId xmlns:p14="http://schemas.microsoft.com/office/powerpoint/2010/main" xmlns="" val="1882406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260648"/>
            <a:ext cx="6192687" cy="6480720"/>
          </a:xfrm>
        </p:spPr>
      </p:pic>
    </p:spTree>
    <p:extLst>
      <p:ext uri="{BB962C8B-B14F-4D97-AF65-F5344CB8AC3E}">
        <p14:creationId xmlns:p14="http://schemas.microsoft.com/office/powerpoint/2010/main" xmlns="" val="2360524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56276281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382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Усредненный Профиль структуры кризисного состояния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6565638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5658</TotalTime>
  <Words>938</Words>
  <Application>Microsoft Office PowerPoint</Application>
  <PresentationFormat>Экран (4:3)</PresentationFormat>
  <Paragraphs>85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Открытая</vt:lpstr>
      <vt:lpstr>Кризисные звонки и кризисные состояния абонентов Д.Т.Д.  (вопросы диагностики и систематики)  к.м.н. Банников Г.С. Центр ЭКСТРЕННОЙ ПСИХОЛОГИЧЕСКОЙ ПОМОЩИ  МГППУ  ФГУ Московский НИИ психиатрии Росздрава,   </vt:lpstr>
      <vt:lpstr>Критерии кризизисных звонков на ДТД</vt:lpstr>
      <vt:lpstr>Анализ кризисных звонков 2009-2010 гг</vt:lpstr>
      <vt:lpstr>Кризисные ситуации  (Всемирная организация здравоохранения 1994)</vt:lpstr>
      <vt:lpstr>Кризисное состояние  (Амбрумова  А. Г., Полеев А. М., 1986)</vt:lpstr>
      <vt:lpstr>Кризисное состояние проявляется  (А.Г. Амбрумова 1988, ВОЗ 2003)</vt:lpstr>
      <vt:lpstr>Слайд 7</vt:lpstr>
      <vt:lpstr>Слайд 8</vt:lpstr>
      <vt:lpstr>Усредненный Профиль структуры кризисного состояния </vt:lpstr>
      <vt:lpstr>Особенности личности</vt:lpstr>
      <vt:lpstr>Характер кризисных состояний</vt:lpstr>
      <vt:lpstr>Синдромальная структура кризисных состояний  </vt:lpstr>
      <vt:lpstr>Способы преодоления кризисных ситуаций</vt:lpstr>
      <vt:lpstr>Социодемографичесие характеристики абонентов ДТД находящихся в кризисном состоянии</vt:lpstr>
      <vt:lpstr>Соотношение внутренних и внешних факторов в развитии кризисного состояния</vt:lpstr>
      <vt:lpstr>Факторы определяющие развитие  кризисного состояния   (Амбрумова А. Г. (1971),Ефремов В.С., 2004)</vt:lpstr>
      <vt:lpstr>Возможные структурно динамические типы взаимоотношений между  состоянием, травмой и личностью  </vt:lpstr>
      <vt:lpstr>Дисгармоничный тип </vt:lpstr>
      <vt:lpstr>Диссоциативный тип </vt:lpstr>
      <vt:lpstr>Оценка суицидального риска</vt:lpstr>
      <vt:lpstr>Оценка антисуицидальных факторов личности</vt:lpstr>
      <vt:lpstr>возможная Стратегия психологического консультировании при гармоничном варианте</vt:lpstr>
      <vt:lpstr>Возможная стратегия психологического консультирования при дисгармоничном варианте</vt:lpstr>
      <vt:lpstr>Возможная стратегия психологического консультирования при диссоциативном варианте</vt:lpstr>
      <vt:lpstr>Предложения </vt:lpstr>
    </vt:vector>
  </TitlesOfParts>
  <Company>RUSSIA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развития и становления острых и хронических стрессовых расстройств у детей и подростков</dc:title>
  <dc:creator>XP GAME 2007</dc:creator>
  <cp:lastModifiedBy>bannikovgs</cp:lastModifiedBy>
  <cp:revision>455</cp:revision>
  <dcterms:created xsi:type="dcterms:W3CDTF">2010-01-18T12:08:03Z</dcterms:created>
  <dcterms:modified xsi:type="dcterms:W3CDTF">2012-06-18T08:09:16Z</dcterms:modified>
</cp:coreProperties>
</file>