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73" r:id="rId3"/>
    <p:sldId id="283" r:id="rId4"/>
    <p:sldId id="284" r:id="rId5"/>
    <p:sldId id="285" r:id="rId6"/>
    <p:sldId id="287" r:id="rId7"/>
    <p:sldId id="288" r:id="rId8"/>
    <p:sldId id="289" r:id="rId9"/>
    <p:sldId id="291" r:id="rId10"/>
    <p:sldId id="292" r:id="rId11"/>
    <p:sldId id="293" r:id="rId12"/>
    <p:sldId id="294"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FFCCFF"/>
    <a:srgbClr val="FF99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70" d="100"/>
          <a:sy n="70" d="100"/>
        </p:scale>
        <p:origin x="-1386" y="-78"/>
      </p:cViewPr>
      <p:guideLst>
        <p:guide orient="horz" pos="2160"/>
        <p:guide pos="2880"/>
      </p:guideLst>
    </p:cSldViewPr>
  </p:slideViewPr>
  <p:outlineViewPr>
    <p:cViewPr>
      <p:scale>
        <a:sx n="33" d="100"/>
        <a:sy n="33" d="100"/>
      </p:scale>
      <p:origin x="36"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878"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0D85E-46FD-42B1-B82E-BBB089C187F6}" type="datetimeFigureOut">
              <a:rPr lang="ru-RU" smtClean="0"/>
              <a:pPr/>
              <a:t>15.05.2016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AD165-528F-401E-AC7B-94F9C0FFA18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9FF99"/>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15.05.2016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251520" y="188640"/>
            <a:ext cx="8892480" cy="3411810"/>
          </a:xfrm>
        </p:spPr>
        <p:txBody>
          <a:bodyPr>
            <a:normAutofit fontScale="90000"/>
          </a:bodyPr>
          <a:lstStyle/>
          <a:p>
            <a:pPr algn="ctr"/>
            <a:r>
              <a:rPr lang="ru-RU" b="1" dirty="0" smtClean="0">
                <a:solidFill>
                  <a:srgbClr val="FFFF00"/>
                </a:solidFill>
                <a:latin typeface="Arial Black" pitchFamily="34" charset="0"/>
                <a:cs typeface="Times New Roman" pitchFamily="18" charset="0"/>
              </a:rPr>
              <a:t/>
            </a:r>
            <a:br>
              <a:rPr lang="ru-RU" b="1" dirty="0" smtClean="0">
                <a:solidFill>
                  <a:srgbClr val="FFFF00"/>
                </a:solidFill>
                <a:latin typeface="Arial Black" pitchFamily="34" charset="0"/>
                <a:cs typeface="Times New Roman" pitchFamily="18" charset="0"/>
              </a:rPr>
            </a:br>
            <a:r>
              <a:rPr lang="ru-RU" b="1" dirty="0" smtClean="0">
                <a:solidFill>
                  <a:srgbClr val="FFFF00"/>
                </a:solidFill>
                <a:latin typeface="Arial Black" pitchFamily="34" charset="0"/>
                <a:cs typeface="Times New Roman" pitchFamily="18" charset="0"/>
              </a:rPr>
              <a:t>МГОУ</a:t>
            </a:r>
            <a:br>
              <a:rPr lang="ru-RU" b="1" dirty="0" smtClean="0">
                <a:solidFill>
                  <a:srgbClr val="FFFF00"/>
                </a:solidFill>
                <a:latin typeface="Arial Black" pitchFamily="34" charset="0"/>
                <a:cs typeface="Times New Roman" pitchFamily="18" charset="0"/>
              </a:rPr>
            </a:br>
            <a:r>
              <a:rPr lang="ru-RU" sz="2700" b="1" dirty="0" smtClean="0">
                <a:solidFill>
                  <a:srgbClr val="FFFF00"/>
                </a:solidFill>
                <a:latin typeface="Arial Black" pitchFamily="34" charset="0"/>
                <a:cs typeface="Times New Roman" pitchFamily="18" charset="0"/>
              </a:rPr>
              <a:t>Факультет повышения квалификации</a:t>
            </a:r>
            <a:r>
              <a:rPr lang="ru-RU" sz="3600" b="1" dirty="0" smtClean="0">
                <a:solidFill>
                  <a:srgbClr val="FFFF00"/>
                </a:solidFill>
                <a:latin typeface="Arial Black" pitchFamily="34" charset="0"/>
                <a:cs typeface="Times New Roman" pitchFamily="18" charset="0"/>
              </a:rPr>
              <a:t/>
            </a:r>
            <a:br>
              <a:rPr lang="ru-RU" sz="3600" b="1" dirty="0" smtClean="0">
                <a:solidFill>
                  <a:srgbClr val="FFFF00"/>
                </a:solidFill>
                <a:latin typeface="Arial Black" pitchFamily="34" charset="0"/>
                <a:cs typeface="Times New Roman" pitchFamily="18" charset="0"/>
              </a:rPr>
            </a:br>
            <a:r>
              <a:rPr lang="ru-RU" sz="3600" b="1" dirty="0" smtClean="0">
                <a:solidFill>
                  <a:srgbClr val="FFFF00"/>
                </a:solidFill>
                <a:latin typeface="Arial Black" pitchFamily="34" charset="0"/>
                <a:cs typeface="Times New Roman" pitchFamily="18" charset="0"/>
              </a:rPr>
              <a:t/>
            </a:r>
            <a:br>
              <a:rPr lang="ru-RU" sz="3600" b="1" dirty="0" smtClean="0">
                <a:solidFill>
                  <a:srgbClr val="FFFF00"/>
                </a:solidFill>
                <a:latin typeface="Arial Black" pitchFamily="34" charset="0"/>
                <a:cs typeface="Times New Roman" pitchFamily="18" charset="0"/>
              </a:rPr>
            </a:br>
            <a:r>
              <a:rPr lang="ru-RU" sz="2700" b="1" dirty="0" smtClean="0">
                <a:solidFill>
                  <a:srgbClr val="FFFF00"/>
                </a:solidFill>
                <a:latin typeface="Arial Black" pitchFamily="34" charset="0"/>
                <a:cs typeface="Times New Roman" pitchFamily="18" charset="0"/>
              </a:rPr>
              <a:t>Социально-значимый проект по теме: </a:t>
            </a:r>
            <a:br>
              <a:rPr lang="ru-RU" sz="2700" b="1" dirty="0" smtClean="0">
                <a:solidFill>
                  <a:srgbClr val="FFFF00"/>
                </a:solidFill>
                <a:latin typeface="Arial Black" pitchFamily="34" charset="0"/>
                <a:cs typeface="Times New Roman" pitchFamily="18" charset="0"/>
              </a:rPr>
            </a:br>
            <a:r>
              <a:rPr lang="ru-RU" sz="3600" b="1" dirty="0" smtClean="0">
                <a:solidFill>
                  <a:srgbClr val="FFFF00"/>
                </a:solidFill>
                <a:latin typeface="Arial Black" pitchFamily="34" charset="0"/>
                <a:cs typeface="Times New Roman" pitchFamily="18" charset="0"/>
              </a:rPr>
              <a:t>«Обучение </a:t>
            </a:r>
            <a:r>
              <a:rPr lang="ru-RU" sz="3600" b="1" dirty="0" err="1" smtClean="0">
                <a:solidFill>
                  <a:srgbClr val="FFFF00"/>
                </a:solidFill>
                <a:latin typeface="Arial Black" pitchFamily="34" charset="0"/>
                <a:cs typeface="Times New Roman" pitchFamily="18" charset="0"/>
              </a:rPr>
              <a:t>детей-билингвов</a:t>
            </a:r>
            <a:r>
              <a:rPr lang="ru-RU" sz="3600" b="1" dirty="0" smtClean="0">
                <a:solidFill>
                  <a:srgbClr val="FFFF00"/>
                </a:solidFill>
                <a:latin typeface="Arial Black" pitchFamily="34" charset="0"/>
                <a:cs typeface="Times New Roman" pitchFamily="18" charset="0"/>
              </a:rPr>
              <a:t> русскому языку в </a:t>
            </a:r>
            <a:r>
              <a:rPr lang="ru-RU" sz="3600" b="1" dirty="0" err="1" smtClean="0">
                <a:solidFill>
                  <a:srgbClr val="FFFF00"/>
                </a:solidFill>
                <a:latin typeface="Arial Black" pitchFamily="34" charset="0"/>
                <a:cs typeface="Times New Roman" pitchFamily="18" charset="0"/>
              </a:rPr>
              <a:t>полиэтнических</a:t>
            </a:r>
            <a:r>
              <a:rPr lang="ru-RU" sz="3600" b="1" dirty="0" smtClean="0">
                <a:solidFill>
                  <a:srgbClr val="FFFF00"/>
                </a:solidFill>
                <a:latin typeface="Arial Black" pitchFamily="34" charset="0"/>
                <a:cs typeface="Times New Roman" pitchFamily="18" charset="0"/>
              </a:rPr>
              <a:t> классах»</a:t>
            </a:r>
            <a:r>
              <a:rPr lang="ru-RU" sz="3600" dirty="0" smtClean="0">
                <a:solidFill>
                  <a:srgbClr val="FFFF00"/>
                </a:solidFill>
                <a:latin typeface="Times New Roman" pitchFamily="18" charset="0"/>
                <a:cs typeface="Times New Roman" pitchFamily="18" charset="0"/>
              </a:rPr>
              <a:t/>
            </a:r>
            <a:br>
              <a:rPr lang="ru-RU" sz="3600" dirty="0" smtClean="0">
                <a:solidFill>
                  <a:srgbClr val="FFFF00"/>
                </a:solidFill>
                <a:latin typeface="Times New Roman" pitchFamily="18" charset="0"/>
                <a:cs typeface="Times New Roman" pitchFamily="18" charset="0"/>
              </a:rPr>
            </a:br>
            <a:endParaRPr lang="ru-RU" dirty="0">
              <a:solidFill>
                <a:srgbClr val="FFFF00"/>
              </a:solidFill>
            </a:endParaRPr>
          </a:p>
        </p:txBody>
      </p:sp>
      <p:sp>
        <p:nvSpPr>
          <p:cNvPr id="5" name="Подзаголовок 4"/>
          <p:cNvSpPr>
            <a:spLocks noGrp="1"/>
          </p:cNvSpPr>
          <p:nvPr>
            <p:ph type="subTitle" idx="1"/>
          </p:nvPr>
        </p:nvSpPr>
        <p:spPr>
          <a:xfrm>
            <a:off x="179512" y="3789040"/>
            <a:ext cx="8964488" cy="3068960"/>
          </a:xfrm>
        </p:spPr>
        <p:txBody>
          <a:bodyPr>
            <a:noAutofit/>
          </a:bodyPr>
          <a:lstStyle/>
          <a:p>
            <a:pPr algn="r"/>
            <a:r>
              <a:rPr lang="ru-RU" sz="2200" b="1" dirty="0" smtClean="0">
                <a:solidFill>
                  <a:srgbClr val="FFFF00"/>
                </a:solidFill>
              </a:rPr>
              <a:t>Презентацию подготовила </a:t>
            </a:r>
          </a:p>
          <a:p>
            <a:pPr algn="r"/>
            <a:r>
              <a:rPr lang="ru-RU" sz="2200" b="1" dirty="0" smtClean="0">
                <a:solidFill>
                  <a:srgbClr val="FFFF00"/>
                </a:solidFill>
              </a:rPr>
              <a:t>слушатель курсов группы № 53</a:t>
            </a:r>
          </a:p>
          <a:p>
            <a:pPr algn="r"/>
            <a:r>
              <a:rPr lang="ru-RU" sz="2200" b="1" dirty="0" smtClean="0">
                <a:solidFill>
                  <a:srgbClr val="FFFF00"/>
                </a:solidFill>
              </a:rPr>
              <a:t> учитель </a:t>
            </a:r>
            <a:r>
              <a:rPr lang="ru-RU" sz="2200" b="1" dirty="0" smtClean="0">
                <a:solidFill>
                  <a:srgbClr val="FFFF00"/>
                </a:solidFill>
                <a:cs typeface="Times New Roman" pitchFamily="18" charset="0"/>
              </a:rPr>
              <a:t> начальных классов</a:t>
            </a:r>
            <a:r>
              <a:rPr lang="ru-RU" sz="2200" b="1" dirty="0" smtClean="0">
                <a:solidFill>
                  <a:srgbClr val="FFFF00"/>
                </a:solidFill>
              </a:rPr>
              <a:t> Коробова Е.Г.</a:t>
            </a:r>
          </a:p>
          <a:p>
            <a:pPr algn="r"/>
            <a:endParaRPr lang="ru-RU" sz="2200" b="1" dirty="0" smtClean="0">
              <a:solidFill>
                <a:srgbClr val="FFFF00"/>
              </a:solidFill>
            </a:endParaRPr>
          </a:p>
          <a:p>
            <a:pPr algn="r"/>
            <a:r>
              <a:rPr lang="ru-RU" sz="2200" b="1" dirty="0" smtClean="0">
                <a:solidFill>
                  <a:srgbClr val="FFFF00"/>
                </a:solidFill>
              </a:rPr>
              <a:t>Руководитель: </a:t>
            </a:r>
          </a:p>
          <a:p>
            <a:pPr algn="r"/>
            <a:r>
              <a:rPr lang="ru-RU" sz="2200" b="1" dirty="0" smtClean="0">
                <a:solidFill>
                  <a:srgbClr val="FFFF00"/>
                </a:solidFill>
              </a:rPr>
              <a:t>к.и.н., доцент Онищенко Е.В.</a:t>
            </a:r>
          </a:p>
          <a:p>
            <a:r>
              <a:rPr lang="ru-RU" sz="2200" b="1" i="1" dirty="0" smtClean="0">
                <a:solidFill>
                  <a:srgbClr val="FFFF00"/>
                </a:solidFill>
              </a:rPr>
              <a:t>Москва 2016 г.</a:t>
            </a:r>
            <a:endParaRPr lang="ru-RU" sz="2200" b="1" i="1" dirty="0">
              <a:solidFill>
                <a:srgbClr val="FFFF00"/>
              </a:solidFill>
            </a:endParaRPr>
          </a:p>
        </p:txBody>
      </p:sp>
      <p:pic>
        <p:nvPicPr>
          <p:cNvPr id="6" name="Содержимое 5" descr="дети.jpg"/>
          <p:cNvPicPr>
            <a:picLocks noChangeAspect="1"/>
          </p:cNvPicPr>
          <p:nvPr/>
        </p:nvPicPr>
        <p:blipFill>
          <a:blip r:embed="rId2" cstate="print"/>
          <a:stretch>
            <a:fillRect/>
          </a:stretch>
        </p:blipFill>
        <p:spPr>
          <a:xfrm>
            <a:off x="179512" y="4365104"/>
            <a:ext cx="3312368" cy="232114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712968" cy="6858000"/>
          </a:xfrm>
        </p:spPr>
        <p:txBody>
          <a:bodyPr>
            <a:normAutofit fontScale="90000"/>
          </a:bodyPr>
          <a:lstStyle/>
          <a:p>
            <a:pPr algn="l"/>
            <a:r>
              <a:rPr lang="ru-RU" sz="2400" i="1" dirty="0" smtClean="0">
                <a:latin typeface="Arial Black" pitchFamily="34" charset="0"/>
              </a:rPr>
              <a:t/>
            </a:r>
            <a:br>
              <a:rPr lang="ru-RU" sz="2400" i="1" dirty="0" smtClean="0">
                <a:latin typeface="Arial Black" pitchFamily="34" charset="0"/>
              </a:rPr>
            </a:br>
            <a:r>
              <a:rPr lang="ru-RU" sz="2400" i="1" dirty="0" smtClean="0">
                <a:latin typeface="Arial Black" pitchFamily="34" charset="0"/>
              </a:rPr>
              <a:t/>
            </a:r>
            <a:br>
              <a:rPr lang="ru-RU" sz="2400" i="1" dirty="0" smtClean="0">
                <a:latin typeface="Arial Black" pitchFamily="34" charset="0"/>
              </a:rPr>
            </a:br>
            <a:r>
              <a:rPr lang="ru-RU" sz="3100" i="1" dirty="0" smtClean="0">
                <a:solidFill>
                  <a:srgbClr val="FF0000"/>
                </a:solidFill>
                <a:latin typeface="Arial Black" pitchFamily="34" charset="0"/>
              </a:rPr>
              <a:t>Грамматика. Обучение элементарной русской грамматике</a:t>
            </a:r>
            <a:r>
              <a:rPr lang="ru-RU" sz="3100" dirty="0" smtClean="0">
                <a:solidFill>
                  <a:srgbClr val="FF0000"/>
                </a:solidFill>
                <a:latin typeface="Arial Black" pitchFamily="34" charset="0"/>
              </a:rPr>
              <a:t>.</a:t>
            </a:r>
            <a:r>
              <a:rPr lang="ru-RU" sz="2400" dirty="0" smtClean="0">
                <a:solidFill>
                  <a:srgbClr val="FF0000"/>
                </a:solidFill>
                <a:latin typeface="Arial Black" pitchFamily="34" charset="0"/>
              </a:rPr>
              <a:t/>
            </a:r>
            <a:br>
              <a:rPr lang="ru-RU" sz="2400" dirty="0" smtClean="0">
                <a:solidFill>
                  <a:srgbClr val="FF0000"/>
                </a:solidFill>
                <a:latin typeface="Arial Black" pitchFamily="34" charset="0"/>
              </a:rPr>
            </a:br>
            <a:r>
              <a:rPr lang="ru-RU" sz="2400" i="1" dirty="0" smtClean="0">
                <a:solidFill>
                  <a:srgbClr val="FF0000"/>
                </a:solidFill>
                <a:latin typeface="Arial Black" pitchFamily="34" charset="0"/>
              </a:rPr>
              <a:t> </a:t>
            </a:r>
            <a:r>
              <a:rPr lang="ru-RU" sz="2700" i="1" dirty="0" smtClean="0">
                <a:solidFill>
                  <a:srgbClr val="FF0000"/>
                </a:solidFill>
                <a:latin typeface="Arial Black" pitchFamily="34" charset="0"/>
              </a:rPr>
              <a:t>Трудности:</a:t>
            </a:r>
            <a:r>
              <a:rPr lang="ru-RU" sz="2700" i="1" dirty="0" smtClean="0">
                <a:solidFill>
                  <a:srgbClr val="FFC000"/>
                </a:solidFill>
                <a:latin typeface="Arial Black" pitchFamily="34" charset="0"/>
              </a:rPr>
              <a:t/>
            </a:r>
            <a:br>
              <a:rPr lang="ru-RU" sz="2700" i="1" dirty="0" smtClean="0">
                <a:solidFill>
                  <a:srgbClr val="FFC000"/>
                </a:solidFill>
                <a:latin typeface="Arial Black" pitchFamily="34" charset="0"/>
              </a:rPr>
            </a:br>
            <a:r>
              <a:rPr lang="ru-RU" sz="2700" i="1" dirty="0" smtClean="0">
                <a:solidFill>
                  <a:srgbClr val="FFC000"/>
                </a:solidFill>
                <a:latin typeface="Arial Black" pitchFamily="34" charset="0"/>
              </a:rPr>
              <a:t>1. Многозначность грамматических форм. </a:t>
            </a:r>
            <a:r>
              <a:rPr lang="ru-RU" sz="2700" dirty="0" smtClean="0">
                <a:solidFill>
                  <a:srgbClr val="FFC000"/>
                </a:solidFill>
                <a:latin typeface="Arial Black" pitchFamily="34" charset="0"/>
              </a:rPr>
              <a:t>В окончании заключено значение рода, числа, падежа.  Окончание -и в слове «станции» может указывать на им. и вин. п. мн. ч., на род., дат. или </a:t>
            </a:r>
            <a:r>
              <a:rPr lang="ru-RU" sz="2700" dirty="0" err="1" smtClean="0">
                <a:solidFill>
                  <a:srgbClr val="FFC000"/>
                </a:solidFill>
                <a:latin typeface="Arial Black" pitchFamily="34" charset="0"/>
              </a:rPr>
              <a:t>предл</a:t>
            </a:r>
            <a:r>
              <a:rPr lang="ru-RU" sz="2700" dirty="0" smtClean="0">
                <a:solidFill>
                  <a:srgbClr val="FFC000"/>
                </a:solidFill>
                <a:latin typeface="Arial Black" pitchFamily="34" charset="0"/>
              </a:rPr>
              <a:t>. п. ед. ч. Эту омонимичность окончания снимает только контекст.</a:t>
            </a:r>
            <a:br>
              <a:rPr lang="ru-RU" sz="2700" dirty="0" smtClean="0">
                <a:solidFill>
                  <a:srgbClr val="FFC000"/>
                </a:solidFill>
                <a:latin typeface="Arial Black" pitchFamily="34" charset="0"/>
              </a:rPr>
            </a:br>
            <a:r>
              <a:rPr lang="ru-RU" sz="2700" dirty="0" smtClean="0">
                <a:solidFill>
                  <a:srgbClr val="FFC000"/>
                </a:solidFill>
                <a:latin typeface="Arial Black" pitchFamily="34" charset="0"/>
              </a:rPr>
              <a:t>2. Образование форм некоторых слов не подчиняется правилам: образование форм род. п. ед. ч. с беглой гласной (камень – камня), место ударения в формах род. п., ед. ч. (мост – моста), вариантные формы род. п., ед. ч. на -а и -у (стакан чая, стакан чаю) и др.</a:t>
            </a:r>
            <a:br>
              <a:rPr lang="ru-RU" sz="2700" dirty="0" smtClean="0">
                <a:solidFill>
                  <a:srgbClr val="FFC000"/>
                </a:solidFill>
                <a:latin typeface="Arial Black" pitchFamily="34" charset="0"/>
              </a:rPr>
            </a:br>
            <a:r>
              <a:rPr lang="ru-RU" sz="2700" dirty="0" smtClean="0">
                <a:solidFill>
                  <a:srgbClr val="FFC000"/>
                </a:solidFill>
                <a:latin typeface="Arial Black" pitchFamily="34" charset="0"/>
              </a:rPr>
              <a:t>3. Словообразование и формообразование глаголов, согласование их с существительными.</a:t>
            </a:r>
            <a:r>
              <a:rPr lang="ru-RU" sz="2400" dirty="0" smtClean="0">
                <a:latin typeface="Arial Black" pitchFamily="34" charset="0"/>
              </a:rPr>
              <a:t/>
            </a:r>
            <a:br>
              <a:rPr lang="ru-RU" sz="2400" dirty="0" smtClean="0">
                <a:latin typeface="Arial Black" pitchFamily="34" charset="0"/>
              </a:rPr>
            </a:br>
            <a:r>
              <a:rPr lang="ru-RU" sz="2400" dirty="0" smtClean="0"/>
              <a:t/>
            </a:r>
            <a:br>
              <a:rPr lang="ru-RU" sz="2400" dirty="0" smtClean="0"/>
            </a:br>
            <a:endParaRPr lang="ru-RU"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6394722"/>
          </a:xfrm>
        </p:spPr>
        <p:txBody>
          <a:bodyPr>
            <a:noAutofit/>
          </a:bodyPr>
          <a:lstStyle/>
          <a:p>
            <a:pPr algn="l"/>
            <a:r>
              <a:rPr lang="ru-RU" sz="2400" dirty="0" smtClean="0">
                <a:solidFill>
                  <a:srgbClr val="FFC000"/>
                </a:solidFill>
                <a:latin typeface="Arial Black" pitchFamily="34" charset="0"/>
              </a:rPr>
              <a:t>	Современная ситуация в России требует пристального административного внимания к достаточно новому типу образовательных учреждений, пока не получившему </a:t>
            </a:r>
            <a:r>
              <a:rPr lang="ru-RU" sz="2400" dirty="0" smtClean="0">
                <a:solidFill>
                  <a:srgbClr val="FF0000"/>
                </a:solidFill>
                <a:latin typeface="Arial Black" pitchFamily="34" charset="0"/>
              </a:rPr>
              <a:t>нормативной базы и своего статуса,</a:t>
            </a:r>
            <a:r>
              <a:rPr lang="ru-RU" sz="2400" dirty="0" smtClean="0">
                <a:solidFill>
                  <a:srgbClr val="FFC000"/>
                </a:solidFill>
                <a:latin typeface="Arial Black" pitchFamily="34" charset="0"/>
              </a:rPr>
              <a:t> однако уверенно вошедшему в практику современной российской школы. </a:t>
            </a:r>
            <a:br>
              <a:rPr lang="ru-RU" sz="2400" dirty="0" smtClean="0">
                <a:solidFill>
                  <a:srgbClr val="FFC000"/>
                </a:solidFill>
                <a:latin typeface="Arial Black" pitchFamily="34" charset="0"/>
              </a:rPr>
            </a:br>
            <a:r>
              <a:rPr lang="ru-RU" sz="2400" dirty="0" smtClean="0">
                <a:solidFill>
                  <a:srgbClr val="FFC000"/>
                </a:solidFill>
                <a:latin typeface="Arial Black" pitchFamily="34" charset="0"/>
              </a:rPr>
              <a:t>	Речь идет о </a:t>
            </a:r>
            <a:r>
              <a:rPr lang="ru-RU" sz="2400" dirty="0" err="1" smtClean="0">
                <a:solidFill>
                  <a:srgbClr val="FFC000"/>
                </a:solidFill>
                <a:latin typeface="Arial Black" pitchFamily="34" charset="0"/>
              </a:rPr>
              <a:t>полиэтнической</a:t>
            </a:r>
            <a:r>
              <a:rPr lang="ru-RU" sz="2400" dirty="0" smtClean="0">
                <a:solidFill>
                  <a:srgbClr val="FFC000"/>
                </a:solidFill>
                <a:latin typeface="Arial Black" pitchFamily="34" charset="0"/>
              </a:rPr>
              <a:t> школе, стихийно возникшей в связи с широкими миграционными процессами. Такие школы могли бы рассчитывать на определенный статус, что позволило бы ставить вопрос о </a:t>
            </a:r>
            <a:r>
              <a:rPr lang="ru-RU" sz="2400" dirty="0" smtClean="0">
                <a:solidFill>
                  <a:srgbClr val="FF0000"/>
                </a:solidFill>
                <a:latin typeface="Arial Black" pitchFamily="34" charset="0"/>
              </a:rPr>
              <a:t>разделении класса на уроках русского языка </a:t>
            </a:r>
            <a:r>
              <a:rPr lang="ru-RU" sz="2400" dirty="0" smtClean="0">
                <a:solidFill>
                  <a:srgbClr val="FFC000"/>
                </a:solidFill>
                <a:latin typeface="Arial Black" pitchFamily="34" charset="0"/>
              </a:rPr>
              <a:t>на типовые подгруппы (в зависимости от уровня владения русским языком). </a:t>
            </a:r>
            <a:endParaRPr lang="ru-RU" sz="2400" dirty="0">
              <a:solidFill>
                <a:srgbClr val="FFC000"/>
              </a:solidFill>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435280" cy="6394722"/>
          </a:xfrm>
        </p:spPr>
        <p:txBody>
          <a:bodyPr>
            <a:normAutofit fontScale="90000"/>
          </a:bodyPr>
          <a:lstStyle/>
          <a:p>
            <a:pPr algn="l"/>
            <a:r>
              <a:rPr lang="ru-RU" sz="2700" dirty="0" smtClean="0">
                <a:solidFill>
                  <a:srgbClr val="FFC000"/>
                </a:solidFill>
                <a:latin typeface="Arial Black" pitchFamily="34" charset="0"/>
              </a:rPr>
              <a:t>	Конечно, основными целями такой школы должны стать идеи воспитания толерантности, ценностей поликультурного общества. В связи с этим в </a:t>
            </a:r>
            <a:r>
              <a:rPr lang="ru-RU" sz="2700" dirty="0" err="1" smtClean="0">
                <a:solidFill>
                  <a:srgbClr val="FFC000"/>
                </a:solidFill>
                <a:latin typeface="Arial Black" pitchFamily="34" charset="0"/>
              </a:rPr>
              <a:t>полиэтнических</a:t>
            </a:r>
            <a:r>
              <a:rPr lang="ru-RU" sz="2700" dirty="0" smtClean="0">
                <a:solidFill>
                  <a:srgbClr val="FFC000"/>
                </a:solidFill>
                <a:latin typeface="Arial Black" pitchFamily="34" charset="0"/>
              </a:rPr>
              <a:t> классах следует </a:t>
            </a:r>
            <a:r>
              <a:rPr lang="ru-RU" sz="2700" dirty="0" smtClean="0">
                <a:solidFill>
                  <a:srgbClr val="FF0000"/>
                </a:solidFill>
                <a:latin typeface="Arial Black" pitchFamily="34" charset="0"/>
              </a:rPr>
              <a:t>обязательно скорректировать образовательную программу </a:t>
            </a:r>
            <a:r>
              <a:rPr lang="ru-RU" sz="2700" dirty="0" smtClean="0">
                <a:solidFill>
                  <a:srgbClr val="FFC000"/>
                </a:solidFill>
                <a:latin typeface="Arial Black" pitchFamily="34" charset="0"/>
              </a:rPr>
              <a:t>в целях полноценного одновременного обучения русскому языку и детей-носителей языка, и </a:t>
            </a:r>
            <a:r>
              <a:rPr lang="ru-RU" sz="2700" dirty="0" err="1" smtClean="0">
                <a:solidFill>
                  <a:srgbClr val="FFC000"/>
                </a:solidFill>
                <a:latin typeface="Arial Black" pitchFamily="34" charset="0"/>
              </a:rPr>
              <a:t>детей-инофонов</a:t>
            </a:r>
            <a:r>
              <a:rPr lang="ru-RU" sz="2700" dirty="0" smtClean="0">
                <a:solidFill>
                  <a:srgbClr val="FFC000"/>
                </a:solidFill>
                <a:latin typeface="Arial Black" pitchFamily="34" charset="0"/>
              </a:rPr>
              <a:t>, то есть </a:t>
            </a:r>
            <a:r>
              <a:rPr lang="ru-RU" sz="2700" dirty="0" err="1" smtClean="0">
                <a:solidFill>
                  <a:srgbClr val="FFC000"/>
                </a:solidFill>
                <a:latin typeface="Arial Black" pitchFamily="34" charset="0"/>
              </a:rPr>
              <a:t>билингвов</a:t>
            </a:r>
            <a:r>
              <a:rPr lang="ru-RU" sz="2700" dirty="0" smtClean="0">
                <a:solidFill>
                  <a:srgbClr val="FFC000"/>
                </a:solidFill>
                <a:latin typeface="Arial Black" pitchFamily="34" charset="0"/>
              </a:rPr>
              <a:t>.</a:t>
            </a:r>
            <a:br>
              <a:rPr lang="ru-RU" sz="2700" dirty="0" smtClean="0">
                <a:solidFill>
                  <a:srgbClr val="FFC000"/>
                </a:solidFill>
                <a:latin typeface="Arial Black" pitchFamily="34" charset="0"/>
              </a:rPr>
            </a:br>
            <a:r>
              <a:rPr lang="ru-RU" sz="2700" dirty="0" smtClean="0">
                <a:solidFill>
                  <a:srgbClr val="FFC000"/>
                </a:solidFill>
                <a:latin typeface="Arial Black" pitchFamily="34" charset="0"/>
              </a:rPr>
              <a:t> 	Это становится необычайно сложным в условиях </a:t>
            </a:r>
            <a:r>
              <a:rPr lang="ru-RU" sz="2700" b="1" dirty="0" smtClean="0">
                <a:solidFill>
                  <a:srgbClr val="FFC000"/>
                </a:solidFill>
                <a:latin typeface="Arial Black" pitchFamily="34" charset="0"/>
              </a:rPr>
              <a:t>типовой </a:t>
            </a:r>
            <a:r>
              <a:rPr lang="ru-RU" sz="2700" dirty="0" smtClean="0">
                <a:solidFill>
                  <a:srgbClr val="FFC000"/>
                </a:solidFill>
                <a:latin typeface="Arial Black" pitchFamily="34" charset="0"/>
              </a:rPr>
              <a:t>российской школы, поскольку требует от учителя </a:t>
            </a:r>
            <a:r>
              <a:rPr lang="ru-RU" sz="2700" dirty="0" smtClean="0">
                <a:solidFill>
                  <a:srgbClr val="FF0000"/>
                </a:solidFill>
                <a:latin typeface="Arial Black" pitchFamily="34" charset="0"/>
              </a:rPr>
              <a:t>знания приемов организации материала, специфичных для иноязычного учащегося. Как правило, учителя массовых российских школ такими приемами не владеют.</a:t>
            </a:r>
            <a:r>
              <a:rPr lang="ru-RU" sz="2400" dirty="0" smtClean="0">
                <a:solidFill>
                  <a:srgbClr val="FFC000"/>
                </a:solidFill>
              </a:rPr>
              <a:t/>
            </a:r>
            <a:br>
              <a:rPr lang="ru-RU" sz="2400" dirty="0" smtClean="0">
                <a:solidFill>
                  <a:srgbClr val="FFC000"/>
                </a:solidFill>
              </a:rPr>
            </a:br>
            <a:endParaRPr lang="ru-RU" sz="2400" dirty="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40960" cy="3600400"/>
          </a:xfrm>
        </p:spPr>
        <p:txBody>
          <a:bodyPr>
            <a:normAutofit fontScale="90000"/>
          </a:bodyPr>
          <a:lstStyle/>
          <a:p>
            <a:pPr algn="l"/>
            <a:r>
              <a:rPr lang="ru-RU" sz="2400" b="1" i="1" dirty="0" smtClean="0">
                <a:solidFill>
                  <a:srgbClr val="FFC000"/>
                </a:solidFill>
                <a:latin typeface="Arial Black" pitchFamily="34" charset="0"/>
                <a:cs typeface="Times New Roman" pitchFamily="18" charset="0"/>
              </a:rPr>
              <a:t>Гипотеза исследования: </a:t>
            </a:r>
            <a:r>
              <a:rPr lang="ru-RU" sz="2400" b="1" dirty="0" smtClean="0">
                <a:solidFill>
                  <a:srgbClr val="FFFF00"/>
                </a:solidFill>
                <a:latin typeface="Arial Black" pitchFamily="34" charset="0"/>
                <a:cs typeface="Times New Roman" pitchFamily="18" charset="0"/>
              </a:rPr>
              <a:t>процесс  обучения русскому языку </a:t>
            </a:r>
            <a:r>
              <a:rPr lang="ru-RU" sz="2400" b="1" dirty="0" err="1" smtClean="0">
                <a:solidFill>
                  <a:srgbClr val="FFFF00"/>
                </a:solidFill>
                <a:latin typeface="Arial Black" pitchFamily="34" charset="0"/>
                <a:cs typeface="Times New Roman" pitchFamily="18" charset="0"/>
              </a:rPr>
              <a:t>детей-билингвов</a:t>
            </a:r>
            <a:r>
              <a:rPr lang="ru-RU" sz="2400" b="1" dirty="0" smtClean="0">
                <a:solidFill>
                  <a:srgbClr val="FFFF00"/>
                </a:solidFill>
                <a:latin typeface="Arial Black" pitchFamily="34" charset="0"/>
                <a:cs typeface="Times New Roman" pitchFamily="18" charset="0"/>
              </a:rPr>
              <a:t>  будет эффективным, если на уроках  будут использованы в полной мере все методы и принципы, которые направлены на обучение русскому языку как неродному.</a:t>
            </a:r>
            <a:r>
              <a:rPr lang="ru-RU" sz="2400" b="1" u="sng" dirty="0" smtClean="0">
                <a:solidFill>
                  <a:srgbClr val="FFFF00"/>
                </a:solidFill>
                <a:latin typeface="Arial Black" pitchFamily="34" charset="0"/>
                <a:cs typeface="Times New Roman" pitchFamily="18" charset="0"/>
              </a:rPr>
              <a:t/>
            </a:r>
            <a:br>
              <a:rPr lang="ru-RU" sz="2400" b="1" u="sng" dirty="0" smtClean="0">
                <a:solidFill>
                  <a:srgbClr val="FFFF00"/>
                </a:solidFill>
                <a:latin typeface="Arial Black" pitchFamily="34" charset="0"/>
                <a:cs typeface="Times New Roman" pitchFamily="18" charset="0"/>
              </a:rPr>
            </a:br>
            <a:r>
              <a:rPr lang="ru-RU" sz="2400" b="1" dirty="0" smtClean="0">
                <a:solidFill>
                  <a:srgbClr val="FFFF00"/>
                </a:solidFill>
                <a:latin typeface="Arial Black" pitchFamily="34" charset="0"/>
                <a:cs typeface="Times New Roman" pitchFamily="18" charset="0"/>
              </a:rPr>
              <a:t> </a:t>
            </a:r>
            <a:br>
              <a:rPr lang="ru-RU" sz="2400" b="1" dirty="0" smtClean="0">
                <a:solidFill>
                  <a:srgbClr val="FFFF00"/>
                </a:solidFill>
                <a:latin typeface="Arial Black" pitchFamily="34" charset="0"/>
                <a:cs typeface="Times New Roman" pitchFamily="18" charset="0"/>
              </a:rPr>
            </a:br>
            <a:r>
              <a:rPr lang="ru-RU" sz="2400" b="1" i="1" dirty="0" smtClean="0">
                <a:solidFill>
                  <a:srgbClr val="FFC000"/>
                </a:solidFill>
                <a:latin typeface="Arial Black" pitchFamily="34" charset="0"/>
                <a:cs typeface="Times New Roman" pitchFamily="18" charset="0"/>
              </a:rPr>
              <a:t>Цель</a:t>
            </a:r>
            <a:r>
              <a:rPr lang="ru-RU" sz="2400" b="1" dirty="0" smtClean="0">
                <a:solidFill>
                  <a:srgbClr val="FFC000"/>
                </a:solidFill>
                <a:latin typeface="Arial Black" pitchFamily="34" charset="0"/>
                <a:cs typeface="Times New Roman" pitchFamily="18" charset="0"/>
              </a:rPr>
              <a:t> -</a:t>
            </a:r>
            <a:r>
              <a:rPr lang="ru-RU" sz="2400" b="1" dirty="0" smtClean="0">
                <a:solidFill>
                  <a:srgbClr val="FFFF00"/>
                </a:solidFill>
                <a:latin typeface="Arial Black" pitchFamily="34" charset="0"/>
                <a:cs typeface="Times New Roman" pitchFamily="18" charset="0"/>
              </a:rPr>
              <a:t> обновление форм и методов работы с учащимися в </a:t>
            </a:r>
            <a:r>
              <a:rPr lang="ru-RU" sz="2400" b="1" dirty="0" err="1" smtClean="0">
                <a:solidFill>
                  <a:srgbClr val="FFFF00"/>
                </a:solidFill>
                <a:latin typeface="Arial Black" pitchFamily="34" charset="0"/>
                <a:cs typeface="Times New Roman" pitchFamily="18" charset="0"/>
              </a:rPr>
              <a:t>полиэтнических</a:t>
            </a:r>
            <a:r>
              <a:rPr lang="ru-RU" sz="2400" b="1" dirty="0" smtClean="0">
                <a:solidFill>
                  <a:srgbClr val="FFFF00"/>
                </a:solidFill>
                <a:latin typeface="Arial Black" pitchFamily="34" charset="0"/>
                <a:cs typeface="Times New Roman" pitchFamily="18" charset="0"/>
              </a:rPr>
              <a:t> классах на уроках русского языка  </a:t>
            </a:r>
            <a:r>
              <a:rPr lang="ru-RU" sz="2400" dirty="0" smtClean="0"/>
              <a:t/>
            </a:r>
            <a:br>
              <a:rPr lang="ru-RU" sz="2400" dirty="0" smtClean="0"/>
            </a:br>
            <a:endParaRPr lang="ru-RU" sz="2400" dirty="0"/>
          </a:p>
        </p:txBody>
      </p:sp>
      <p:sp>
        <p:nvSpPr>
          <p:cNvPr id="3" name="Содержимое 2"/>
          <p:cNvSpPr>
            <a:spLocks noGrp="1"/>
          </p:cNvSpPr>
          <p:nvPr>
            <p:ph idx="1"/>
          </p:nvPr>
        </p:nvSpPr>
        <p:spPr>
          <a:xfrm>
            <a:off x="179512" y="3717032"/>
            <a:ext cx="8784976" cy="2952328"/>
          </a:xfrm>
        </p:spPr>
        <p:txBody>
          <a:bodyPr>
            <a:normAutofit fontScale="70000" lnSpcReduction="20000"/>
          </a:bodyPr>
          <a:lstStyle/>
          <a:p>
            <a:pPr>
              <a:buNone/>
            </a:pPr>
            <a:r>
              <a:rPr lang="ru-RU" b="1" i="1" dirty="0" smtClean="0">
                <a:solidFill>
                  <a:srgbClr val="FFC000"/>
                </a:solidFill>
                <a:latin typeface="Arial Black" pitchFamily="34" charset="0"/>
                <a:cs typeface="Times New Roman" pitchFamily="18" charset="0"/>
              </a:rPr>
              <a:t>Задачи:</a:t>
            </a:r>
          </a:p>
          <a:p>
            <a:r>
              <a:rPr lang="ru-RU" b="1" dirty="0" smtClean="0">
                <a:solidFill>
                  <a:srgbClr val="FFFF00"/>
                </a:solidFill>
                <a:latin typeface="Arial Black" pitchFamily="34" charset="0"/>
                <a:cs typeface="Times New Roman" pitchFamily="18" charset="0"/>
              </a:rPr>
              <a:t>- изучить общие закономерности обучения русскому языку как неродному, познакомившись с трудами языковедов, психологов, методистов, педагогов;</a:t>
            </a:r>
          </a:p>
          <a:p>
            <a:pPr>
              <a:buNone/>
            </a:pPr>
            <a:endParaRPr lang="ru-RU" b="1" dirty="0" smtClean="0">
              <a:solidFill>
                <a:srgbClr val="FFFF00"/>
              </a:solidFill>
              <a:latin typeface="Arial Black" pitchFamily="34" charset="0"/>
              <a:cs typeface="Times New Roman" pitchFamily="18" charset="0"/>
            </a:endParaRPr>
          </a:p>
          <a:p>
            <a:r>
              <a:rPr lang="ru-RU" b="1" dirty="0" smtClean="0">
                <a:solidFill>
                  <a:srgbClr val="FFFF00"/>
                </a:solidFill>
                <a:latin typeface="Arial Black" pitchFamily="34" charset="0"/>
                <a:cs typeface="Times New Roman" pitchFamily="18" charset="0"/>
              </a:rPr>
              <a:t>- освоить систему методических рекомендаций, которые помогут педагогу в обучении </a:t>
            </a:r>
            <a:r>
              <a:rPr lang="ru-RU" b="1" dirty="0" err="1" smtClean="0">
                <a:solidFill>
                  <a:srgbClr val="FFFF00"/>
                </a:solidFill>
                <a:latin typeface="Arial Black" pitchFamily="34" charset="0"/>
                <a:cs typeface="Times New Roman" pitchFamily="18" charset="0"/>
              </a:rPr>
              <a:t>детей-билингвов</a:t>
            </a:r>
            <a:r>
              <a:rPr lang="ru-RU" b="1" dirty="0" smtClean="0">
                <a:solidFill>
                  <a:srgbClr val="FFFF00"/>
                </a:solidFill>
                <a:latin typeface="Arial Black" pitchFamily="34" charset="0"/>
                <a:cs typeface="Times New Roman" pitchFamily="18" charset="0"/>
              </a:rPr>
              <a:t> русскому языку.</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79512" y="0"/>
            <a:ext cx="8964488" cy="6669360"/>
          </a:xfrm>
        </p:spPr>
        <p:txBody>
          <a:bodyPr>
            <a:noAutofit/>
          </a:bodyPr>
          <a:lstStyle/>
          <a:p>
            <a:pPr algn="l"/>
            <a:r>
              <a:rPr lang="ru-RU" sz="2800" dirty="0" smtClean="0"/>
              <a:t/>
            </a:r>
            <a:br>
              <a:rPr lang="ru-RU" sz="2800" dirty="0" smtClean="0"/>
            </a:br>
            <a:endParaRPr lang="ru-RU" sz="2400" b="1" u="sng" dirty="0">
              <a:solidFill>
                <a:srgbClr val="FFFF00"/>
              </a:solidFill>
              <a:latin typeface="Arial Black" pitchFamily="34" charset="0"/>
            </a:endParaRPr>
          </a:p>
        </p:txBody>
      </p:sp>
      <p:sp>
        <p:nvSpPr>
          <p:cNvPr id="3" name="Прямоугольник 2"/>
          <p:cNvSpPr/>
          <p:nvPr/>
        </p:nvSpPr>
        <p:spPr>
          <a:xfrm>
            <a:off x="323528" y="188640"/>
            <a:ext cx="8640960" cy="6647974"/>
          </a:xfrm>
          <a:prstGeom prst="rect">
            <a:avLst/>
          </a:prstGeom>
        </p:spPr>
        <p:txBody>
          <a:bodyPr wrap="square">
            <a:spAutoFit/>
          </a:bodyPr>
          <a:lstStyle/>
          <a:p>
            <a:r>
              <a:rPr lang="ru-RU" dirty="0" smtClean="0">
                <a:solidFill>
                  <a:srgbClr val="FFC000"/>
                </a:solidFill>
                <a:latin typeface="Arial Black" pitchFamily="34" charset="0"/>
              </a:rPr>
              <a:t> </a:t>
            </a:r>
            <a:r>
              <a:rPr lang="ru-RU" sz="2400" dirty="0" smtClean="0">
                <a:solidFill>
                  <a:srgbClr val="FFC000"/>
                </a:solidFill>
                <a:latin typeface="Arial Black" pitchFamily="34" charset="0"/>
              </a:rPr>
              <a:t>Учет особенностей родного языка </a:t>
            </a:r>
            <a:r>
              <a:rPr lang="ru-RU" sz="2400" dirty="0" smtClean="0">
                <a:solidFill>
                  <a:srgbClr val="FFFF00"/>
                </a:solidFill>
                <a:latin typeface="Arial Black" pitchFamily="34" charset="0"/>
              </a:rPr>
              <a:t>следует считать одним из главных принципов обучения русскому языку как иностранному.</a:t>
            </a:r>
          </a:p>
          <a:p>
            <a:pPr algn="ctr"/>
            <a:endParaRPr lang="ru-RU" sz="2400" b="1" dirty="0" smtClean="0">
              <a:solidFill>
                <a:srgbClr val="FFFF00"/>
              </a:solidFill>
              <a:latin typeface="Arial Black" pitchFamily="34" charset="0"/>
            </a:endParaRPr>
          </a:p>
          <a:p>
            <a:pPr algn="ctr"/>
            <a:r>
              <a:rPr lang="ru-RU" sz="2400" b="1" dirty="0" smtClean="0">
                <a:solidFill>
                  <a:srgbClr val="FFC000"/>
                </a:solidFill>
                <a:latin typeface="Arial Black" pitchFamily="34" charset="0"/>
              </a:rPr>
              <a:t>Методы обучения русскому языку как неродному </a:t>
            </a:r>
          </a:p>
          <a:p>
            <a:pPr algn="ctr"/>
            <a:r>
              <a:rPr lang="ru-RU" sz="2400" dirty="0" smtClean="0">
                <a:solidFill>
                  <a:srgbClr val="FFFF00"/>
                </a:solidFill>
                <a:latin typeface="Arial Black" pitchFamily="34" charset="0"/>
              </a:rPr>
              <a:t/>
            </a:r>
            <a:br>
              <a:rPr lang="ru-RU" sz="2400" dirty="0" smtClean="0">
                <a:solidFill>
                  <a:srgbClr val="FFFF00"/>
                </a:solidFill>
                <a:latin typeface="Arial Black" pitchFamily="34" charset="0"/>
              </a:rPr>
            </a:br>
            <a:r>
              <a:rPr lang="ru-RU" sz="2400" i="1" dirty="0" smtClean="0">
                <a:solidFill>
                  <a:srgbClr val="FFC000"/>
                </a:solidFill>
                <a:latin typeface="Arial Black" pitchFamily="34" charset="0"/>
              </a:rPr>
              <a:t>Прямой (натуральный) метод.</a:t>
            </a:r>
            <a:r>
              <a:rPr lang="ru-RU" sz="2400" dirty="0" smtClean="0">
                <a:solidFill>
                  <a:srgbClr val="FFC000"/>
                </a:solidFill>
                <a:latin typeface="Arial Black" pitchFamily="34" charset="0"/>
              </a:rPr>
              <a:t> </a:t>
            </a:r>
          </a:p>
          <a:p>
            <a:r>
              <a:rPr lang="ru-RU" sz="2400" dirty="0" smtClean="0">
                <a:solidFill>
                  <a:srgbClr val="FFFF00"/>
                </a:solidFill>
                <a:latin typeface="Arial Black" pitchFamily="34" charset="0"/>
              </a:rPr>
              <a:t>Он заключается в создании прямых ассоциаций между предметом и словом изучаемого языка, минуя родной язык учащихся. По сути, натуральный метод – это тот естественный путь, которым ребенок осваивает родной язык. Методика обучения русскому языку учащихся-мигрантов </a:t>
            </a:r>
            <a:r>
              <a:rPr lang="ru-RU" sz="2400" u="sng" dirty="0" smtClean="0">
                <a:solidFill>
                  <a:srgbClr val="FFFF00"/>
                </a:solidFill>
                <a:latin typeface="Arial Black" pitchFamily="34" charset="0"/>
              </a:rPr>
              <a:t>не может строиться без учета родного языка, и перевод как форма работы должен занимать определенное место.</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242594"/>
          </a:xfrm>
        </p:spPr>
        <p:txBody>
          <a:bodyPr>
            <a:normAutofit fontScale="90000"/>
          </a:bodyPr>
          <a:lstStyle/>
          <a:p>
            <a:pPr algn="l"/>
            <a:r>
              <a:rPr lang="ru-RU" sz="2700" i="1" dirty="0" smtClean="0">
                <a:solidFill>
                  <a:srgbClr val="FFFF00"/>
                </a:solidFill>
                <a:latin typeface="Arial Black" pitchFamily="34" charset="0"/>
              </a:rPr>
              <a:t/>
            </a:r>
            <a:br>
              <a:rPr lang="ru-RU" sz="2700" i="1" dirty="0" smtClean="0">
                <a:solidFill>
                  <a:srgbClr val="FFFF00"/>
                </a:solidFill>
                <a:latin typeface="Arial Black" pitchFamily="34" charset="0"/>
              </a:rPr>
            </a:br>
            <a:r>
              <a:rPr lang="ru-RU" sz="2700" i="1" dirty="0" smtClean="0">
                <a:solidFill>
                  <a:srgbClr val="FFFF00"/>
                </a:solidFill>
                <a:latin typeface="Arial Black" pitchFamily="34" charset="0"/>
              </a:rPr>
              <a:t/>
            </a:r>
            <a:br>
              <a:rPr lang="ru-RU" sz="2700" i="1" dirty="0" smtClean="0">
                <a:solidFill>
                  <a:srgbClr val="FFFF00"/>
                </a:solidFill>
                <a:latin typeface="Arial Black" pitchFamily="34" charset="0"/>
              </a:rPr>
            </a:br>
            <a:r>
              <a:rPr lang="ru-RU" sz="2700" i="1" dirty="0" smtClean="0">
                <a:solidFill>
                  <a:srgbClr val="FFFF00"/>
                </a:solidFill>
                <a:latin typeface="Arial Black" pitchFamily="34" charset="0"/>
              </a:rPr>
              <a:t/>
            </a:r>
            <a:br>
              <a:rPr lang="ru-RU" sz="2700" i="1" dirty="0" smtClean="0">
                <a:solidFill>
                  <a:srgbClr val="FFFF00"/>
                </a:solidFill>
                <a:latin typeface="Arial Black" pitchFamily="34" charset="0"/>
              </a:rPr>
            </a:br>
            <a:r>
              <a:rPr lang="ru-RU" sz="2700" i="1" dirty="0" smtClean="0">
                <a:solidFill>
                  <a:srgbClr val="FFFF00"/>
                </a:solidFill>
                <a:latin typeface="Arial Black" pitchFamily="34" charset="0"/>
              </a:rPr>
              <a:t/>
            </a:r>
            <a:br>
              <a:rPr lang="ru-RU" sz="2700" i="1" dirty="0" smtClean="0">
                <a:solidFill>
                  <a:srgbClr val="FFFF00"/>
                </a:solidFill>
                <a:latin typeface="Arial Black" pitchFamily="34" charset="0"/>
              </a:rPr>
            </a:br>
            <a:r>
              <a:rPr lang="ru-RU" sz="2700" i="1" dirty="0" smtClean="0">
                <a:solidFill>
                  <a:srgbClr val="FFC000"/>
                </a:solidFill>
                <a:latin typeface="Arial Black" pitchFamily="34" charset="0"/>
              </a:rPr>
              <a:t>Переводной (сопоставительный) метод.</a:t>
            </a:r>
            <a:r>
              <a:rPr lang="ru-RU" sz="2700" dirty="0" smtClean="0">
                <a:solidFill>
                  <a:srgbClr val="FFC000"/>
                </a:solidFill>
                <a:latin typeface="Arial Black" pitchFamily="34" charset="0"/>
              </a:rPr>
              <a:t> </a:t>
            </a:r>
            <a:br>
              <a:rPr lang="ru-RU" sz="2700" dirty="0" smtClean="0">
                <a:solidFill>
                  <a:srgbClr val="FFC000"/>
                </a:solidFill>
                <a:latin typeface="Arial Black" pitchFamily="34" charset="0"/>
              </a:rPr>
            </a:br>
            <a:r>
              <a:rPr lang="ru-RU" sz="2700" dirty="0" smtClean="0">
                <a:solidFill>
                  <a:srgbClr val="FFC000"/>
                </a:solidFill>
                <a:latin typeface="Arial Black" pitchFamily="34" charset="0"/>
              </a:rPr>
              <a:t/>
            </a:r>
            <a:br>
              <a:rPr lang="ru-RU" sz="2700" dirty="0" smtClean="0">
                <a:solidFill>
                  <a:srgbClr val="FFC000"/>
                </a:solidFill>
                <a:latin typeface="Arial Black" pitchFamily="34" charset="0"/>
              </a:rPr>
            </a:br>
            <a:r>
              <a:rPr lang="ru-RU" sz="2700" dirty="0" smtClean="0">
                <a:solidFill>
                  <a:srgbClr val="FFFF00"/>
                </a:solidFill>
                <a:latin typeface="Arial Black" pitchFamily="34" charset="0"/>
              </a:rPr>
              <a:t>Русский язык изучается при постоянной помощи родного. Этот метод обеспечивает понятность объясняемого. Но не всегда он эффективен. Он эффективен, если русское слово тождественно по значению слову родного языка, и непригоден, если слово </a:t>
            </a:r>
            <a:r>
              <a:rPr lang="ru-RU" sz="2700" dirty="0" err="1" smtClean="0">
                <a:solidFill>
                  <a:srgbClr val="FFFF00"/>
                </a:solidFill>
                <a:latin typeface="Arial Black" pitchFamily="34" charset="0"/>
              </a:rPr>
              <a:t>семантизируется</a:t>
            </a:r>
            <a:r>
              <a:rPr lang="ru-RU" sz="2700" dirty="0" smtClean="0">
                <a:solidFill>
                  <a:srgbClr val="FFFF00"/>
                </a:solidFill>
                <a:latin typeface="Arial Black" pitchFamily="34" charset="0"/>
              </a:rPr>
              <a:t> с несовпадающим по объему значений (многозначное, метафорическое, мифологическое слово). </a:t>
            </a:r>
            <a:r>
              <a:rPr lang="ru-RU" sz="2700" u="sng" dirty="0" smtClean="0">
                <a:solidFill>
                  <a:srgbClr val="FFFF00"/>
                </a:solidFill>
                <a:latin typeface="Arial Black" pitchFamily="34" charset="0"/>
              </a:rPr>
              <a:t>Этот метод держит учащихся в атмосфере родного, а  не изучаемого языка. Таким образом, «то, чему надо учить, русская речь, остается в тени, неусвоенной»</a:t>
            </a:r>
            <a:r>
              <a:rPr lang="ru-RU" sz="2700" dirty="0" smtClean="0">
                <a:solidFill>
                  <a:srgbClr val="FFFF00"/>
                </a:solidFill>
                <a:latin typeface="Arial Black" pitchFamily="34" charset="0"/>
              </a:rPr>
              <a:t> (В.И. Баранников).</a:t>
            </a:r>
            <a:br>
              <a:rPr lang="ru-RU" sz="2700" dirty="0" smtClean="0">
                <a:solidFill>
                  <a:srgbClr val="FFFF00"/>
                </a:solidFill>
                <a:latin typeface="Arial Black" pitchFamily="34" charset="0"/>
              </a:rPr>
            </a:br>
            <a:r>
              <a:rPr lang="ru-RU" sz="2400" dirty="0" smtClean="0"/>
              <a:t/>
            </a:r>
            <a:br>
              <a:rPr lang="ru-RU" sz="2400" dirty="0" smtClean="0"/>
            </a:br>
            <a:endParaRPr lang="ru-RU"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40960" cy="6480720"/>
          </a:xfrm>
        </p:spPr>
        <p:txBody>
          <a:bodyPr>
            <a:noAutofit/>
          </a:bodyPr>
          <a:lstStyle/>
          <a:p>
            <a:pPr marL="0" algn="l">
              <a:spcBef>
                <a:spcPts val="0"/>
              </a:spcBef>
            </a:pPr>
            <a:r>
              <a:rPr lang="ru-RU" sz="2400" i="1" dirty="0" smtClean="0">
                <a:solidFill>
                  <a:srgbClr val="FFC000"/>
                </a:solidFill>
                <a:latin typeface="Arial Black" pitchFamily="34" charset="0"/>
              </a:rPr>
              <a:t>Комбинированный метод (сознательно-практический) или коммуникативный.</a:t>
            </a:r>
            <a:r>
              <a:rPr lang="ru-RU" sz="2400" dirty="0" smtClean="0">
                <a:solidFill>
                  <a:srgbClr val="FFC000"/>
                </a:solidFill>
                <a:latin typeface="Arial Black" pitchFamily="34" charset="0"/>
              </a:rPr>
              <a:t> </a:t>
            </a:r>
            <a:r>
              <a:rPr lang="ru-RU" sz="2400" dirty="0" smtClean="0">
                <a:solidFill>
                  <a:srgbClr val="FFFF00"/>
                </a:solidFill>
                <a:latin typeface="Arial Black" pitchFamily="34" charset="0"/>
              </a:rPr>
              <a:t>Суть метода – родной язык привлекается лишь постольку, поскольку он помогает изучению русского языка.</a:t>
            </a:r>
            <a:br>
              <a:rPr lang="ru-RU" sz="2400" dirty="0" smtClean="0">
                <a:solidFill>
                  <a:srgbClr val="FFFF00"/>
                </a:solidFill>
                <a:latin typeface="Arial Black" pitchFamily="34" charset="0"/>
              </a:rPr>
            </a:br>
            <a:r>
              <a:rPr lang="ru-RU" sz="2400" dirty="0" smtClean="0">
                <a:solidFill>
                  <a:srgbClr val="FFFF00"/>
                </a:solidFill>
                <a:latin typeface="Arial Black" pitchFamily="34" charset="0"/>
              </a:rPr>
              <a:t/>
            </a:r>
            <a:br>
              <a:rPr lang="ru-RU" sz="2400" dirty="0" smtClean="0">
                <a:solidFill>
                  <a:srgbClr val="FFFF00"/>
                </a:solidFill>
                <a:latin typeface="Arial Black" pitchFamily="34" charset="0"/>
              </a:rPr>
            </a:br>
            <a:r>
              <a:rPr lang="ru-RU" sz="2400" b="1" dirty="0" smtClean="0">
                <a:solidFill>
                  <a:srgbClr val="FFFF00"/>
                </a:solidFill>
                <a:latin typeface="Arial Black" pitchFamily="34" charset="0"/>
              </a:rPr>
              <a:t> В качестве </a:t>
            </a:r>
            <a:r>
              <a:rPr lang="ru-RU" sz="2400" b="1" u="sng" dirty="0" smtClean="0">
                <a:solidFill>
                  <a:srgbClr val="FFC000"/>
                </a:solidFill>
                <a:latin typeface="Arial Black" pitchFamily="34" charset="0"/>
              </a:rPr>
              <a:t>основной цели обучения </a:t>
            </a:r>
            <a:r>
              <a:rPr lang="ru-RU" sz="2400" b="1" dirty="0" smtClean="0">
                <a:solidFill>
                  <a:srgbClr val="FFFF00"/>
                </a:solidFill>
                <a:latin typeface="Arial Black" pitchFamily="34" charset="0"/>
              </a:rPr>
              <a:t>любому языку сегодня уже выдвигается не коммуникативная, а </a:t>
            </a:r>
            <a:r>
              <a:rPr lang="ru-RU" sz="2400" b="1" u="sng" dirty="0" smtClean="0">
                <a:solidFill>
                  <a:srgbClr val="FFC000"/>
                </a:solidFill>
                <a:latin typeface="Arial Black" pitchFamily="34" charset="0"/>
              </a:rPr>
              <a:t>межкультурная компетенция</a:t>
            </a:r>
            <a:r>
              <a:rPr lang="ru-RU" sz="2400" b="1" dirty="0" smtClean="0">
                <a:solidFill>
                  <a:srgbClr val="FFC000"/>
                </a:solidFill>
                <a:latin typeface="Arial Black" pitchFamily="34" charset="0"/>
              </a:rPr>
              <a:t>,</a:t>
            </a:r>
            <a:r>
              <a:rPr lang="ru-RU" sz="2400" b="1" dirty="0" smtClean="0">
                <a:solidFill>
                  <a:srgbClr val="FFFF00"/>
                </a:solidFill>
                <a:latin typeface="Arial Black" pitchFamily="34" charset="0"/>
              </a:rPr>
              <a:t> а сам процесс обучения языку становится осуществлением на практике </a:t>
            </a:r>
            <a:r>
              <a:rPr lang="ru-RU" sz="2400" b="1" u="sng" dirty="0" smtClean="0">
                <a:solidFill>
                  <a:srgbClr val="FFC000"/>
                </a:solidFill>
                <a:latin typeface="Arial Black" pitchFamily="34" charset="0"/>
              </a:rPr>
              <a:t>диалога культур.</a:t>
            </a:r>
            <a:r>
              <a:rPr lang="ru-RU" sz="2400" b="1" u="sng" dirty="0" smtClean="0">
                <a:solidFill>
                  <a:srgbClr val="FFFF00"/>
                </a:solidFill>
                <a:latin typeface="Arial Black" pitchFamily="34" charset="0"/>
              </a:rPr>
              <a:t/>
            </a:r>
            <a:br>
              <a:rPr lang="ru-RU" sz="2400" b="1" u="sng" dirty="0" smtClean="0">
                <a:solidFill>
                  <a:srgbClr val="FFFF00"/>
                </a:solidFill>
                <a:latin typeface="Arial Black" pitchFamily="34" charset="0"/>
              </a:rPr>
            </a:br>
            <a:r>
              <a:rPr lang="ru-RU" sz="2400" b="1" u="sng" dirty="0" smtClean="0">
                <a:solidFill>
                  <a:srgbClr val="FFFF00"/>
                </a:solidFill>
                <a:latin typeface="Arial Black" pitchFamily="34" charset="0"/>
              </a:rPr>
              <a:t/>
            </a:r>
            <a:br>
              <a:rPr lang="ru-RU" sz="2400" b="1" u="sng" dirty="0" smtClean="0">
                <a:solidFill>
                  <a:srgbClr val="FFFF00"/>
                </a:solidFill>
                <a:latin typeface="Arial Black" pitchFamily="34" charset="0"/>
              </a:rPr>
            </a:br>
            <a:r>
              <a:rPr lang="ru-RU" sz="2400" b="1" dirty="0" smtClean="0">
                <a:solidFill>
                  <a:srgbClr val="FFFF00"/>
                </a:solidFill>
                <a:latin typeface="Arial Black" pitchFamily="34" charset="0"/>
              </a:rPr>
              <a:t> </a:t>
            </a:r>
            <a:r>
              <a:rPr lang="ru-RU" sz="2400" dirty="0" smtClean="0">
                <a:solidFill>
                  <a:srgbClr val="FFFF00"/>
                </a:solidFill>
                <a:latin typeface="Arial Black" pitchFamily="34" charset="0"/>
              </a:rPr>
              <a:t>Двуязычная ситуация будет сбалансирована только в том случае, если билингв будет </a:t>
            </a:r>
            <a:r>
              <a:rPr lang="ru-RU" sz="2400" b="1" dirty="0" smtClean="0">
                <a:solidFill>
                  <a:srgbClr val="FFC000"/>
                </a:solidFill>
                <a:latin typeface="Arial Black" pitchFamily="34" charset="0"/>
              </a:rPr>
              <a:t>свободно владеть обоими языками</a:t>
            </a:r>
            <a:r>
              <a:rPr lang="ru-RU" sz="2400" dirty="0" smtClean="0">
                <a:solidFill>
                  <a:srgbClr val="FFFF00"/>
                </a:solidFill>
                <a:latin typeface="Arial Black" pitchFamily="34" charset="0"/>
              </a:rPr>
              <a:t>, с лёгкостью переключаться с одного языка на другой, не смешивая при этом системы разных языков</a:t>
            </a:r>
            <a:r>
              <a:rPr lang="ru-RU" sz="2400" b="1" dirty="0" smtClean="0">
                <a:solidFill>
                  <a:srgbClr val="FFFF00"/>
                </a:solidFill>
                <a:latin typeface="Arial Black" pitchFamily="34" charset="0"/>
              </a:rPr>
              <a:t>..</a:t>
            </a:r>
            <a:endParaRPr lang="ru-RU" sz="2400" dirty="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188640"/>
            <a:ext cx="8640960" cy="6408712"/>
          </a:xfrm>
        </p:spPr>
        <p:txBody>
          <a:bodyPr>
            <a:noAutofit/>
          </a:bodyPr>
          <a:lstStyle/>
          <a:p>
            <a:pPr algn="l"/>
            <a:r>
              <a:rPr lang="ru-RU" sz="2800" i="1" dirty="0" smtClean="0">
                <a:solidFill>
                  <a:srgbClr val="FFFF00"/>
                </a:solidFill>
                <a:latin typeface="Arial Black" pitchFamily="34" charset="0"/>
              </a:rPr>
              <a:t/>
            </a:r>
            <a:br>
              <a:rPr lang="ru-RU" sz="2800" i="1" dirty="0" smtClean="0">
                <a:solidFill>
                  <a:srgbClr val="FFFF00"/>
                </a:solidFill>
                <a:latin typeface="Arial Black" pitchFamily="34" charset="0"/>
              </a:rPr>
            </a:br>
            <a:r>
              <a:rPr lang="ru-RU" sz="2800" i="1" dirty="0" smtClean="0">
                <a:solidFill>
                  <a:srgbClr val="FFFF00"/>
                </a:solidFill>
                <a:latin typeface="Arial Black" pitchFamily="34" charset="0"/>
              </a:rPr>
              <a:t/>
            </a:r>
            <a:br>
              <a:rPr lang="ru-RU" sz="2800" i="1" dirty="0" smtClean="0">
                <a:solidFill>
                  <a:srgbClr val="FFFF00"/>
                </a:solidFill>
                <a:latin typeface="Arial Black" pitchFamily="34" charset="0"/>
              </a:rPr>
            </a:br>
            <a:r>
              <a:rPr lang="ru-RU" sz="2800" i="1" dirty="0" smtClean="0">
                <a:solidFill>
                  <a:srgbClr val="FFFF00"/>
                </a:solidFill>
                <a:latin typeface="Arial Black" pitchFamily="34" charset="0"/>
              </a:rPr>
              <a:t/>
            </a:r>
            <a:br>
              <a:rPr lang="ru-RU" sz="2800" i="1" dirty="0" smtClean="0">
                <a:solidFill>
                  <a:srgbClr val="FFFF00"/>
                </a:solidFill>
                <a:latin typeface="Arial Black" pitchFamily="34" charset="0"/>
              </a:rPr>
            </a:br>
            <a:r>
              <a:rPr lang="ru-RU" sz="2400" dirty="0" smtClean="0">
                <a:solidFill>
                  <a:srgbClr val="FFC000"/>
                </a:solidFill>
                <a:latin typeface="Arial Black" pitchFamily="34" charset="0"/>
              </a:rPr>
              <a:t>Главной идеей разработанных методов </a:t>
            </a:r>
            <a:r>
              <a:rPr lang="ru-RU" sz="2400" dirty="0" smtClean="0">
                <a:solidFill>
                  <a:srgbClr val="FFFF00"/>
                </a:solidFill>
                <a:latin typeface="Arial Black" pitchFamily="34" charset="0"/>
              </a:rPr>
              <a:t>является как можно более скорое и естественное включение учащихся в процесс активного пользования языком, так как только в этом процессе может произойти как языковая, так и культурная адаптация.</a:t>
            </a:r>
            <a:r>
              <a:rPr lang="ru-RU" sz="2400" dirty="0" smtClean="0">
                <a:latin typeface="Arial Black" pitchFamily="34" charset="0"/>
              </a:rPr>
              <a:t/>
            </a:r>
            <a:br>
              <a:rPr lang="ru-RU" sz="2400" dirty="0" smtClean="0">
                <a:latin typeface="Arial Black" pitchFamily="34" charset="0"/>
              </a:rPr>
            </a:br>
            <a:r>
              <a:rPr lang="ru-RU" sz="2800" i="1" dirty="0" smtClean="0">
                <a:solidFill>
                  <a:srgbClr val="FFFF00"/>
                </a:solidFill>
                <a:latin typeface="Arial Black" pitchFamily="34" charset="0"/>
              </a:rPr>
              <a:t/>
            </a:r>
            <a:br>
              <a:rPr lang="ru-RU" sz="2800" i="1" dirty="0" smtClean="0">
                <a:solidFill>
                  <a:srgbClr val="FFFF00"/>
                </a:solidFill>
                <a:latin typeface="Arial Black" pitchFamily="34" charset="0"/>
              </a:rPr>
            </a:br>
            <a:r>
              <a:rPr lang="ru-RU" sz="2800" i="1" dirty="0" smtClean="0">
                <a:solidFill>
                  <a:srgbClr val="FFC000"/>
                </a:solidFill>
                <a:latin typeface="Arial Black" pitchFamily="34" charset="0"/>
              </a:rPr>
              <a:t>Овладение русским языком как неродным складывается из следующих компонентов:</a:t>
            </a:r>
            <a:r>
              <a:rPr lang="ru-RU" sz="2800" i="1" dirty="0" smtClean="0">
                <a:solidFill>
                  <a:srgbClr val="FFFF00"/>
                </a:solidFill>
                <a:latin typeface="Arial Black" pitchFamily="34" charset="0"/>
              </a:rPr>
              <a:t/>
            </a:r>
            <a:br>
              <a:rPr lang="ru-RU" sz="2800" i="1" dirty="0" smtClean="0">
                <a:solidFill>
                  <a:srgbClr val="FFFF00"/>
                </a:solidFill>
                <a:latin typeface="Arial Black" pitchFamily="34" charset="0"/>
              </a:rPr>
            </a:br>
            <a:r>
              <a:rPr lang="ru-RU" sz="2400" dirty="0" smtClean="0">
                <a:solidFill>
                  <a:srgbClr val="FFFF00"/>
                </a:solidFill>
                <a:latin typeface="Arial Black" pitchFamily="34" charset="0"/>
              </a:rPr>
              <a:t>1. </a:t>
            </a:r>
            <a:r>
              <a:rPr lang="ru-RU" sz="2800" dirty="0" smtClean="0">
                <a:solidFill>
                  <a:srgbClr val="FFFF00"/>
                </a:solidFill>
                <a:latin typeface="Arial Black" pitchFamily="34" charset="0"/>
              </a:rPr>
              <a:t>Правильное произношение </a:t>
            </a:r>
            <a:r>
              <a:rPr lang="ru-RU" sz="2400" dirty="0" smtClean="0">
                <a:solidFill>
                  <a:srgbClr val="FFFF00"/>
                </a:solidFill>
                <a:latin typeface="Arial Black" pitchFamily="34" charset="0"/>
              </a:rPr>
              <a:t>как условие развития устной речи, выразительного чтения, письма;</a:t>
            </a:r>
            <a:br>
              <a:rPr lang="ru-RU" sz="2400" dirty="0" smtClean="0">
                <a:solidFill>
                  <a:srgbClr val="FFFF00"/>
                </a:solidFill>
                <a:latin typeface="Arial Black" pitchFamily="34" charset="0"/>
              </a:rPr>
            </a:br>
            <a:r>
              <a:rPr lang="ru-RU" sz="2800" dirty="0" smtClean="0">
                <a:solidFill>
                  <a:srgbClr val="FFFF00"/>
                </a:solidFill>
                <a:latin typeface="Arial Black" pitchFamily="34" charset="0"/>
              </a:rPr>
              <a:t>2. Грамматические знания и навыки,  </a:t>
            </a:r>
            <a:r>
              <a:rPr lang="ru-RU" sz="2400" dirty="0" smtClean="0">
                <a:solidFill>
                  <a:srgbClr val="FFFF00"/>
                </a:solidFill>
                <a:latin typeface="Arial Black" pitchFamily="34" charset="0"/>
              </a:rPr>
              <a:t>свободное пользование словоформами в спонтанной речи;</a:t>
            </a:r>
            <a:br>
              <a:rPr lang="ru-RU" sz="2400" dirty="0" smtClean="0">
                <a:solidFill>
                  <a:srgbClr val="FFFF00"/>
                </a:solidFill>
                <a:latin typeface="Arial Black" pitchFamily="34" charset="0"/>
              </a:rPr>
            </a:br>
            <a:r>
              <a:rPr lang="ru-RU" sz="2400" dirty="0" smtClean="0">
                <a:solidFill>
                  <a:srgbClr val="FFFF00"/>
                </a:solidFill>
                <a:latin typeface="Arial Black" pitchFamily="34" charset="0"/>
              </a:rPr>
              <a:t/>
            </a:r>
            <a:br>
              <a:rPr lang="ru-RU" sz="2400" dirty="0" smtClean="0">
                <a:solidFill>
                  <a:srgbClr val="FFFF00"/>
                </a:solidFill>
                <a:latin typeface="Arial Black" pitchFamily="34" charset="0"/>
              </a:rPr>
            </a:br>
            <a:r>
              <a:rPr lang="ru-RU" sz="2400" dirty="0" smtClean="0">
                <a:solidFill>
                  <a:srgbClr val="FFFF00"/>
                </a:solidFill>
                <a:latin typeface="Arial Black" pitchFamily="34" charset="0"/>
              </a:rPr>
              <a:t>	 </a:t>
            </a:r>
            <a:br>
              <a:rPr lang="ru-RU" sz="2400" dirty="0" smtClean="0">
                <a:solidFill>
                  <a:srgbClr val="FFFF00"/>
                </a:solidFill>
                <a:latin typeface="Arial Black" pitchFamily="34" charset="0"/>
              </a:rPr>
            </a:br>
            <a:r>
              <a:rPr lang="ru-RU" sz="2400" dirty="0" smtClean="0">
                <a:solidFill>
                  <a:srgbClr val="FFFF00"/>
                </a:solidFill>
                <a:latin typeface="Arial Black" pitchFamily="34" charset="0"/>
              </a:rPr>
              <a:t> </a:t>
            </a:r>
            <a:r>
              <a:rPr lang="ru-RU" sz="2800" dirty="0" smtClean="0"/>
              <a:t/>
            </a:r>
            <a:br>
              <a:rPr lang="ru-RU" sz="2800" dirty="0" smtClean="0"/>
            </a:br>
            <a:endParaRPr lang="ru-RU" sz="2800" b="1" dirty="0">
              <a:solidFill>
                <a:srgbClr val="FFFF00"/>
              </a:solidFill>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188640"/>
            <a:ext cx="8892480" cy="6669360"/>
          </a:xfrm>
        </p:spPr>
        <p:txBody>
          <a:bodyPr>
            <a:noAutofit/>
          </a:bodyPr>
          <a:lstStyle/>
          <a:p>
            <a:pPr algn="l"/>
            <a:r>
              <a:rPr lang="ru-RU" sz="2800" dirty="0" smtClean="0">
                <a:solidFill>
                  <a:srgbClr val="FFFF00"/>
                </a:solidFill>
                <a:latin typeface="Arial Black" pitchFamily="34" charset="0"/>
              </a:rPr>
              <a:t/>
            </a:r>
            <a:br>
              <a:rPr lang="ru-RU" sz="2800" dirty="0" smtClean="0">
                <a:solidFill>
                  <a:srgbClr val="FFFF00"/>
                </a:solidFill>
                <a:latin typeface="Arial Black" pitchFamily="34" charset="0"/>
              </a:rPr>
            </a:br>
            <a:r>
              <a:rPr lang="ru-RU" sz="2800" dirty="0" smtClean="0">
                <a:solidFill>
                  <a:srgbClr val="FFFF00"/>
                </a:solidFill>
                <a:latin typeface="Arial Black" pitchFamily="34" charset="0"/>
              </a:rPr>
              <a:t>3. Овладение лексической базой</a:t>
            </a:r>
            <a:br>
              <a:rPr lang="ru-RU" sz="2800" dirty="0" smtClean="0">
                <a:solidFill>
                  <a:srgbClr val="FFFF00"/>
                </a:solidFill>
                <a:latin typeface="Arial Black" pitchFamily="34" charset="0"/>
              </a:rPr>
            </a:br>
            <a:r>
              <a:rPr lang="ru-RU" sz="2400" dirty="0" smtClean="0">
                <a:solidFill>
                  <a:srgbClr val="FFFF00"/>
                </a:solidFill>
                <a:latin typeface="Arial Black" pitchFamily="34" charset="0"/>
              </a:rPr>
              <a:t/>
            </a:r>
            <a:br>
              <a:rPr lang="ru-RU" sz="2400" dirty="0" smtClean="0">
                <a:solidFill>
                  <a:srgbClr val="FFFF00"/>
                </a:solidFill>
                <a:latin typeface="Arial Black" pitchFamily="34" charset="0"/>
              </a:rPr>
            </a:br>
            <a:r>
              <a:rPr lang="ru-RU" sz="2400" i="1" dirty="0" smtClean="0">
                <a:solidFill>
                  <a:srgbClr val="FFFF00"/>
                </a:solidFill>
                <a:latin typeface="Arial Black" pitchFamily="34" charset="0"/>
              </a:rPr>
              <a:t>- количественное увеличение словаря</a:t>
            </a:r>
            <a:r>
              <a:rPr lang="ru-RU" sz="2400" i="1" smtClean="0">
                <a:solidFill>
                  <a:srgbClr val="FFFF00"/>
                </a:solidFill>
                <a:latin typeface="Arial Black" pitchFamily="34" charset="0"/>
              </a:rPr>
              <a:t>; </a:t>
            </a:r>
            <a:br>
              <a:rPr lang="ru-RU" sz="2400" i="1" smtClean="0">
                <a:solidFill>
                  <a:srgbClr val="FFFF00"/>
                </a:solidFill>
                <a:latin typeface="Arial Black" pitchFamily="34" charset="0"/>
              </a:rPr>
            </a:br>
            <a:r>
              <a:rPr lang="ru-RU" sz="2400" i="1" dirty="0" smtClean="0">
                <a:solidFill>
                  <a:srgbClr val="FFFF00"/>
                </a:solidFill>
                <a:latin typeface="Arial Black" pitchFamily="34" charset="0"/>
              </a:rPr>
              <a:t/>
            </a:r>
            <a:br>
              <a:rPr lang="ru-RU" sz="2400" i="1" dirty="0" smtClean="0">
                <a:solidFill>
                  <a:srgbClr val="FFFF00"/>
                </a:solidFill>
                <a:latin typeface="Arial Black" pitchFamily="34" charset="0"/>
              </a:rPr>
            </a:br>
            <a:r>
              <a:rPr lang="ru-RU" sz="2400" dirty="0" smtClean="0">
                <a:solidFill>
                  <a:srgbClr val="FFFF00"/>
                </a:solidFill>
                <a:latin typeface="Arial Black" pitchFamily="34" charset="0"/>
              </a:rPr>
              <a:t>- </a:t>
            </a:r>
            <a:r>
              <a:rPr lang="ru-RU" sz="2400" i="1" dirty="0" smtClean="0">
                <a:solidFill>
                  <a:srgbClr val="FFFF00"/>
                </a:solidFill>
                <a:latin typeface="Arial Black" pitchFamily="34" charset="0"/>
              </a:rPr>
              <a:t>качественное обогащение словаря за счет усвоения явлений многозначности, синонимов, антонимов, фразеологизмов, паремий;</a:t>
            </a:r>
            <a:br>
              <a:rPr lang="ru-RU" sz="2400" i="1" dirty="0" smtClean="0">
                <a:solidFill>
                  <a:srgbClr val="FFFF00"/>
                </a:solidFill>
                <a:latin typeface="Arial Black" pitchFamily="34" charset="0"/>
              </a:rPr>
            </a:br>
            <a:r>
              <a:rPr lang="ru-RU" sz="2400" i="1" dirty="0" smtClean="0">
                <a:solidFill>
                  <a:srgbClr val="FFFF00"/>
                </a:solidFill>
                <a:latin typeface="Arial Black" pitchFamily="34" charset="0"/>
              </a:rPr>
              <a:t/>
            </a:r>
            <a:br>
              <a:rPr lang="ru-RU" sz="2400" i="1" dirty="0" smtClean="0">
                <a:solidFill>
                  <a:srgbClr val="FFFF00"/>
                </a:solidFill>
                <a:latin typeface="Arial Black" pitchFamily="34" charset="0"/>
              </a:rPr>
            </a:br>
            <a:r>
              <a:rPr lang="ru-RU" sz="2400" i="1" dirty="0" smtClean="0">
                <a:solidFill>
                  <a:srgbClr val="FFFF00"/>
                </a:solidFill>
                <a:latin typeface="Arial Black" pitchFamily="34" charset="0"/>
              </a:rPr>
              <a:t> - усвоение закономерностей использования средств художественной выразительности, используемых русскими писателями;</a:t>
            </a:r>
            <a:br>
              <a:rPr lang="ru-RU" sz="2400" i="1" dirty="0" smtClean="0">
                <a:solidFill>
                  <a:srgbClr val="FFFF00"/>
                </a:solidFill>
                <a:latin typeface="Arial Black" pitchFamily="34" charset="0"/>
              </a:rPr>
            </a:br>
            <a:r>
              <a:rPr lang="ru-RU" sz="2400" dirty="0" smtClean="0">
                <a:solidFill>
                  <a:srgbClr val="FFFF00"/>
                </a:solidFill>
                <a:latin typeface="Arial Black" pitchFamily="34" charset="0"/>
              </a:rPr>
              <a:t/>
            </a:r>
            <a:br>
              <a:rPr lang="ru-RU" sz="2400" dirty="0" smtClean="0">
                <a:solidFill>
                  <a:srgbClr val="FFFF00"/>
                </a:solidFill>
                <a:latin typeface="Arial Black" pitchFamily="34" charset="0"/>
              </a:rPr>
            </a:br>
            <a:r>
              <a:rPr lang="ru-RU" sz="2400" dirty="0" smtClean="0">
                <a:solidFill>
                  <a:srgbClr val="FFFF00"/>
                </a:solidFill>
                <a:latin typeface="Arial Black" pitchFamily="34" charset="0"/>
              </a:rPr>
              <a:t> 	</a:t>
            </a:r>
            <a:r>
              <a:rPr lang="ru-RU" sz="2800" dirty="0" smtClean="0">
                <a:solidFill>
                  <a:srgbClr val="FFFF00"/>
                </a:solidFill>
                <a:latin typeface="Arial Black" pitchFamily="34" charset="0"/>
              </a:rPr>
              <a:t>4. Понимание </a:t>
            </a:r>
            <a:r>
              <a:rPr lang="ru-RU" sz="2800" dirty="0" err="1" smtClean="0">
                <a:solidFill>
                  <a:srgbClr val="FFFF00"/>
                </a:solidFill>
                <a:latin typeface="Arial Black" pitchFamily="34" charset="0"/>
              </a:rPr>
              <a:t>текстообразующих</a:t>
            </a:r>
            <a:r>
              <a:rPr lang="ru-RU" sz="2800" dirty="0" smtClean="0">
                <a:solidFill>
                  <a:srgbClr val="FFFF00"/>
                </a:solidFill>
                <a:latin typeface="Arial Black" pitchFamily="34" charset="0"/>
              </a:rPr>
              <a:t> возможностей грамматических категорий, в соответствии с типами речи в художественном тексте у конкретного автора. </a:t>
            </a:r>
            <a:r>
              <a:rPr lang="ru-RU" sz="2400" dirty="0" smtClean="0">
                <a:solidFill>
                  <a:srgbClr val="FFFF00"/>
                </a:solidFill>
                <a:latin typeface="Arial Black" pitchFamily="34" charset="0"/>
              </a:rPr>
              <a:t/>
            </a:r>
            <a:br>
              <a:rPr lang="ru-RU" sz="2400" dirty="0" smtClean="0">
                <a:solidFill>
                  <a:srgbClr val="FFFF00"/>
                </a:solidFill>
                <a:latin typeface="Arial Black" pitchFamily="34" charset="0"/>
              </a:rPr>
            </a:br>
            <a:r>
              <a:rPr lang="ru-RU" sz="2400" dirty="0" smtClean="0">
                <a:solidFill>
                  <a:srgbClr val="FFFF00"/>
                </a:solidFill>
                <a:latin typeface="Arial Black" pitchFamily="34" charset="0"/>
              </a:rPr>
              <a:t/>
            </a:r>
            <a:br>
              <a:rPr lang="ru-RU" sz="2400" dirty="0" smtClean="0">
                <a:solidFill>
                  <a:srgbClr val="FFFF00"/>
                </a:solidFill>
                <a:latin typeface="Arial Black" pitchFamily="34" charset="0"/>
              </a:rPr>
            </a:br>
            <a:endParaRPr lang="ru-RU" sz="2400" b="1" i="1" dirty="0">
              <a:solidFill>
                <a:srgbClr val="FFFF00"/>
              </a:solidFill>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22714"/>
          </a:xfrm>
        </p:spPr>
        <p:txBody>
          <a:bodyPr>
            <a:normAutofit/>
          </a:bodyPr>
          <a:lstStyle/>
          <a:p>
            <a:pPr lvl="0" algn="l"/>
            <a:r>
              <a:rPr lang="ru-RU" sz="2400" i="1" dirty="0" smtClean="0">
                <a:solidFill>
                  <a:srgbClr val="FF0000"/>
                </a:solidFill>
                <a:latin typeface="Arial Black" pitchFamily="34" charset="0"/>
              </a:rPr>
              <a:t>Фонетика. Обучение русскому произношению</a:t>
            </a:r>
            <a:br>
              <a:rPr lang="ru-RU" sz="2400" i="1" dirty="0" smtClean="0">
                <a:solidFill>
                  <a:srgbClr val="FF0000"/>
                </a:solidFill>
                <a:latin typeface="Arial Black" pitchFamily="34" charset="0"/>
              </a:rPr>
            </a:br>
            <a:r>
              <a:rPr lang="ru-RU" sz="2400" i="1" dirty="0" smtClean="0">
                <a:solidFill>
                  <a:srgbClr val="FF0000"/>
                </a:solidFill>
                <a:latin typeface="Arial Black" pitchFamily="34" charset="0"/>
              </a:rPr>
              <a:t>Методы</a:t>
            </a:r>
            <a:r>
              <a:rPr lang="ru-RU" sz="2400" i="1" dirty="0" smtClean="0">
                <a:solidFill>
                  <a:srgbClr val="FFC000"/>
                </a:solidFill>
                <a:latin typeface="Arial Black" pitchFamily="34" charset="0"/>
              </a:rPr>
              <a:t/>
            </a:r>
            <a:br>
              <a:rPr lang="ru-RU" sz="2400" i="1" dirty="0" smtClean="0">
                <a:solidFill>
                  <a:srgbClr val="FFC000"/>
                </a:solidFill>
                <a:latin typeface="Arial Black" pitchFamily="34" charset="0"/>
              </a:rPr>
            </a:br>
            <a:r>
              <a:rPr lang="ru-RU" sz="2400" i="1" dirty="0" smtClean="0">
                <a:solidFill>
                  <a:srgbClr val="FFC000"/>
                </a:solidFill>
                <a:latin typeface="Arial Black" pitchFamily="34" charset="0"/>
              </a:rPr>
              <a:t/>
            </a:r>
            <a:br>
              <a:rPr lang="ru-RU" sz="2400" i="1" dirty="0" smtClean="0">
                <a:solidFill>
                  <a:srgbClr val="FFC000"/>
                </a:solidFill>
                <a:latin typeface="Arial Black" pitchFamily="34" charset="0"/>
              </a:rPr>
            </a:br>
            <a:r>
              <a:rPr lang="ru-RU" sz="2400" dirty="0" smtClean="0">
                <a:solidFill>
                  <a:srgbClr val="FFC000"/>
                </a:solidFill>
                <a:latin typeface="Arial Black" pitchFamily="34" charset="0"/>
              </a:rPr>
              <a:t>1</a:t>
            </a:r>
            <a:r>
              <a:rPr lang="ru-RU" sz="2400" i="1" dirty="0" smtClean="0">
                <a:solidFill>
                  <a:srgbClr val="FFC000"/>
                </a:solidFill>
                <a:latin typeface="Arial Black" pitchFamily="34" charset="0"/>
              </a:rPr>
              <a:t>. </a:t>
            </a:r>
            <a:r>
              <a:rPr lang="ru-RU" sz="2400" dirty="0" smtClean="0">
                <a:solidFill>
                  <a:srgbClr val="FFC000"/>
                </a:solidFill>
                <a:latin typeface="Arial Black" pitchFamily="34" charset="0"/>
              </a:rPr>
              <a:t>Имитация, или подражание произношению речи учителя.</a:t>
            </a:r>
            <a:br>
              <a:rPr lang="ru-RU" sz="2400" dirty="0" smtClean="0">
                <a:solidFill>
                  <a:srgbClr val="FFC000"/>
                </a:solidFill>
                <a:latin typeface="Arial Black" pitchFamily="34" charset="0"/>
              </a:rPr>
            </a:br>
            <a:r>
              <a:rPr lang="ru-RU" sz="2400" dirty="0" smtClean="0">
                <a:solidFill>
                  <a:srgbClr val="FFC000"/>
                </a:solidFill>
                <a:latin typeface="Arial Black" pitchFamily="34" charset="0"/>
              </a:rPr>
              <a:t/>
            </a:r>
            <a:br>
              <a:rPr lang="ru-RU" sz="2400" dirty="0" smtClean="0">
                <a:solidFill>
                  <a:srgbClr val="FFC000"/>
                </a:solidFill>
                <a:latin typeface="Arial Black" pitchFamily="34" charset="0"/>
              </a:rPr>
            </a:br>
            <a:r>
              <a:rPr lang="ru-RU" sz="2400" dirty="0" smtClean="0">
                <a:solidFill>
                  <a:srgbClr val="FFC000"/>
                </a:solidFill>
                <a:latin typeface="Arial Black" pitchFamily="34" charset="0"/>
              </a:rPr>
              <a:t>2. Показ или объяснение артикуляции при произношении звука.</a:t>
            </a:r>
            <a:br>
              <a:rPr lang="ru-RU" sz="2400" dirty="0" smtClean="0">
                <a:solidFill>
                  <a:srgbClr val="FFC000"/>
                </a:solidFill>
                <a:latin typeface="Arial Black" pitchFamily="34" charset="0"/>
              </a:rPr>
            </a:br>
            <a:r>
              <a:rPr lang="ru-RU" sz="2400" dirty="0" smtClean="0">
                <a:solidFill>
                  <a:srgbClr val="FFC000"/>
                </a:solidFill>
                <a:latin typeface="Arial Black" pitchFamily="34" charset="0"/>
              </a:rPr>
              <a:t> </a:t>
            </a:r>
            <a:br>
              <a:rPr lang="ru-RU" sz="2400" dirty="0" smtClean="0">
                <a:solidFill>
                  <a:srgbClr val="FFC000"/>
                </a:solidFill>
                <a:latin typeface="Arial Black" pitchFamily="34" charset="0"/>
              </a:rPr>
            </a:br>
            <a:r>
              <a:rPr lang="ru-RU" sz="2400" dirty="0" smtClean="0">
                <a:solidFill>
                  <a:srgbClr val="FFC000"/>
                </a:solidFill>
                <a:latin typeface="Arial Black" pitchFamily="34" charset="0"/>
              </a:rPr>
              <a:t>3. Сопоставление (или противопоставление) звуков русского языка между собой или со звуками родного языка.</a:t>
            </a:r>
            <a:br>
              <a:rPr lang="ru-RU" sz="2400" dirty="0" smtClean="0">
                <a:solidFill>
                  <a:srgbClr val="FFC000"/>
                </a:solidFill>
                <a:latin typeface="Arial Black" pitchFamily="34" charset="0"/>
              </a:rPr>
            </a:br>
            <a:r>
              <a:rPr lang="ru-RU" sz="2400" dirty="0" smtClean="0">
                <a:solidFill>
                  <a:srgbClr val="FFC000"/>
                </a:solidFill>
                <a:latin typeface="Arial Black" pitchFamily="34" charset="0"/>
              </a:rPr>
              <a:t/>
            </a:r>
            <a:br>
              <a:rPr lang="ru-RU" sz="2400" dirty="0" smtClean="0">
                <a:solidFill>
                  <a:srgbClr val="FFC000"/>
                </a:solidFill>
                <a:latin typeface="Arial Black" pitchFamily="34" charset="0"/>
              </a:rPr>
            </a:br>
            <a:r>
              <a:rPr lang="ru-RU" sz="2400" dirty="0" smtClean="0">
                <a:solidFill>
                  <a:srgbClr val="FFC000"/>
                </a:solidFill>
                <a:latin typeface="Arial Black" pitchFamily="34" charset="0"/>
              </a:rPr>
              <a:t>4. Постижение слов с помощью фонетических ассоциаций</a:t>
            </a:r>
            <a:r>
              <a:rPr lang="ru-RU" sz="2400" u="sng" dirty="0" smtClean="0">
                <a:solidFill>
                  <a:srgbClr val="FFC000"/>
                </a:solidFill>
                <a:latin typeface="Arial Black" pitchFamily="34" charset="0"/>
              </a:rPr>
              <a:t> </a:t>
            </a:r>
            <a:r>
              <a:rPr lang="ru-RU" sz="2400" dirty="0" smtClean="0">
                <a:solidFill>
                  <a:srgbClr val="FFC000"/>
                </a:solidFill>
              </a:rPr>
              <a:t/>
            </a:r>
            <a:br>
              <a:rPr lang="ru-RU" sz="2400" dirty="0" smtClean="0">
                <a:solidFill>
                  <a:srgbClr val="FFC000"/>
                </a:solidFill>
              </a:rPr>
            </a:br>
            <a:endParaRPr lang="ru-RU" sz="2400" dirty="0">
              <a:solidFill>
                <a:srgbClr val="FFC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40960" cy="6858000"/>
          </a:xfrm>
        </p:spPr>
        <p:txBody>
          <a:bodyPr>
            <a:normAutofit fontScale="90000"/>
          </a:bodyPr>
          <a:lstStyle/>
          <a:p>
            <a:pPr algn="l"/>
            <a:r>
              <a:rPr lang="ru-RU" sz="3100" i="1" dirty="0" smtClean="0">
                <a:latin typeface="Arial Black" pitchFamily="34" charset="0"/>
              </a:rPr>
              <a:t/>
            </a:r>
            <a:br>
              <a:rPr lang="ru-RU" sz="3100" i="1" dirty="0" smtClean="0">
                <a:latin typeface="Arial Black" pitchFamily="34" charset="0"/>
              </a:rPr>
            </a:br>
            <a:r>
              <a:rPr lang="ru-RU" sz="3100" i="1" dirty="0" smtClean="0">
                <a:solidFill>
                  <a:srgbClr val="FF0000"/>
                </a:solidFill>
                <a:latin typeface="Arial Black" pitchFamily="34" charset="0"/>
              </a:rPr>
              <a:t>Лексика. </a:t>
            </a:r>
            <a:br>
              <a:rPr lang="ru-RU" sz="3100" i="1" dirty="0" smtClean="0">
                <a:solidFill>
                  <a:srgbClr val="FF0000"/>
                </a:solidFill>
                <a:latin typeface="Arial Black" pitchFamily="34" charset="0"/>
              </a:rPr>
            </a:br>
            <a:r>
              <a:rPr lang="ru-RU" sz="3100" i="1" dirty="0" smtClean="0">
                <a:solidFill>
                  <a:srgbClr val="FF0000"/>
                </a:solidFill>
                <a:latin typeface="Arial Black" pitchFamily="34" charset="0"/>
              </a:rPr>
              <a:t>Обогащение словарного запаса.</a:t>
            </a:r>
            <a:r>
              <a:rPr lang="ru-RU" sz="2700" i="1" dirty="0" smtClean="0">
                <a:solidFill>
                  <a:srgbClr val="FFC000"/>
                </a:solidFill>
                <a:latin typeface="Arial Black" pitchFamily="34" charset="0"/>
              </a:rPr>
              <a:t/>
            </a:r>
            <a:br>
              <a:rPr lang="ru-RU" sz="2700" i="1" dirty="0" smtClean="0">
                <a:solidFill>
                  <a:srgbClr val="FFC000"/>
                </a:solidFill>
                <a:latin typeface="Arial Black" pitchFamily="34" charset="0"/>
              </a:rPr>
            </a:br>
            <a:r>
              <a:rPr lang="ru-RU" sz="2700" u="sng" dirty="0" smtClean="0">
                <a:solidFill>
                  <a:srgbClr val="FFC000"/>
                </a:solidFill>
                <a:latin typeface="Arial Black" pitchFamily="34" charset="0"/>
              </a:rPr>
              <a:t> </a:t>
            </a:r>
            <a:r>
              <a:rPr lang="ru-RU" sz="2700" u="sng" dirty="0" err="1" smtClean="0">
                <a:solidFill>
                  <a:srgbClr val="FF0000"/>
                </a:solidFill>
                <a:latin typeface="Arial Black" pitchFamily="34" charset="0"/>
              </a:rPr>
              <a:t>Беспереводная</a:t>
            </a:r>
            <a:r>
              <a:rPr lang="ru-RU" sz="2700" u="sng" dirty="0" smtClean="0">
                <a:solidFill>
                  <a:srgbClr val="FF0000"/>
                </a:solidFill>
                <a:latin typeface="Arial Black" pitchFamily="34" charset="0"/>
              </a:rPr>
              <a:t> </a:t>
            </a:r>
            <a:r>
              <a:rPr lang="ru-RU" sz="2700" u="sng" dirty="0" err="1" smtClean="0">
                <a:solidFill>
                  <a:srgbClr val="FF0000"/>
                </a:solidFill>
                <a:latin typeface="Arial Black" pitchFamily="34" charset="0"/>
              </a:rPr>
              <a:t>семантизация</a:t>
            </a:r>
            <a:r>
              <a:rPr lang="ru-RU" sz="2700" dirty="0" smtClean="0">
                <a:solidFill>
                  <a:srgbClr val="FF0000"/>
                </a:solidFill>
                <a:latin typeface="Arial Black" pitchFamily="34" charset="0"/>
              </a:rPr>
              <a:t> – </a:t>
            </a:r>
            <a:r>
              <a:rPr lang="ru-RU" sz="2700" dirty="0" smtClean="0">
                <a:solidFill>
                  <a:srgbClr val="FFC000"/>
                </a:solidFill>
                <a:latin typeface="Arial Black" pitchFamily="34" charset="0"/>
              </a:rPr>
              <a:t>метод работы с </a:t>
            </a:r>
            <a:r>
              <a:rPr lang="ru-RU" sz="2700" dirty="0" err="1" smtClean="0">
                <a:solidFill>
                  <a:srgbClr val="FFC000"/>
                </a:solidFill>
                <a:latin typeface="Arial Black" pitchFamily="34" charset="0"/>
              </a:rPr>
              <a:t>инофонами</a:t>
            </a:r>
            <a:r>
              <a:rPr lang="ru-RU" sz="2700" dirty="0" smtClean="0">
                <a:solidFill>
                  <a:srgbClr val="FFC000"/>
                </a:solidFill>
                <a:latin typeface="Arial Black" pitchFamily="34" charset="0"/>
              </a:rPr>
              <a:t>,  включающий три способа объяснения слов:</a:t>
            </a:r>
            <a:br>
              <a:rPr lang="ru-RU" sz="2700" dirty="0" smtClean="0">
                <a:solidFill>
                  <a:srgbClr val="FFC000"/>
                </a:solidFill>
                <a:latin typeface="Arial Black" pitchFamily="34" charset="0"/>
              </a:rPr>
            </a:br>
            <a:r>
              <a:rPr lang="ru-RU" sz="2700" dirty="0" smtClean="0">
                <a:solidFill>
                  <a:srgbClr val="FFC000"/>
                </a:solidFill>
                <a:latin typeface="Arial Black" pitchFamily="34" charset="0"/>
              </a:rPr>
              <a:t>1.</a:t>
            </a:r>
            <a:r>
              <a:rPr lang="ru-RU" sz="2700" i="1" dirty="0" smtClean="0">
                <a:solidFill>
                  <a:srgbClr val="FFC000"/>
                </a:solidFill>
                <a:latin typeface="Arial Black" pitchFamily="34" charset="0"/>
              </a:rPr>
              <a:t> Истолкование (интерпретация) слов.</a:t>
            </a:r>
            <a:r>
              <a:rPr lang="ru-RU" sz="2700" dirty="0" smtClean="0">
                <a:solidFill>
                  <a:srgbClr val="FFC000"/>
                </a:solidFill>
                <a:latin typeface="Arial Black" pitchFamily="34" charset="0"/>
              </a:rPr>
              <a:t> Определение значения слова через родовое понятие, через описание (тот, кто), средствами синонимов и антонимов.</a:t>
            </a:r>
            <a:br>
              <a:rPr lang="ru-RU" sz="2700" dirty="0" smtClean="0">
                <a:solidFill>
                  <a:srgbClr val="FFC000"/>
                </a:solidFill>
                <a:latin typeface="Arial Black" pitchFamily="34" charset="0"/>
              </a:rPr>
            </a:br>
            <a:r>
              <a:rPr lang="ru-RU" sz="2700" dirty="0" smtClean="0">
                <a:solidFill>
                  <a:srgbClr val="FFC000"/>
                </a:solidFill>
                <a:latin typeface="Arial Black" pitchFamily="34" charset="0"/>
              </a:rPr>
              <a:t>2.</a:t>
            </a:r>
            <a:r>
              <a:rPr lang="ru-RU" sz="2700" i="1" dirty="0" smtClean="0">
                <a:solidFill>
                  <a:srgbClr val="FFC000"/>
                </a:solidFill>
                <a:latin typeface="Arial Black" pitchFamily="34" charset="0"/>
              </a:rPr>
              <a:t> </a:t>
            </a:r>
            <a:r>
              <a:rPr lang="ru-RU" sz="2700" i="1" dirty="0" err="1" smtClean="0">
                <a:solidFill>
                  <a:srgbClr val="FFC000"/>
                </a:solidFill>
                <a:latin typeface="Arial Black" pitchFamily="34" charset="0"/>
              </a:rPr>
              <a:t>Семантизация</a:t>
            </a:r>
            <a:r>
              <a:rPr lang="ru-RU" sz="2700" i="1" dirty="0" smtClean="0">
                <a:solidFill>
                  <a:srgbClr val="FFC000"/>
                </a:solidFill>
                <a:latin typeface="Arial Black" pitchFamily="34" charset="0"/>
              </a:rPr>
              <a:t> через словообразовательные связи</a:t>
            </a:r>
            <a:r>
              <a:rPr lang="ru-RU" sz="2700" dirty="0" smtClean="0">
                <a:solidFill>
                  <a:srgbClr val="FFC000"/>
                </a:solidFill>
                <a:latin typeface="Arial Black" pitchFamily="34" charset="0"/>
              </a:rPr>
              <a:t>. Например, по аналогии со словами «зайчонок», «медвежонок» учащийся по знакомому суффиксу -</a:t>
            </a:r>
            <a:r>
              <a:rPr lang="ru-RU" sz="2700" dirty="0" err="1" smtClean="0">
                <a:solidFill>
                  <a:srgbClr val="FFC000"/>
                </a:solidFill>
                <a:latin typeface="Arial Black" pitchFamily="34" charset="0"/>
              </a:rPr>
              <a:t>онок</a:t>
            </a:r>
            <a:r>
              <a:rPr lang="ru-RU" sz="2700" dirty="0" smtClean="0">
                <a:solidFill>
                  <a:srgbClr val="FFC000"/>
                </a:solidFill>
                <a:latin typeface="Arial Black" pitchFamily="34" charset="0"/>
              </a:rPr>
              <a:t> (-</a:t>
            </a:r>
            <a:r>
              <a:rPr lang="ru-RU" sz="2700" dirty="0" err="1" smtClean="0">
                <a:solidFill>
                  <a:srgbClr val="FFC000"/>
                </a:solidFill>
                <a:latin typeface="Arial Black" pitchFamily="34" charset="0"/>
              </a:rPr>
              <a:t>енок</a:t>
            </a:r>
            <a:r>
              <a:rPr lang="ru-RU" sz="2700" dirty="0" smtClean="0">
                <a:solidFill>
                  <a:srgbClr val="FFC000"/>
                </a:solidFill>
                <a:latin typeface="Arial Black" pitchFamily="34" charset="0"/>
              </a:rPr>
              <a:t>) поймет другие слова для обозначения детенышей. учащихся, вырабатывается языковая догадка.</a:t>
            </a:r>
            <a:br>
              <a:rPr lang="ru-RU" sz="2700" dirty="0" smtClean="0">
                <a:solidFill>
                  <a:srgbClr val="FFC000"/>
                </a:solidFill>
                <a:latin typeface="Arial Black" pitchFamily="34" charset="0"/>
              </a:rPr>
            </a:br>
            <a:r>
              <a:rPr lang="ru-RU" sz="2700" dirty="0" smtClean="0">
                <a:solidFill>
                  <a:srgbClr val="FFC000"/>
                </a:solidFill>
                <a:latin typeface="Arial Black" pitchFamily="34" charset="0"/>
              </a:rPr>
              <a:t>3.</a:t>
            </a:r>
            <a:r>
              <a:rPr lang="ru-RU" sz="2700" i="1" dirty="0" smtClean="0">
                <a:solidFill>
                  <a:srgbClr val="FFC000"/>
                </a:solidFill>
                <a:latin typeface="Arial Black" pitchFamily="34" charset="0"/>
              </a:rPr>
              <a:t> Контекстуальный способ.</a:t>
            </a:r>
            <a:r>
              <a:rPr lang="ru-RU" sz="2700" dirty="0" smtClean="0">
                <a:solidFill>
                  <a:srgbClr val="FFC000"/>
                </a:solidFill>
                <a:latin typeface="Arial Black" pitchFamily="34" charset="0"/>
              </a:rPr>
              <a:t> Объяснение через контекст, особенно многозначных слов или слов-омонимов. </a:t>
            </a:r>
            <a:r>
              <a:rPr lang="ru-RU" sz="2700" dirty="0" smtClean="0"/>
              <a:t/>
            </a:r>
            <a:br>
              <a:rPr lang="ru-RU" sz="2700" dirty="0" smtClean="0"/>
            </a:br>
            <a:r>
              <a:rPr lang="ru-RU" sz="2400" dirty="0" smtClean="0"/>
              <a:t/>
            </a:r>
            <a:br>
              <a:rPr lang="ru-RU" sz="2400" dirty="0" smtClean="0"/>
            </a:br>
            <a:endParaRPr lang="ru-RU"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517</TotalTime>
  <Words>130</Words>
  <Application>Microsoft Office PowerPoint</Application>
  <PresentationFormat>Экран (4:3)</PresentationFormat>
  <Paragraphs>28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Тема1</vt:lpstr>
      <vt:lpstr> МГОУ Факультет повышения квалификации  Социально-значимый проект по теме:  «Обучение детей-билингвов русскому языку в полиэтнических классах» </vt:lpstr>
      <vt:lpstr>Гипотеза исследования: процесс  обучения русскому языку детей-билингвов  будет эффективным, если на уроках  будут использованы в полной мере все методы и принципы, которые направлены на обучение русскому языку как неродному.   Цель - обновление форм и методов работы с учащимися в полиэтнических классах на уроках русского языка   </vt:lpstr>
      <vt:lpstr> </vt:lpstr>
      <vt:lpstr>    Переводной (сопоставительный) метод.   Русский язык изучается при постоянной помощи родного. Этот метод обеспечивает понятность объясняемого. Но не всегда он эффективен. Он эффективен, если русское слово тождественно по значению слову родного языка, и непригоден, если слово семантизируется с несовпадающим по объему значений (многозначное, метафорическое, мифологическое слово). Этот метод держит учащихся в атмосфере родного, а  не изучаемого языка. Таким образом, «то, чему надо учить, русская речь, остается в тени, неусвоенной» (В.И. Баранников).  </vt:lpstr>
      <vt:lpstr>Комбинированный метод (сознательно-практический) или коммуникативный. Суть метода – родной язык привлекается лишь постольку, поскольку он помогает изучению русского языка.   В качестве основной цели обучения любому языку сегодня уже выдвигается не коммуникативная, а межкультурная компетенция, а сам процесс обучения языку становится осуществлением на практике диалога культур.   Двуязычная ситуация будет сбалансирована только в том случае, если билингв будет свободно владеть обоими языками, с лёгкостью переключаться с одного языка на другой, не смешивая при этом системы разных языков..</vt:lpstr>
      <vt:lpstr>   Главной идеей разработанных методов является как можно более скорое и естественное включение учащихся в процесс активного пользования языком, так как только в этом процессе может произойти как языковая, так и культурная адаптация.  Овладение русским языком как неродным складывается из следующих компонентов: 1. Правильное произношение как условие развития устной речи, выразительного чтения, письма; 2. Грамматические знания и навыки,  свободное пользование словоформами в спонтанной речи;       </vt:lpstr>
      <vt:lpstr> 3. Овладение лексической базой  - количественное увеличение словаря;   - качественное обогащение словаря за счет усвоения явлений многозначности, синонимов, антонимов, фразеологизмов, паремий;   - усвоение закономерностей использования средств художественной выразительности, используемых русскими писателями;    4. Понимание текстообразующих возможностей грамматических категорий, в соответствии с типами речи в художественном тексте у конкретного автора.   </vt:lpstr>
      <vt:lpstr>Фонетика. Обучение русскому произношению Методы  1. Имитация, или подражание произношению речи учителя.  2. Показ или объяснение артикуляции при произношении звука.   3. Сопоставление (или противопоставление) звуков русского языка между собой или со звуками родного языка.  4. Постижение слов с помощью фонетических ассоциаций  </vt:lpstr>
      <vt:lpstr> Лексика.  Обогащение словарного запаса.  Беспереводная семантизация – метод работы с инофонами,  включающий три способа объяснения слов: 1. Истолкование (интерпретация) слов. Определение значения слова через родовое понятие, через описание (тот, кто), средствами синонимов и антонимов. 2. Семантизация через словообразовательные связи. Например, по аналогии со словами «зайчонок», «медвежонок» учащийся по знакомому суффиксу -онок (-енок) поймет другие слова для обозначения детенышей. учащихся, вырабатывается языковая догадка. 3. Контекстуальный способ. Объяснение через контекст, особенно многозначных слов или слов-омонимов.   </vt:lpstr>
      <vt:lpstr>  Грамматика. Обучение элементарной русской грамматике.  Трудности: 1. Многозначность грамматических форм. В окончании заключено значение рода, числа, падежа.  Окончание -и в слове «станции» может указывать на им. и вин. п. мн. ч., на род., дат. или предл. п. ед. ч. Эту омонимичность окончания снимает только контекст. 2. Образование форм некоторых слов не подчиняется правилам: образование форм род. п. ед. ч. с беглой гласной (камень – камня), место ударения в формах род. п., ед. ч. (мост – моста), вариантные формы род. п., ед. ч. на -а и -у (стакан чая, стакан чаю) и др. 3. Словообразование и формообразование глаголов, согласование их с существительными.  </vt:lpstr>
      <vt:lpstr> Современная ситуация в России требует пристального административного внимания к достаточно новому типу образовательных учреждений, пока не получившему нормативной базы и своего статуса, однако уверенно вошедшему в практику современной российской школы.   Речь идет о полиэтнической школе, стихийно возникшей в связи с широкими миграционными процессами. Такие школы могли бы рассчитывать на определенный статус, что позволило бы ставить вопрос о разделении класса на уроках русского языка на типовые подгруппы (в зависимости от уровня владения русским языком). </vt:lpstr>
      <vt:lpstr> Конечно, основными целями такой школы должны стать идеи воспитания толерантности, ценностей поликультурного общества. В связи с этим в полиэтнических классах следует обязательно скорректировать образовательную программу в целях полноценного одновременного обучения русскому языку и детей-носителей языка, и детей-инофонов, то есть билингвов.   Это становится необычайно сложным в условиях типовой российской школы, поскольку требует от учителя знания приемов организации материала, специфичных для иноязычного учащегося. Как правило, учителя массовых российских школ такими приемами не владеют.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Проблемы детей-билингвов.</dc:title>
  <dc:creator>Аня</dc:creator>
  <cp:lastModifiedBy>Елена</cp:lastModifiedBy>
  <cp:revision>64</cp:revision>
  <dcterms:created xsi:type="dcterms:W3CDTF">2015-05-26T18:21:44Z</dcterms:created>
  <dcterms:modified xsi:type="dcterms:W3CDTF">2016-05-15T20:03:09Z</dcterms:modified>
</cp:coreProperties>
</file>