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6" r:id="rId12"/>
    <p:sldId id="278" r:id="rId13"/>
    <p:sldId id="279" r:id="rId14"/>
    <p:sldId id="267" r:id="rId15"/>
    <p:sldId id="269" r:id="rId16"/>
    <p:sldId id="270" r:id="rId17"/>
    <p:sldId id="274" r:id="rId18"/>
    <p:sldId id="271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0A1"/>
    <a:srgbClr val="5D5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C34B5D-00E3-4A30-9C59-6D3DFD64E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92186E-CC94-46BD-A807-6A08C96C4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3C0A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8B70538-BA53-4CD0-97F8-B44AFBD04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267A91-873F-478A-8EF5-405848C9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1DF596-BF88-42C4-B960-9A92C17D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8A126E-00E5-4968-AC42-C4DE0C8C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6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BF815B-B44F-47B4-901F-025E49B9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43B770-02DD-480E-9FD9-D4B386CD4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6F5EED-E8AB-4A30-BD95-E42B2FEE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60E965-2160-40BD-B2B8-24DA6818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7CD69-358C-49BD-8834-388B8E5B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8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D4A6D39-4C83-4F3E-96B0-9FFAA0713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F3A3A5-56B6-4C92-A4A5-B5C226737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9DEBEA-95F6-41D7-83F5-74929AC5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F44FA9-F5BA-4F9C-A34F-2CCD58D6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49DAF8-2A81-40EE-A118-F4ABCB12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8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43DE1F-5E23-42E8-B11D-D998FC21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853DEA-3A92-43A7-B4E9-93C1E8C0D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BE769A-42A8-4489-AA04-33A026DE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861C30-513A-4101-8EC0-D0FF0E7E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3819FB-7EA0-49DD-BA40-6B6F726D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3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FF299-3EFE-4014-81B2-1F936ABA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274686-7D3D-4EB7-9F9F-CA146177B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362186-A6A1-44BD-A95D-4A545C80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DD3E10-922E-4BBD-A072-F718BD42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AF5A7C-186E-4BA2-AF4F-4E42448E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2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043FE9-BE03-48AE-94EC-AD97A2D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547E85-8F93-47FE-9FFF-902811F73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E8D212-411D-45E6-AA54-7E090DB75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598E6E-0EEC-489C-A6C7-AAC54609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4F4D1A-73D3-4902-8C26-E732C91F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B04D5B-6343-4FD9-8C4C-FE6A3599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11DE36-584D-459E-891C-64B23E9B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A44BA9-22AE-4DA0-8E46-ECDA846B6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548216-8278-41CD-A148-86A88E90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0B75DC-8EA6-49F6-9332-F1F011CF2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E28B1DE-6D0E-4AEC-9A21-3BD599D3A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5183CCC-4D87-469B-92EA-5BBFD8FF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15AB71-5F3D-4611-8BD4-B010EF7D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EA427B9-5311-4EF7-90AB-2C1C8A39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92D0C-5D60-43B7-8970-FDBB8C80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A127C5F-0A60-42A9-AB00-C84D72A4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02F95B4-02A9-4036-B47C-D897510A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9B06B91-924D-4138-8B36-EA4D2418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8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B9970EE-CBC5-4DD9-84DF-F225737E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0F7E3ED-EE1D-47EB-893F-63E16622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787576-61DE-49ED-8842-832142B7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437D6-FAC4-4DE4-A8F3-BF6F7038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75EA79-0F3A-4CFC-956C-E16E0E02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833353-35B1-4C53-9858-C2B4AA2BC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CEDD68-125A-42E3-A23C-D4284CF1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CFF2D8-2F14-4CA1-A0BA-A2E6D401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A6EA64-85DA-445B-B9E1-901365A6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C1C92-E2A3-45DD-8C61-C48DA06C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700C64C-B1C1-4279-B300-3F31F08EC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53CE64-7333-45E4-BAA3-D14857AF1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59E698-5B3F-4694-9B75-CC1E1615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4EC4BE-B04E-47DF-A38E-C26369DB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A042EE-4CB2-4038-A993-8C08BA08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DDB099-6E7D-431B-B777-01B9EE1403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4EA29F-4A4F-44D8-A7B0-81E3F5B2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E6C267-CDCF-4D3A-8673-E678E727E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4AF75D-7A1E-4AE0-9325-18710ADD2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EC7F-D67B-4011-BF19-0EC47AA8BDCA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3195E1-35B2-4FB0-B459-E837F5EAF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071869-0874-4167-B868-E1A4120E8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D36EE-3BF9-4C40-8F21-278D3B6E8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0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3C0A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D4D28A-0AF0-4E9E-9D43-59DD546D5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536" y="2955227"/>
            <a:ext cx="9144000" cy="2387600"/>
          </a:xfrm>
        </p:spPr>
        <p:txBody>
          <a:bodyPr/>
          <a:lstStyle/>
          <a:p>
            <a:r>
              <a:rPr lang="ru-RU" b="1" dirty="0">
                <a:gradFill flip="none" rotWithShape="1">
                  <a:gsLst>
                    <a:gs pos="0">
                      <a:srgbClr val="C3C0A1"/>
                    </a:gs>
                    <a:gs pos="100000">
                      <a:srgbClr val="5D5232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интеллект: за и против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241134C-70FA-4958-AE57-E002A6D01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7744" y="5508054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>
                <a:solidFill>
                  <a:schemeClr val="bg1"/>
                </a:solidFill>
              </a:rPr>
              <a:t>Земзюлина</a:t>
            </a:r>
            <a:r>
              <a:rPr lang="ru-RU" dirty="0">
                <a:solidFill>
                  <a:schemeClr val="bg1"/>
                </a:solidFill>
              </a:rPr>
              <a:t> Евгения Владимировна,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заместитель директора по УВР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МАОУ «Гимназия № 100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6380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Проект ученика 10 </a:t>
            </a:r>
            <a:r>
              <a:rPr lang="ru-RU" sz="2400" dirty="0" smtClean="0"/>
              <a:t>класса, сгенерированный с помощью </a:t>
            </a:r>
            <a:r>
              <a:rPr lang="ru-RU" sz="2400" dirty="0" err="1" smtClean="0"/>
              <a:t>нейросети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«Магнитно-грифельная стена в гимназии как пространство для творчества и коммуникации»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C56947FA-BC46-4E29-B6A8-F442B3E0B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194354"/>
              </p:ext>
            </p:extLst>
          </p:nvPr>
        </p:nvGraphicFramePr>
        <p:xfrm>
          <a:off x="285007" y="1761784"/>
          <a:ext cx="11435937" cy="511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798">
                  <a:extLst>
                    <a:ext uri="{9D8B030D-6E8A-4147-A177-3AD203B41FA5}">
                      <a16:colId xmlns:a16="http://schemas.microsoft.com/office/drawing/2014/main" xmlns="" val="2732395784"/>
                    </a:ext>
                  </a:extLst>
                </a:gridCol>
                <a:gridCol w="2441759">
                  <a:extLst>
                    <a:ext uri="{9D8B030D-6E8A-4147-A177-3AD203B41FA5}">
                      <a16:colId xmlns:a16="http://schemas.microsoft.com/office/drawing/2014/main" xmlns="" val="368297151"/>
                    </a:ext>
                  </a:extLst>
                </a:gridCol>
                <a:gridCol w="7569380">
                  <a:extLst>
                    <a:ext uri="{9D8B030D-6E8A-4147-A177-3AD203B41FA5}">
                      <a16:colId xmlns:a16="http://schemas.microsoft.com/office/drawing/2014/main" xmlns="" val="1171345297"/>
                    </a:ext>
                  </a:extLst>
                </a:gridCol>
              </a:tblGrid>
              <a:tr h="1329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Проблема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То, ради чего вы делаете проект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На данный момент в рекреации нет эффективного интерактивного пространства для выражения креативных идей и обмена информацией среди учеников. Проект направлен на устранение этого пробела, сделав рекреацию более живым и вовлекающим пространством.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xmlns="" val="2973921679"/>
                  </a:ext>
                </a:extLst>
              </a:tr>
              <a:tr h="240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Актуальность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То, почему тема вашего проекта важна для вас и окружающих + ДОКАЗАТЕЛЬСТВО актуальности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Обоснование необходимости: Грифельные стены в школах уже доказали свою популярность среди учеников как инструмент для выражения идей, креативных рисунков, объявлений и образовательного контента.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Социальный запрос: Стена создаст пространство для интерактивного общения, позволит разнообразить занятия и повысит визуальную привлекательность рекреации.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Поддержка учебного процесса: Магнитная поверхность позволит размещать учебные материалы, а грифельная — делать записи и рисунки, актуальные для текущей учебной деятельности, таких как формулы, исторические даты, новые слова.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xmlns="" val="4067223307"/>
                  </a:ext>
                </a:extLst>
              </a:tr>
              <a:tr h="122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Целевая аудитория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Те, на кого рассчитан ваш проект.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Основная аудитория: ученики гимназии, которые смогут использовать стену для творчества и учебных целей.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Дополнительная аудитория: учителя и родители, которые смогут размещать важные объявления и образовательные материалы.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xmlns="" val="380487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1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Проект ученика 10 класса</a:t>
            </a:r>
            <a:br>
              <a:rPr lang="ru-RU" sz="3600" dirty="0"/>
            </a:br>
            <a:r>
              <a:rPr lang="ru-RU" sz="3600" dirty="0"/>
              <a:t>«Магнитно-грифельная стена в гимназии как пространство для творчества и коммуникации»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42879E09-980C-445A-904E-FBA06B16D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886699"/>
              </p:ext>
            </p:extLst>
          </p:nvPr>
        </p:nvGraphicFramePr>
        <p:xfrm>
          <a:off x="463137" y="2225546"/>
          <a:ext cx="11519065" cy="356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3159">
                  <a:extLst>
                    <a:ext uri="{9D8B030D-6E8A-4147-A177-3AD203B41FA5}">
                      <a16:colId xmlns:a16="http://schemas.microsoft.com/office/drawing/2014/main" xmlns="" val="2966544769"/>
                    </a:ext>
                  </a:extLst>
                </a:gridCol>
                <a:gridCol w="4108862">
                  <a:extLst>
                    <a:ext uri="{9D8B030D-6E8A-4147-A177-3AD203B41FA5}">
                      <a16:colId xmlns:a16="http://schemas.microsoft.com/office/drawing/2014/main" xmlns="" val="711692217"/>
                    </a:ext>
                  </a:extLst>
                </a:gridCol>
                <a:gridCol w="6187044">
                  <a:extLst>
                    <a:ext uri="{9D8B030D-6E8A-4147-A177-3AD203B41FA5}">
                      <a16:colId xmlns:a16="http://schemas.microsoft.com/office/drawing/2014/main" xmlns="" val="1203936267"/>
                    </a:ext>
                  </a:extLst>
                </a:gridCol>
              </a:tblGrid>
              <a:tr h="1395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Цель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То, ради чего вы делаете проект. Цель помогает решить проблему и достичь результата. (Луче, если это будет существительное, например, проведение мероприятия «День российской науки»)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цели должен быть обозначен продукт!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многофункциональной интерактивной магнитно-грифельной стены, которая будет использоваться для учебных, воспитательных и досуговых нужд учеников, педагогов и родителей.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xmlns="" val="14741039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Задачи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Какие-то последовательные действия, которые приблизят вас к достижению цели (как правило, задачи всегда начинаются с глаголов: изучить, сделать, рассмотреть, провести и т.д.).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Определить место и размеры для установки стены в рекреации.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Рассчитать необходимые материалы и бюджет на проект.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Провести консультации с администрацией гимназии и учителями для сбора идей по функционалу стены.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Организовать установку стены.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Разработать правила использования и ухода за стеной.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xmlns="" val="3191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1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Проект ученика 10 класса</a:t>
            </a:r>
            <a:br>
              <a:rPr lang="ru-RU" sz="3600" dirty="0"/>
            </a:br>
            <a:r>
              <a:rPr lang="ru-RU" sz="3600" dirty="0"/>
              <a:t>«Магнитно-грифельная стена в гимназии как пространство для творчества и коммуникации»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5692938B-CCDC-4CBD-B5FB-C3413CBED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28219"/>
              </p:ext>
            </p:extLst>
          </p:nvPr>
        </p:nvGraphicFramePr>
        <p:xfrm>
          <a:off x="838200" y="1792885"/>
          <a:ext cx="10912438" cy="5118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743">
                  <a:extLst>
                    <a:ext uri="{9D8B030D-6E8A-4147-A177-3AD203B41FA5}">
                      <a16:colId xmlns:a16="http://schemas.microsoft.com/office/drawing/2014/main" xmlns="" val="2918310634"/>
                    </a:ext>
                  </a:extLst>
                </a:gridCol>
                <a:gridCol w="3248677">
                  <a:extLst>
                    <a:ext uri="{9D8B030D-6E8A-4147-A177-3AD203B41FA5}">
                      <a16:colId xmlns:a16="http://schemas.microsoft.com/office/drawing/2014/main" xmlns="" val="2253982306"/>
                    </a:ext>
                  </a:extLst>
                </a:gridCol>
                <a:gridCol w="6020018">
                  <a:extLst>
                    <a:ext uri="{9D8B030D-6E8A-4147-A177-3AD203B41FA5}">
                      <a16:colId xmlns:a16="http://schemas.microsoft.com/office/drawing/2014/main" xmlns="" val="155165225"/>
                    </a:ext>
                  </a:extLst>
                </a:gridCol>
              </a:tblGrid>
              <a:tr h="926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Положительные эффекты от реализации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3" marR="26743" marT="17829" marB="178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Какая польза будет от вашего проекта? До начала работы и реализации проекта, вы должны понимать, зачем это вам и вашей целевой аудитории.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3" marR="26743" marT="17829" marB="178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Для учеников: возможность креативного самовыражения, улучшение групповой работы, создание визуально привлекательной и мотивирующей среды.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Для учителей: новый инструмент для организации учебных материалов и визуализации информации.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Для родителей: место для взаимодействия с учениками и учителями через тематические информационные стенды или творческие работы учеников.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3" marR="26743" marT="17829" marB="17829"/>
                </a:tc>
                <a:extLst>
                  <a:ext uri="{0D108BD9-81ED-4DB2-BD59-A6C34878D82A}">
                    <a16:rowId xmlns:a16="http://schemas.microsoft.com/office/drawing/2014/main" xmlns="" val="457848232"/>
                  </a:ext>
                </a:extLst>
              </a:tr>
              <a:tr h="2008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Ресурсы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3" marR="26743" marT="17829" marB="178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Все то, что вам нужно для реализации проекта. Например, литература, научные статьи, консультация экспертов (учителей, родственников и др. взрослых, которые хорошо разбираются в интересующей вас сфере). Обычно мы делим ресурсы на материальные, информационные, временные, финансовые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3" marR="26743" marT="17829" marB="1782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Финансовые: средства на покупку и установку грифельного и магнитного покрытия, маркеры, мелки, магнитные аксессуары.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Трудовые: поддержка администрации гимназии, помощь родителей и волонтеров при установке.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Материальные: материалы для покрытия стены, наборы для ухода за покрытием, а также учебные и информационные материалы.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Информационные: помощь от компании-поставщика по вопросам ухода и эксплуатации, консультации с учителями для разработки полезного содержания.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43" marR="26743" marT="17829" marB="17829"/>
                </a:tc>
                <a:extLst>
                  <a:ext uri="{0D108BD9-81ED-4DB2-BD59-A6C34878D82A}">
                    <a16:rowId xmlns:a16="http://schemas.microsoft.com/office/drawing/2014/main" xmlns="" val="140826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Проект ученика 10 класса</a:t>
            </a:r>
            <a:br>
              <a:rPr lang="ru-RU" sz="3600" dirty="0"/>
            </a:br>
            <a:r>
              <a:rPr lang="ru-RU" sz="3600" dirty="0"/>
              <a:t>«Магнитно-грифельная стена в гимназии как пространство для творчества и коммуникации»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C2AF1D35-F789-4EB4-98BD-9561357B0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419943"/>
              </p:ext>
            </p:extLst>
          </p:nvPr>
        </p:nvGraphicFramePr>
        <p:xfrm>
          <a:off x="665018" y="2066305"/>
          <a:ext cx="10688782" cy="4282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710">
                  <a:extLst>
                    <a:ext uri="{9D8B030D-6E8A-4147-A177-3AD203B41FA5}">
                      <a16:colId xmlns:a16="http://schemas.microsoft.com/office/drawing/2014/main" xmlns="" val="3109683500"/>
                    </a:ext>
                  </a:extLst>
                </a:gridCol>
                <a:gridCol w="2282230">
                  <a:extLst>
                    <a:ext uri="{9D8B030D-6E8A-4147-A177-3AD203B41FA5}">
                      <a16:colId xmlns:a16="http://schemas.microsoft.com/office/drawing/2014/main" xmlns="" val="1626721847"/>
                    </a:ext>
                  </a:extLst>
                </a:gridCol>
                <a:gridCol w="7074842">
                  <a:extLst>
                    <a:ext uri="{9D8B030D-6E8A-4147-A177-3AD203B41FA5}">
                      <a16:colId xmlns:a16="http://schemas.microsoft.com/office/drawing/2014/main" xmlns="" val="2882461870"/>
                    </a:ext>
                  </a:extLst>
                </a:gridCol>
              </a:tblGrid>
              <a:tr h="1433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 продвижения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То, как вы будете распространять продукт или результаты своего проекта.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Информация о проекте через соцсети гимназии.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Анкетирование учеников и родителей для сбора идей по наполнению стены.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Объявления в школьной рассылке и на сайте гимназии.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Презентация на общешкольных мероприятиях (например, линейках, собраниях)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xmlns="" val="3724749977"/>
                  </a:ext>
                </a:extLst>
              </a:tr>
              <a:tr h="281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Риски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Какие проблемы могут возникнуть при работе над проектом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Неправильное использование: некоторые ученики могут оставлять неподобающие надписи или рисунки. Для снижения риска можно установить правила и график использования, ввести дежурство. Установка камеры видеонаблюдения.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Порча оборудования: поверхность стены может быстро износиться, если за ней не будет должного ухода. Рекомендуется регулярное обслуживание, а также обучение учеников правилам использования.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Недостаток интереса: ученики могут потерять интерес к стене без регулярного обновления контента. Для этого можно назначить ответственных за содержание стены, организовать еженедельные тематические обновления.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xmlns="" val="402122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ИИ – ассистент, помощник ученика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2" y="1409989"/>
            <a:ext cx="990501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3C0A1"/>
                </a:solidFill>
              </a:rPr>
              <a:t>Формирование критического мышления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Это неплохо, если ученик воспользуется ИИ, но откорректирует то, что получилось в соответствии с реальной идеей, которую он заложил в проекте и его реальными возможностями.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6" y="3706732"/>
            <a:ext cx="3099459" cy="30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Индивидуальный проект в 7 классе</a:t>
            </a:r>
            <a:br>
              <a:rPr lang="ru-RU" dirty="0"/>
            </a:br>
            <a:r>
              <a:rPr lang="ru-RU" b="1" dirty="0"/>
              <a:t>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959" y="1920628"/>
            <a:ext cx="10515600" cy="3910157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Много «подопечных»</a:t>
            </a:r>
          </a:p>
          <a:p>
            <a:r>
              <a:rPr lang="ru-RU" dirty="0">
                <a:solidFill>
                  <a:schemeClr val="bg1"/>
                </a:solidFill>
              </a:rPr>
              <a:t>Одинаковые темы</a:t>
            </a:r>
          </a:p>
          <a:p>
            <a:r>
              <a:rPr lang="ru-RU" dirty="0">
                <a:solidFill>
                  <a:schemeClr val="bg1"/>
                </a:solidFill>
              </a:rPr>
              <a:t>Дети не мотивированы на работу, не понимают, зачем это нужно, делают проект «для галочки»</a:t>
            </a:r>
          </a:p>
          <a:p>
            <a:r>
              <a:rPr lang="ru-RU" dirty="0">
                <a:solidFill>
                  <a:schemeClr val="bg1"/>
                </a:solidFill>
              </a:rPr>
              <a:t>Ученикам сложно генерировать идеи</a:t>
            </a:r>
          </a:p>
          <a:p>
            <a:r>
              <a:rPr lang="ru-RU" dirty="0">
                <a:solidFill>
                  <a:schemeClr val="bg1"/>
                </a:solidFill>
              </a:rPr>
              <a:t>У учеников возникают сложности с поиском достоверной информации</a:t>
            </a:r>
          </a:p>
          <a:p>
            <a:r>
              <a:rPr lang="ru-RU" dirty="0">
                <a:solidFill>
                  <a:schemeClr val="bg1"/>
                </a:solidFill>
              </a:rPr>
              <a:t>Ученикам тяжело формулировать мысли при подготовке практической части работы</a:t>
            </a:r>
          </a:p>
        </p:txBody>
      </p:sp>
    </p:spTree>
    <p:extLst>
      <p:ext uri="{BB962C8B-B14F-4D97-AF65-F5344CB8AC3E}">
        <p14:creationId xmlns:p14="http://schemas.microsoft.com/office/powerpoint/2010/main" val="10753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проблемы с помощью 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 этапе подготовки может предложить креативный продукт </a:t>
            </a:r>
            <a:r>
              <a:rPr lang="ru-RU" dirty="0" smtClean="0">
                <a:solidFill>
                  <a:schemeClr val="bg1"/>
                </a:solidFill>
              </a:rPr>
              <a:t>     (</a:t>
            </a:r>
            <a:r>
              <a:rPr lang="ru-RU" dirty="0">
                <a:solidFill>
                  <a:schemeClr val="bg1"/>
                </a:solidFill>
              </a:rPr>
              <a:t>не только буклет или плакат)</a:t>
            </a:r>
          </a:p>
          <a:p>
            <a:r>
              <a:rPr lang="ru-RU" dirty="0">
                <a:solidFill>
                  <a:schemeClr val="bg1"/>
                </a:solidFill>
              </a:rPr>
              <a:t>Поможет найти ссылки на достоверные источники информации</a:t>
            </a:r>
          </a:p>
          <a:p>
            <a:r>
              <a:rPr lang="ru-RU" dirty="0">
                <a:solidFill>
                  <a:schemeClr val="bg1"/>
                </a:solidFill>
              </a:rPr>
              <a:t>Поможет сформулировать цель и </a:t>
            </a:r>
            <a:r>
              <a:rPr lang="ru-RU" dirty="0" smtClean="0">
                <a:solidFill>
                  <a:schemeClr val="bg1"/>
                </a:solidFill>
              </a:rPr>
              <a:t>определить </a:t>
            </a:r>
            <a:r>
              <a:rPr lang="ru-RU" dirty="0">
                <a:solidFill>
                  <a:schemeClr val="bg1"/>
                </a:solidFill>
              </a:rPr>
              <a:t>задачи</a:t>
            </a:r>
          </a:p>
          <a:p>
            <a:r>
              <a:rPr lang="ru-RU" dirty="0">
                <a:solidFill>
                  <a:schemeClr val="bg1"/>
                </a:solidFill>
              </a:rPr>
              <a:t>Поможет сформулировать мысли при подготовке практической части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НО! Нужно проверять на соответствие реальным возможностям ребенка, а также на ошибки, которые, к сожалению, не исключены</a:t>
            </a:r>
          </a:p>
        </p:txBody>
      </p:sp>
    </p:spTree>
    <p:extLst>
      <p:ext uri="{BB962C8B-B14F-4D97-AF65-F5344CB8AC3E}">
        <p14:creationId xmlns:p14="http://schemas.microsoft.com/office/powerpoint/2010/main" val="21406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19" y="365125"/>
            <a:ext cx="11458832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Ошибки!</a:t>
            </a:r>
            <a:br>
              <a:rPr lang="ru-RU" sz="3600" dirty="0"/>
            </a:br>
            <a:r>
              <a:rPr lang="ru-RU" sz="3600" dirty="0"/>
              <a:t>Цель = </a:t>
            </a:r>
            <a:r>
              <a:rPr lang="ru-RU" sz="3600" dirty="0" smtClean="0"/>
              <a:t>отглагольное существительное </a:t>
            </a:r>
            <a:r>
              <a:rPr lang="ru-RU" sz="3600" dirty="0" smtClean="0"/>
              <a:t>+ </a:t>
            </a:r>
            <a:r>
              <a:rPr lang="ru-RU" sz="3600" dirty="0" smtClean="0"/>
              <a:t>продукт                  </a:t>
            </a:r>
            <a:r>
              <a:rPr lang="ru-RU" sz="3600" dirty="0"/>
              <a:t>+ конкретика</a:t>
            </a:r>
            <a:br>
              <a:rPr lang="ru-RU" sz="3600" dirty="0"/>
            </a:br>
            <a:r>
              <a:rPr lang="ru-RU" sz="3600" dirty="0"/>
              <a:t>Должна быть реальной, достижимой, измеримой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665" y="2166551"/>
            <a:ext cx="9829718" cy="4428661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Тема проекта: Улица Героя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Продукт проекта:</a:t>
            </a: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Создание интерактивной карты улиц города Челябинска, названных в честь героев. Карта будет включать фотографии, исторические справки, биографии героев и мультимедийные материалы (видео, аудиозаписи воспоминаний).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Цель </a:t>
            </a:r>
            <a:r>
              <a:rPr lang="ru-RU" b="1" dirty="0" smtClean="0">
                <a:solidFill>
                  <a:schemeClr val="bg1"/>
                </a:solidFill>
              </a:rPr>
              <a:t>проекта (сформулирована </a:t>
            </a:r>
            <a:r>
              <a:rPr lang="ru-RU" b="1" dirty="0" err="1" smtClean="0">
                <a:solidFill>
                  <a:schemeClr val="bg1"/>
                </a:solidFill>
              </a:rPr>
              <a:t>нейросетью</a:t>
            </a:r>
            <a:r>
              <a:rPr lang="ru-RU" b="1" dirty="0" smtClean="0">
                <a:solidFill>
                  <a:schemeClr val="bg1"/>
                </a:solidFill>
              </a:rPr>
              <a:t> неверно!):</a:t>
            </a:r>
            <a:endParaRPr lang="ru-RU" b="1" dirty="0">
              <a:solidFill>
                <a:schemeClr val="bg1"/>
              </a:solidFill>
            </a:endParaRPr>
          </a:p>
          <a:p>
            <a:pPr fontAlgn="base"/>
            <a:r>
              <a:rPr lang="ru-RU" dirty="0">
                <a:solidFill>
                  <a:schemeClr val="bg1"/>
                </a:solidFill>
              </a:rPr>
              <a:t>Повышение осведомленности школьников о героическом прошлом своего города и воспитание чувства гордости за земляков, чьи имена увековечены в названиях улиц.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8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 – за!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Нейросеть пока не научилась создавать полностью готовые продукты.</a:t>
            </a:r>
          </a:p>
          <a:p>
            <a:r>
              <a:rPr lang="ru-RU" dirty="0">
                <a:solidFill>
                  <a:schemeClr val="bg1"/>
                </a:solidFill>
              </a:rPr>
              <a:t>ИИ пока не умеет шить, вязать, готовить и создавать что-то «своими руками».</a:t>
            </a:r>
          </a:p>
          <a:p>
            <a:r>
              <a:rPr lang="ru-RU" dirty="0">
                <a:solidFill>
                  <a:schemeClr val="bg1"/>
                </a:solidFill>
              </a:rPr>
              <a:t>Не сможет провести школьную акцию.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Ребенок вынужден будет делать продукт сам!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Наша задача: объяснить ребенку, что нейросеть – это не аналог ГДЗ!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 Это современный виртуальный ассистент и наставник, который может стать прекрасным помощником и для нас, учителей.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Создать картинку</a:t>
            </a:r>
            <a:br>
              <a:rPr lang="ru-RU" sz="3200" dirty="0"/>
            </a:br>
            <a:r>
              <a:rPr lang="ru-RU" sz="3200" dirty="0"/>
              <a:t>«Счастливый учитель после защиты проекта учениками»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97" y="1709199"/>
            <a:ext cx="5040238" cy="50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6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 учитель русского языка и литературы.</a:t>
            </a:r>
            <a:br>
              <a:rPr lang="ru-RU" dirty="0"/>
            </a:br>
            <a:r>
              <a:rPr lang="ru-RU" dirty="0"/>
              <a:t>И я против!!!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30" y="1993518"/>
            <a:ext cx="4370705" cy="437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75" y="1993519"/>
            <a:ext cx="4279393" cy="427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5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17" y="365125"/>
            <a:ext cx="109091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Ученики используют </a:t>
            </a:r>
            <a:r>
              <a:rPr lang="ru-RU" dirty="0" err="1" smtClean="0"/>
              <a:t>нейросеть</a:t>
            </a:r>
            <a:r>
              <a:rPr lang="ru-RU" dirty="0" smtClean="0"/>
              <a:t> как инструмент для создания готовых письменных высказываний.</a:t>
            </a:r>
            <a:br>
              <a:rPr lang="ru-RU" dirty="0" smtClean="0"/>
            </a:br>
            <a:r>
              <a:rPr lang="ru-RU" dirty="0" err="1" smtClean="0"/>
              <a:t>Нейросеть</a:t>
            </a:r>
            <a:r>
              <a:rPr lang="ru-RU" dirty="0" smtClean="0"/>
              <a:t> – новые ГДЗ!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84" y="2203290"/>
            <a:ext cx="7233284" cy="406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9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96" y="-110278"/>
            <a:ext cx="6912864" cy="71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377317"/>
            <a:ext cx="11049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Нейросеть</a:t>
            </a:r>
            <a:r>
              <a:rPr lang="ru-RU" dirty="0"/>
              <a:t> как помощник учителя</a:t>
            </a:r>
            <a:br>
              <a:rPr lang="ru-RU" dirty="0"/>
            </a:br>
            <a:r>
              <a:rPr lang="ru-RU" dirty="0"/>
              <a:t>Проверка «на самостоятельность»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184" y="1584960"/>
            <a:ext cx="9500616" cy="5437632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chemeClr val="bg1"/>
                </a:solidFill>
              </a:rPr>
              <a:t>«Фраза звучит довольно сложносочинённой и содержит литературный анализ, который может быть не характерен для уровня пятиклассника. Однако многое зависит от индивидуальных способностей ребёнка и уровня подготовки.</a:t>
            </a:r>
          </a:p>
          <a:p>
            <a:pPr marL="0" indent="0" fontAlgn="base">
              <a:buNone/>
            </a:pPr>
            <a:r>
              <a:rPr lang="ru-RU" dirty="0">
                <a:solidFill>
                  <a:schemeClr val="bg1"/>
                </a:solidFill>
              </a:rPr>
              <a:t>Вот несколько факторов, которые могут указывать на то, что текст мог быть написан не самим учеником: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Сложность формулировок</a:t>
            </a:r>
            <a:r>
              <a:rPr lang="ru-RU" dirty="0">
                <a:solidFill>
                  <a:schemeClr val="bg1"/>
                </a:solidFill>
              </a:rPr>
              <a:t>: Использование сложных конструкций и терминов ("символ не только личной трагедии", "глубина страданий") может свидетельствовать о том, что ребёнок получил помощь взрослого или использовал готовый материал.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Литературный анализ</a:t>
            </a:r>
            <a:r>
              <a:rPr lang="ru-RU" dirty="0">
                <a:solidFill>
                  <a:schemeClr val="bg1"/>
                </a:solidFill>
              </a:rPr>
              <a:t>: Анализ социальных проблем через призму произведения ("вся система крепостного права") требует определённого уровня понимания контекста эпохи и литературоведческих знаний, которые не всегда доступны детям младшего школьного возраста.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chemeClr val="bg1"/>
                </a:solidFill>
              </a:rPr>
              <a:t>Стилистическая зрелость</a:t>
            </a:r>
            <a:r>
              <a:rPr lang="ru-RU" dirty="0">
                <a:solidFill>
                  <a:schemeClr val="bg1"/>
                </a:solidFill>
              </a:rPr>
              <a:t>: Выражение мыслей чётко и структурированно, использование метафор и сравнений ("бессилие простого человека перед лицом несправедливости") может говорить о влиянии взрослых или учебных пособий.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Формирование креативного мышления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ИИ </a:t>
            </a:r>
            <a:r>
              <a:rPr lang="ru-RU" dirty="0">
                <a:solidFill>
                  <a:schemeClr val="bg1"/>
                </a:solidFill>
              </a:rPr>
              <a:t>как толчок </a:t>
            </a:r>
            <a:r>
              <a:rPr lang="ru-RU" dirty="0" smtClean="0">
                <a:solidFill>
                  <a:schemeClr val="bg1"/>
                </a:solidFill>
              </a:rPr>
              <a:t>к развитию, </a:t>
            </a:r>
            <a:r>
              <a:rPr lang="ru-RU" dirty="0">
                <a:solidFill>
                  <a:schemeClr val="bg1"/>
                </a:solidFill>
              </a:rPr>
              <a:t>а не механизм для создания готовых ответов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918" y="2520776"/>
            <a:ext cx="4203357" cy="42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 – куратор проектов в гимназии</a:t>
            </a:r>
            <a:br>
              <a:rPr lang="ru-RU" dirty="0"/>
            </a:br>
            <a:r>
              <a:rPr lang="ru-RU" dirty="0"/>
              <a:t>я – и за, и против.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150" y="1825625"/>
            <a:ext cx="1010164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гимназии мы пытаемся выйти за рамки традиционных проектов. Информационно-познавательный тип проектов остается только как учебный проект в рамках конкретного урока или как палочка-выручалочка для «слабых» учеников.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Мы выходим на проекты, в которых пытаемся создавать уникальные продукты не на бумаге, а в реальности.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4514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Творческие проекты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327" y="146936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Эскизы, макеты, вещи, сделанные своими руками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Темы проектов учащихся 10 класса этого года: </a:t>
            </a:r>
          </a:p>
          <a:p>
            <a:r>
              <a:rPr lang="ru-RU" dirty="0">
                <a:solidFill>
                  <a:schemeClr val="bg1"/>
                </a:solidFill>
              </a:rPr>
              <a:t>«Разработка макета внутреннего двора МАОУ «Гимназия № 100»</a:t>
            </a:r>
          </a:p>
          <a:p>
            <a:r>
              <a:rPr lang="ru-RU" dirty="0">
                <a:solidFill>
                  <a:schemeClr val="bg1"/>
                </a:solidFill>
              </a:rPr>
              <a:t>«Оживление» школьных стен: новый дизайн школьного пространства»</a:t>
            </a:r>
          </a:p>
          <a:p>
            <a:r>
              <a:rPr lang="ru-RU" dirty="0">
                <a:solidFill>
                  <a:schemeClr val="bg1"/>
                </a:solidFill>
              </a:rPr>
              <a:t>«Выручай-комната, или </a:t>
            </a:r>
            <a:r>
              <a:rPr lang="ru-RU" dirty="0" smtClean="0">
                <a:solidFill>
                  <a:schemeClr val="bg1"/>
                </a:solidFill>
              </a:rPr>
              <a:t>Создания </a:t>
            </a:r>
            <a:r>
              <a:rPr lang="ru-RU" dirty="0">
                <a:solidFill>
                  <a:schemeClr val="bg1"/>
                </a:solidFill>
              </a:rPr>
              <a:t>пространства для отдыха к гимназии»</a:t>
            </a:r>
          </a:p>
          <a:p>
            <a:r>
              <a:rPr lang="ru-RU" dirty="0">
                <a:solidFill>
                  <a:schemeClr val="bg1"/>
                </a:solidFill>
              </a:rPr>
              <a:t>«Разработка эскиза полки для буккроссинга»</a:t>
            </a:r>
          </a:p>
          <a:p>
            <a:r>
              <a:rPr lang="ru-RU" dirty="0">
                <a:solidFill>
                  <a:schemeClr val="bg1"/>
                </a:solidFill>
              </a:rPr>
              <a:t>«Создание стола для армрестлинга»</a:t>
            </a:r>
          </a:p>
          <a:p>
            <a:r>
              <a:rPr lang="ru-RU" dirty="0">
                <a:solidFill>
                  <a:schemeClr val="bg1"/>
                </a:solidFill>
              </a:rPr>
              <a:t>«Разработка объемного логотипа гимназии в 3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ru-RU" dirty="0">
                <a:solidFill>
                  <a:schemeClr val="bg1"/>
                </a:solidFill>
              </a:rPr>
              <a:t> модели»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6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Социальные проекты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Школьные акции, организованные учениками 10 класса в рамках проектной деятельности:</a:t>
            </a:r>
          </a:p>
          <a:p>
            <a:r>
              <a:rPr lang="ru-RU" dirty="0">
                <a:solidFill>
                  <a:schemeClr val="bg1"/>
                </a:solidFill>
              </a:rPr>
              <a:t>«Организация и проведение выставки макетов военной техники разных лет»</a:t>
            </a:r>
          </a:p>
          <a:p>
            <a:r>
              <a:rPr lang="ru-RU" dirty="0">
                <a:solidFill>
                  <a:schemeClr val="bg1"/>
                </a:solidFill>
              </a:rPr>
              <a:t>«Потеряшки»: найди меня!»</a:t>
            </a:r>
          </a:p>
          <a:p>
            <a:r>
              <a:rPr lang="ru-RU" dirty="0">
                <a:solidFill>
                  <a:schemeClr val="bg1"/>
                </a:solidFill>
              </a:rPr>
              <a:t>«Акция по сбору школьной макулатуры»</a:t>
            </a:r>
          </a:p>
          <a:p>
            <a:r>
              <a:rPr lang="ru-RU" dirty="0">
                <a:solidFill>
                  <a:schemeClr val="bg1"/>
                </a:solidFill>
              </a:rPr>
              <a:t>«Организация и проведение дебатов на актуальные темы»</a:t>
            </a:r>
          </a:p>
          <a:p>
            <a:r>
              <a:rPr lang="ru-RU" dirty="0">
                <a:solidFill>
                  <a:schemeClr val="bg1"/>
                </a:solidFill>
              </a:rPr>
              <a:t>«Проведение серии игр для учеников гимназии «Закон един для всех!»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1108</Words>
  <Application>Microsoft Office PowerPoint</Application>
  <PresentationFormat>Широкоэкранный</PresentationFormat>
  <Paragraphs>100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Искусственный интеллект: за и против</vt:lpstr>
      <vt:lpstr>Я учитель русского языка и литературы. И я против!!!</vt:lpstr>
      <vt:lpstr>Ученики используют нейросеть как инструмент для создания готовых письменных высказываний. Нейросеть – новые ГДЗ!</vt:lpstr>
      <vt:lpstr>Презентация PowerPoint</vt:lpstr>
      <vt:lpstr>Нейросеть как помощник учителя Проверка «на самостоятельность» </vt:lpstr>
      <vt:lpstr>Формирование креативного мышления</vt:lpstr>
      <vt:lpstr>Я – куратор проектов в гимназии я – и за, и против.</vt:lpstr>
      <vt:lpstr>Творческие проекты</vt:lpstr>
      <vt:lpstr>Социальные проекты</vt:lpstr>
      <vt:lpstr>Проект ученика 10 класса, сгенерированный с помощью нейросети «Магнитно-грифельная стена в гимназии как пространство для творчества и коммуникации»</vt:lpstr>
      <vt:lpstr>Проект ученика 10 класса «Магнитно-грифельная стена в гимназии как пространство для творчества и коммуникации»</vt:lpstr>
      <vt:lpstr>Проект ученика 10 класса «Магнитно-грифельная стена в гимназии как пространство для творчества и коммуникации»</vt:lpstr>
      <vt:lpstr>Проект ученика 10 класса «Магнитно-грифельная стена в гимназии как пространство для творчества и коммуникации»</vt:lpstr>
      <vt:lpstr>ИИ – ассистент, помощник ученика </vt:lpstr>
      <vt:lpstr>Индивидуальный проект в 7 классе Проблемы</vt:lpstr>
      <vt:lpstr>Решение проблемы с помощью ИИ</vt:lpstr>
      <vt:lpstr>Ошибки! Цель = отглагольное существительное + продукт                  + конкретика Должна быть реальной, достижимой, измеримой</vt:lpstr>
      <vt:lpstr>Я – за!</vt:lpstr>
      <vt:lpstr>Создать картинку «Счастливый учитель после защиты проекта учениками»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26</cp:revision>
  <dcterms:created xsi:type="dcterms:W3CDTF">2021-06-25T08:32:57Z</dcterms:created>
  <dcterms:modified xsi:type="dcterms:W3CDTF">2025-03-14T10:12:13Z</dcterms:modified>
</cp:coreProperties>
</file>