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Shape 1059"/>
          <p:cNvSpPr>
            <a:spLocks noGrp="1" noChangeArrowheads="1"/>
          </p:cNvSpPr>
          <p:nvPr userDrawn="1"/>
        </p:nvSpPr>
        <p:spPr bwMode="auto">
          <a:xfrm>
            <a:off x="2396066" y="2291401"/>
            <a:ext cx="5452533" cy="41651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2112" y="3116"/>
                </a:moveTo>
                <a:lnTo>
                  <a:pt x="22112" y="3116"/>
                </a:lnTo>
                <a:cubicBezTo>
                  <a:pt x="22112" y="3116"/>
                  <a:pt x="27356" y="0"/>
                  <a:pt x="30300" y="4263"/>
                </a:cubicBezTo>
                <a:lnTo>
                  <a:pt x="30300" y="4263"/>
                </a:lnTo>
                <a:cubicBezTo>
                  <a:pt x="33277" y="8577"/>
                  <a:pt x="36666" y="13779"/>
                  <a:pt x="39369" y="17410"/>
                </a:cubicBezTo>
                <a:lnTo>
                  <a:pt x="39369" y="17410"/>
                </a:lnTo>
                <a:cubicBezTo>
                  <a:pt x="41761" y="20624"/>
                  <a:pt x="43200" y="22708"/>
                  <a:pt x="40979" y="26940"/>
                </a:cubicBezTo>
                <a:lnTo>
                  <a:pt x="40979" y="26940"/>
                </a:lnTo>
                <a:cubicBezTo>
                  <a:pt x="39655" y="29461"/>
                  <a:pt x="35076" y="35072"/>
                  <a:pt x="32639" y="38623"/>
                </a:cubicBezTo>
                <a:lnTo>
                  <a:pt x="32639" y="38623"/>
                </a:lnTo>
                <a:cubicBezTo>
                  <a:pt x="30200" y="42175"/>
                  <a:pt x="26202" y="43200"/>
                  <a:pt x="23268" y="42185"/>
                </a:cubicBezTo>
                <a:lnTo>
                  <a:pt x="23268" y="42185"/>
                </a:lnTo>
                <a:cubicBezTo>
                  <a:pt x="20331" y="41168"/>
                  <a:pt x="11584" y="38623"/>
                  <a:pt x="6213" y="36974"/>
                </a:cubicBezTo>
                <a:lnTo>
                  <a:pt x="6213" y="36974"/>
                </a:lnTo>
                <a:cubicBezTo>
                  <a:pt x="1431" y="35502"/>
                  <a:pt x="0" y="32900"/>
                  <a:pt x="214" y="31157"/>
                </a:cubicBezTo>
                <a:lnTo>
                  <a:pt x="214" y="31157"/>
                </a:lnTo>
                <a:cubicBezTo>
                  <a:pt x="760" y="26703"/>
                  <a:pt x="1113" y="19920"/>
                  <a:pt x="1214" y="16042"/>
                </a:cubicBezTo>
                <a:lnTo>
                  <a:pt x="1214" y="16042"/>
                </a:lnTo>
                <a:cubicBezTo>
                  <a:pt x="1303" y="12626"/>
                  <a:pt x="4203" y="11313"/>
                  <a:pt x="6907" y="9989"/>
                </a:cubicBezTo>
                <a:lnTo>
                  <a:pt x="6907" y="9989"/>
                </a:lnTo>
                <a:cubicBezTo>
                  <a:pt x="9245" y="8843"/>
                  <a:pt x="19774" y="4261"/>
                  <a:pt x="22112" y="31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060"/>
          <p:cNvSpPr>
            <a:spLocks noGrp="1" noChangeArrowheads="1"/>
          </p:cNvSpPr>
          <p:nvPr userDrawn="1"/>
        </p:nvSpPr>
        <p:spPr bwMode="auto">
          <a:xfrm>
            <a:off x="1309514" y="1839834"/>
            <a:ext cx="4011787" cy="131432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0162" y="13104"/>
                </a:moveTo>
                <a:lnTo>
                  <a:pt x="40162" y="13104"/>
                </a:lnTo>
                <a:cubicBezTo>
                  <a:pt x="36799" y="16736"/>
                  <a:pt x="26204" y="28154"/>
                  <a:pt x="22676" y="31251"/>
                </a:cubicBezTo>
                <a:lnTo>
                  <a:pt x="22676" y="31251"/>
                </a:lnTo>
                <a:cubicBezTo>
                  <a:pt x="18513" y="34899"/>
                  <a:pt x="15093" y="37527"/>
                  <a:pt x="13136" y="38511"/>
                </a:cubicBezTo>
                <a:lnTo>
                  <a:pt x="13136" y="38511"/>
                </a:lnTo>
                <a:cubicBezTo>
                  <a:pt x="10861" y="39650"/>
                  <a:pt x="0" y="43200"/>
                  <a:pt x="422" y="38511"/>
                </a:cubicBezTo>
                <a:lnTo>
                  <a:pt x="422" y="38511"/>
                </a:lnTo>
                <a:cubicBezTo>
                  <a:pt x="750" y="34836"/>
                  <a:pt x="12785" y="17028"/>
                  <a:pt x="15584" y="14358"/>
                </a:cubicBezTo>
                <a:lnTo>
                  <a:pt x="15584" y="14358"/>
                </a:lnTo>
                <a:cubicBezTo>
                  <a:pt x="18382" y="11693"/>
                  <a:pt x="34508" y="0"/>
                  <a:pt x="36286" y="2133"/>
                </a:cubicBezTo>
                <a:lnTo>
                  <a:pt x="36286" y="2133"/>
                </a:lnTo>
                <a:cubicBezTo>
                  <a:pt x="38064" y="4272"/>
                  <a:pt x="43200" y="9825"/>
                  <a:pt x="40162" y="1310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061"/>
          <p:cNvSpPr>
            <a:spLocks noGrp="1" noChangeArrowheads="1"/>
          </p:cNvSpPr>
          <p:nvPr userDrawn="1"/>
        </p:nvSpPr>
        <p:spPr bwMode="auto">
          <a:xfrm>
            <a:off x="6567030" y="4629133"/>
            <a:ext cx="5395523" cy="2231707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43200"/>
                </a:moveTo>
                <a:lnTo>
                  <a:pt x="43200" y="43200"/>
                </a:lnTo>
                <a:cubicBezTo>
                  <a:pt x="42680" y="32337"/>
                  <a:pt x="42264" y="24810"/>
                  <a:pt x="41982" y="22533"/>
                </a:cubicBezTo>
                <a:lnTo>
                  <a:pt x="41982" y="22533"/>
                </a:lnTo>
                <a:cubicBezTo>
                  <a:pt x="41353" y="17445"/>
                  <a:pt x="31020" y="10782"/>
                  <a:pt x="25434" y="7567"/>
                </a:cubicBezTo>
                <a:lnTo>
                  <a:pt x="25434" y="7567"/>
                </a:lnTo>
                <a:cubicBezTo>
                  <a:pt x="20461" y="4707"/>
                  <a:pt x="15752" y="0"/>
                  <a:pt x="10688" y="12771"/>
                </a:cubicBezTo>
                <a:lnTo>
                  <a:pt x="10688" y="12771"/>
                </a:lnTo>
                <a:cubicBezTo>
                  <a:pt x="5409" y="26085"/>
                  <a:pt x="2329" y="33891"/>
                  <a:pt x="451" y="39632"/>
                </a:cubicBezTo>
                <a:lnTo>
                  <a:pt x="451" y="39632"/>
                </a:lnTo>
                <a:cubicBezTo>
                  <a:pt x="180" y="40459"/>
                  <a:pt x="44" y="41820"/>
                  <a:pt x="0" y="43200"/>
                </a:cubicBezTo>
                <a:lnTo>
                  <a:pt x="43200" y="43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062"/>
          <p:cNvSpPr>
            <a:spLocks noGrp="1" noChangeArrowheads="1"/>
          </p:cNvSpPr>
          <p:nvPr userDrawn="1"/>
        </p:nvSpPr>
        <p:spPr bwMode="auto">
          <a:xfrm>
            <a:off x="389187" y="6100774"/>
            <a:ext cx="4968521" cy="75999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43200"/>
                </a:moveTo>
                <a:lnTo>
                  <a:pt x="43200" y="43200"/>
                </a:lnTo>
                <a:cubicBezTo>
                  <a:pt x="37750" y="34083"/>
                  <a:pt x="28707" y="20178"/>
                  <a:pt x="28707" y="20178"/>
                </a:cubicBezTo>
                <a:lnTo>
                  <a:pt x="28707" y="20178"/>
                </a:lnTo>
                <a:cubicBezTo>
                  <a:pt x="23196" y="11772"/>
                  <a:pt x="17935" y="0"/>
                  <a:pt x="14588" y="1341"/>
                </a:cubicBezTo>
                <a:lnTo>
                  <a:pt x="14588" y="1341"/>
                </a:lnTo>
                <a:cubicBezTo>
                  <a:pt x="11240" y="2673"/>
                  <a:pt x="6350" y="22671"/>
                  <a:pt x="1602" y="37718"/>
                </a:cubicBezTo>
                <a:lnTo>
                  <a:pt x="1602" y="37718"/>
                </a:lnTo>
                <a:cubicBezTo>
                  <a:pt x="1072" y="39393"/>
                  <a:pt x="536" y="41175"/>
                  <a:pt x="0" y="43200"/>
                </a:cubicBezTo>
                <a:lnTo>
                  <a:pt x="43200" y="43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063"/>
          <p:cNvSpPr>
            <a:spLocks noGrp="1" noChangeArrowheads="1"/>
          </p:cNvSpPr>
          <p:nvPr userDrawn="1"/>
        </p:nvSpPr>
        <p:spPr bwMode="auto">
          <a:xfrm>
            <a:off x="0" y="3254701"/>
            <a:ext cx="2099733" cy="3343682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43200"/>
                </a:moveTo>
                <a:lnTo>
                  <a:pt x="0" y="43200"/>
                </a:lnTo>
                <a:cubicBezTo>
                  <a:pt x="10450" y="39319"/>
                  <a:pt x="26476" y="34991"/>
                  <a:pt x="31760" y="32779"/>
                </a:cubicBezTo>
                <a:lnTo>
                  <a:pt x="31760" y="32779"/>
                </a:lnTo>
                <a:cubicBezTo>
                  <a:pt x="38554" y="29929"/>
                  <a:pt x="35982" y="23868"/>
                  <a:pt x="39587" y="11934"/>
                </a:cubicBezTo>
                <a:lnTo>
                  <a:pt x="39587" y="11934"/>
                </a:lnTo>
                <a:cubicBezTo>
                  <a:pt x="43199" y="0"/>
                  <a:pt x="33409" y="2565"/>
                  <a:pt x="25082" y="2041"/>
                </a:cubicBezTo>
                <a:lnTo>
                  <a:pt x="25082" y="2041"/>
                </a:lnTo>
                <a:cubicBezTo>
                  <a:pt x="14497" y="1374"/>
                  <a:pt x="7053" y="4621"/>
                  <a:pt x="0" y="7243"/>
                </a:cubicBezTo>
                <a:lnTo>
                  <a:pt x="0" y="43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4655839" y="2708919"/>
            <a:ext cx="6720745" cy="72007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>
          <a:xfrm>
            <a:off x="4595833" y="1808820"/>
            <a:ext cx="6720745" cy="720079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274639"/>
            <a:ext cx="2743200" cy="5851525"/>
          </a:xfrm>
        </p:spPr>
        <p:txBody>
          <a:bodyPr vert="eaVert"/>
          <a:lstStyle>
            <a:lvl1pPr algn="ctr"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39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406901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3" y="2906713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09599" y="1600201"/>
            <a:ext cx="53847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9" y="1600201"/>
            <a:ext cx="53847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9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09599" y="217487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70" y="217487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3" y="273049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2" y="273051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3" y="1435102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612774"/>
            <a:ext cx="7315200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9"/>
          <p:cNvSpPr>
            <a:spLocks noGrp="1" noChangeArrowheads="1"/>
          </p:cNvSpPr>
          <p:nvPr userDrawn="1"/>
        </p:nvSpPr>
        <p:spPr bwMode="auto">
          <a:xfrm>
            <a:off x="4976706" y="2"/>
            <a:ext cx="3058159" cy="8937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0" y="0"/>
                </a:lnTo>
                <a:cubicBezTo>
                  <a:pt x="1690" y="6213"/>
                  <a:pt x="3698" y="13338"/>
                  <a:pt x="6091" y="21902"/>
                </a:cubicBezTo>
                <a:lnTo>
                  <a:pt x="6091" y="21902"/>
                </a:lnTo>
                <a:cubicBezTo>
                  <a:pt x="12043" y="43199"/>
                  <a:pt x="17573" y="35347"/>
                  <a:pt x="23417" y="30579"/>
                </a:cubicBezTo>
                <a:lnTo>
                  <a:pt x="23417" y="30579"/>
                </a:lnTo>
                <a:cubicBezTo>
                  <a:pt x="29984" y="25223"/>
                  <a:pt x="42123" y="14119"/>
                  <a:pt x="42860" y="5640"/>
                </a:cubicBezTo>
                <a:lnTo>
                  <a:pt x="42860" y="5640"/>
                </a:lnTo>
                <a:cubicBezTo>
                  <a:pt x="42960" y="4507"/>
                  <a:pt x="43072" y="2479"/>
                  <a:pt x="432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060"/>
          <p:cNvSpPr>
            <a:spLocks noGrp="1" noChangeArrowheads="1"/>
          </p:cNvSpPr>
          <p:nvPr userDrawn="1"/>
        </p:nvSpPr>
        <p:spPr bwMode="auto">
          <a:xfrm>
            <a:off x="-24679" y="1"/>
            <a:ext cx="1399539" cy="17975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1743" y="2484"/>
                </a:moveTo>
                <a:lnTo>
                  <a:pt x="31743" y="2484"/>
                </a:lnTo>
                <a:cubicBezTo>
                  <a:pt x="30428" y="1799"/>
                  <a:pt x="28450" y="1080"/>
                  <a:pt x="26054" y="0"/>
                </a:cubicBezTo>
                <a:lnTo>
                  <a:pt x="0" y="0"/>
                </a:lnTo>
                <a:lnTo>
                  <a:pt x="0" y="34200"/>
                </a:lnTo>
                <a:lnTo>
                  <a:pt x="0" y="34200"/>
                </a:lnTo>
                <a:cubicBezTo>
                  <a:pt x="7029" y="37461"/>
                  <a:pt x="14504" y="41491"/>
                  <a:pt x="25070" y="40664"/>
                </a:cubicBezTo>
                <a:lnTo>
                  <a:pt x="25070" y="40664"/>
                </a:lnTo>
                <a:cubicBezTo>
                  <a:pt x="33399" y="40015"/>
                  <a:pt x="43200" y="43200"/>
                  <a:pt x="39593" y="28375"/>
                </a:cubicBezTo>
                <a:lnTo>
                  <a:pt x="39593" y="28375"/>
                </a:lnTo>
                <a:cubicBezTo>
                  <a:pt x="35986" y="13550"/>
                  <a:pt x="38530" y="6023"/>
                  <a:pt x="31743" y="24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061"/>
          <p:cNvSpPr>
            <a:spLocks noGrp="1" noChangeArrowheads="1"/>
          </p:cNvSpPr>
          <p:nvPr userDrawn="1"/>
        </p:nvSpPr>
        <p:spPr bwMode="auto">
          <a:xfrm>
            <a:off x="1637456" y="1"/>
            <a:ext cx="3839633" cy="26096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2864" y="0"/>
                </a:moveTo>
                <a:lnTo>
                  <a:pt x="10583" y="0"/>
                </a:lnTo>
                <a:lnTo>
                  <a:pt x="10583" y="0"/>
                </a:lnTo>
                <a:cubicBezTo>
                  <a:pt x="9017" y="532"/>
                  <a:pt x="7515" y="1058"/>
                  <a:pt x="6214" y="1509"/>
                </a:cubicBezTo>
                <a:lnTo>
                  <a:pt x="6214" y="1509"/>
                </a:lnTo>
                <a:cubicBezTo>
                  <a:pt x="1428" y="3166"/>
                  <a:pt x="0" y="6109"/>
                  <a:pt x="212" y="8072"/>
                </a:cubicBezTo>
                <a:lnTo>
                  <a:pt x="212" y="8072"/>
                </a:lnTo>
                <a:cubicBezTo>
                  <a:pt x="758" y="13092"/>
                  <a:pt x="1111" y="20742"/>
                  <a:pt x="1212" y="25114"/>
                </a:cubicBezTo>
                <a:lnTo>
                  <a:pt x="1212" y="25114"/>
                </a:lnTo>
                <a:cubicBezTo>
                  <a:pt x="1301" y="28962"/>
                  <a:pt x="4204" y="30446"/>
                  <a:pt x="6906" y="31937"/>
                </a:cubicBezTo>
                <a:lnTo>
                  <a:pt x="6906" y="31937"/>
                </a:lnTo>
                <a:cubicBezTo>
                  <a:pt x="9246" y="33229"/>
                  <a:pt x="19775" y="38395"/>
                  <a:pt x="22112" y="39685"/>
                </a:cubicBezTo>
                <a:lnTo>
                  <a:pt x="22112" y="39685"/>
                </a:lnTo>
                <a:cubicBezTo>
                  <a:pt x="22112" y="39685"/>
                  <a:pt x="27355" y="43200"/>
                  <a:pt x="30298" y="38395"/>
                </a:cubicBezTo>
                <a:lnTo>
                  <a:pt x="30298" y="38395"/>
                </a:lnTo>
                <a:cubicBezTo>
                  <a:pt x="33277" y="33533"/>
                  <a:pt x="36665" y="27667"/>
                  <a:pt x="39367" y="23576"/>
                </a:cubicBezTo>
                <a:lnTo>
                  <a:pt x="39367" y="23576"/>
                </a:lnTo>
                <a:cubicBezTo>
                  <a:pt x="41761" y="19953"/>
                  <a:pt x="43200" y="17587"/>
                  <a:pt x="40977" y="12816"/>
                </a:cubicBezTo>
                <a:lnTo>
                  <a:pt x="40977" y="12816"/>
                </a:lnTo>
                <a:cubicBezTo>
                  <a:pt x="39697" y="10062"/>
                  <a:pt x="35347" y="3936"/>
                  <a:pt x="3286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99" y="1600201"/>
            <a:ext cx="109728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599" y="6356351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9D51E0-3758-456B-809F-07B187805C7D}" type="datetimeFigureOut">
              <a:rPr lang="ru-RU"/>
              <a:t>14.03.2025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599" y="6356351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7599" y="6356351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3B38E7-149F-4D77-9EEF-9309C2CB69A9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>
        <a:spcBef>
          <a:spcPts val="0"/>
        </a:spcBef>
        <a:buNone/>
        <a:defRPr sz="44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7.jpg"/><Relationship Id="rId3" Type="http://schemas.openxmlformats.org/officeDocument/2006/relationships/image" Target="../media/image25.jpg"/><Relationship Id="rId7" Type="http://schemas.openxmlformats.org/officeDocument/2006/relationships/image" Target="../media/image33.jpg"/><Relationship Id="rId12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5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Relationship Id="rId1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g"/><Relationship Id="rId18" Type="http://schemas.openxmlformats.org/officeDocument/2006/relationships/image" Target="../media/image5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17" Type="http://schemas.openxmlformats.org/officeDocument/2006/relationships/image" Target="../media/image53.jpg"/><Relationship Id="rId2" Type="http://schemas.openxmlformats.org/officeDocument/2006/relationships/image" Target="../media/image1.png"/><Relationship Id="rId16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5" Type="http://schemas.openxmlformats.org/officeDocument/2006/relationships/image" Target="../media/image5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s://ya.ru/ai/gpt-3&amp;cc_ke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ga.cha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5928" y="934092"/>
            <a:ext cx="4830618" cy="483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7"/>
          <p:cNvSpPr/>
          <p:nvPr/>
        </p:nvSpPr>
        <p:spPr bwMode="auto">
          <a:xfrm>
            <a:off x="5619102" y="2907691"/>
            <a:ext cx="6322823" cy="15076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>
                <a:solidFill>
                  <a:srgbClr val="570FB2"/>
                </a:solidFill>
                <a:latin typeface="Arial Black"/>
              </a:rPr>
              <a:t>Искусственный интеллект: твой умный помощник в мире знаний?!</a:t>
            </a:r>
          </a:p>
          <a:p>
            <a:pPr algn="r">
              <a:defRPr/>
            </a:pPr>
            <a:endParaRPr lang="ru-RU" sz="2400">
              <a:solidFill>
                <a:srgbClr val="570FB2"/>
              </a:solidFill>
            </a:endParaRPr>
          </a:p>
          <a:p>
            <a:pPr algn="r">
              <a:defRPr/>
            </a:pPr>
            <a:endParaRPr sz="2400" b="1">
              <a:solidFill>
                <a:srgbClr val="570FB2"/>
              </a:solidFill>
              <a:latin typeface="Arial Black"/>
            </a:endParaRPr>
          </a:p>
          <a:p>
            <a:pPr algn="r">
              <a:defRPr/>
            </a:pPr>
            <a:endParaRPr lang="ru-RU" sz="2400" b="1" i="0" u="none" strike="noStrike" cap="none" spc="0">
              <a:solidFill>
                <a:srgbClr val="570FB2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2400" b="1" i="0" u="none" strike="noStrike" cap="none" spc="0">
              <a:solidFill>
                <a:srgbClr val="570FB2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r>
              <a:rPr lang="ru-RU" sz="2400" b="1" i="0" u="none" strike="noStrike" cap="none" spc="0">
                <a:solidFill>
                  <a:srgbClr val="570FB2"/>
                </a:solidFill>
                <a:latin typeface="Arial Black"/>
                <a:ea typeface="Arial Black"/>
                <a:cs typeface="Arial Black"/>
              </a:rPr>
              <a:t>Юрина М.Ф., </a:t>
            </a:r>
            <a:endParaRPr lang="ru-RU" sz="2400" b="1" i="0" u="none" strike="noStrike" cap="none" spc="0">
              <a:solidFill>
                <a:srgbClr val="570FB2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r>
              <a:rPr lang="ru-RU" sz="2400" b="1" i="0" u="none" strike="noStrike" cap="none" spc="0">
                <a:solidFill>
                  <a:srgbClr val="570FB2"/>
                </a:solidFill>
                <a:latin typeface="Arial Black"/>
                <a:ea typeface="Arial Black"/>
                <a:cs typeface="Arial Black"/>
              </a:rPr>
              <a:t>учитель нач.классов</a:t>
            </a:r>
            <a:endParaRPr sz="2400" b="1">
              <a:solidFill>
                <a:srgbClr val="570FB2"/>
              </a:solidFill>
              <a:latin typeface="Arial Black"/>
            </a:endParaRPr>
          </a:p>
          <a:p>
            <a:pPr algn="r">
              <a:defRPr/>
            </a:pPr>
            <a:r>
              <a:rPr lang="ru-RU" sz="2400" b="1" i="0" u="none" strike="noStrike" cap="none" spc="0">
                <a:solidFill>
                  <a:srgbClr val="570FB2"/>
                </a:solidFill>
                <a:latin typeface="Arial Black"/>
                <a:ea typeface="Arial Black"/>
                <a:cs typeface="Arial Black"/>
              </a:rPr>
              <a:t>МАОУ «Гимназия №100 </a:t>
            </a:r>
            <a:endParaRPr sz="2400" b="1">
              <a:solidFill>
                <a:srgbClr val="570FB2"/>
              </a:solidFill>
              <a:latin typeface="Arial Black"/>
            </a:endParaRPr>
          </a:p>
          <a:p>
            <a:pPr algn="r">
              <a:defRPr/>
            </a:pPr>
            <a:r>
              <a:rPr lang="ru-RU" sz="2400" b="1" i="0" u="none" strike="noStrike" cap="none" spc="0">
                <a:solidFill>
                  <a:srgbClr val="570FB2"/>
                </a:solidFill>
                <a:latin typeface="Arial Black"/>
                <a:ea typeface="Arial Black"/>
                <a:cs typeface="Arial Black"/>
              </a:rPr>
              <a:t>г. Челябинска»</a:t>
            </a:r>
            <a:endParaRPr lang="ru-RU" sz="4800">
              <a:solidFill>
                <a:srgbClr val="570FB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кругленный прямоугольник 7"/>
          <p:cNvSpPr/>
          <p:nvPr/>
        </p:nvSpPr>
        <p:spPr bwMode="auto">
          <a:xfrm>
            <a:off x="407581" y="447541"/>
            <a:ext cx="11653283" cy="8554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 b="1">
                <a:solidFill>
                  <a:srgbClr val="570FB2"/>
                </a:solidFill>
                <a:latin typeface="Arial Black"/>
              </a:rPr>
              <a:t>НАУКА И ИСКУССТВО</a:t>
            </a:r>
            <a:endParaRPr lang="ru-RU" sz="6000">
              <a:solidFill>
                <a:srgbClr val="570FB2"/>
              </a:solidFill>
            </a:endParaRPr>
          </a:p>
        </p:txBody>
      </p:sp>
      <p:sp>
        <p:nvSpPr>
          <p:cNvPr id="22" name="Скругленный прямоугольник 7"/>
          <p:cNvSpPr/>
          <p:nvPr/>
        </p:nvSpPr>
        <p:spPr bwMode="auto">
          <a:xfrm>
            <a:off x="405995" y="1495365"/>
            <a:ext cx="11394185" cy="12699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800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МЫСЛЬ – ДВИГАТЕЛЬ ПРОГРЕССА!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12769" y="2887122"/>
            <a:ext cx="3657600" cy="360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5995" y="2882638"/>
            <a:ext cx="3613484" cy="361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06388" y="2882638"/>
            <a:ext cx="3575247" cy="361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кругленный прямоугольник 7"/>
          <p:cNvSpPr/>
          <p:nvPr/>
        </p:nvSpPr>
        <p:spPr bwMode="auto">
          <a:xfrm>
            <a:off x="407582" y="879802"/>
            <a:ext cx="11653283" cy="8554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>
                <a:solidFill>
                  <a:srgbClr val="570FB2"/>
                </a:solidFill>
                <a:latin typeface="Arial Black"/>
              </a:rPr>
              <a:t>УСПЕХ КОМАНДЫ ЗАВИСИТ ОТ ВКЛАДА КАЖДОГО УЧАСТНИКА!</a:t>
            </a:r>
            <a:endParaRPr lang="ru-RU" sz="4000">
              <a:solidFill>
                <a:srgbClr val="570FB2"/>
              </a:solidFill>
            </a:endParaRPr>
          </a:p>
        </p:txBody>
      </p:sp>
      <p:sp>
        <p:nvSpPr>
          <p:cNvPr id="22" name="Скругленный прямоугольник 7"/>
          <p:cNvSpPr/>
          <p:nvPr/>
        </p:nvSpPr>
        <p:spPr bwMode="auto">
          <a:xfrm>
            <a:off x="407582" y="2010753"/>
            <a:ext cx="11394185" cy="420760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СОВМЕСТНО ОПРЕДЕЛИТЕ НАЗВАНИЕ ЛИТЕРАТУРНЫХ ПРОИЗВЕДЕНИЙ С ПОМОЩЬЮ ИЛЛЮСТРАЦИЙ, СОЗДАННЫХ </a:t>
            </a:r>
            <a:r>
              <a:rPr lang="ru-RU" sz="4000" b="1">
                <a:solidFill>
                  <a:srgbClr val="570FB2"/>
                </a:solidFill>
                <a:latin typeface="Arial Black"/>
              </a:rPr>
              <a:t>ШЕДЕВРИКОМ!</a:t>
            </a:r>
            <a:endParaRPr/>
          </a:p>
          <a:p>
            <a:pPr marL="742950" indent="-742950" algn="just">
              <a:buAutoNum type="arabicPeriod"/>
              <a:defRPr/>
            </a:pPr>
            <a:endParaRPr lang="ru-RU" sz="3200" b="1">
              <a:solidFill>
                <a:schemeClr val="tx1">
                  <a:lumMod val="75000"/>
                  <a:lumOff val="25000"/>
                </a:schemeClr>
              </a:solidFill>
              <a:latin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кругленный прямоугольник 7"/>
          <p:cNvSpPr/>
          <p:nvPr/>
        </p:nvSpPr>
        <p:spPr bwMode="auto">
          <a:xfrm>
            <a:off x="405995" y="670790"/>
            <a:ext cx="11653283" cy="8554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РАСПРЕДЕЛИТЕ ИЛЛЮСТРАЦИИ ПО ОПРЕДЕЛЕННОМУ ПРИЗНАКУ:</a:t>
            </a:r>
            <a:endParaRPr lang="ru-RU" sz="3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Скругленный прямоугольник 7"/>
          <p:cNvSpPr/>
          <p:nvPr/>
        </p:nvSpPr>
        <p:spPr bwMode="auto">
          <a:xfrm>
            <a:off x="535545" y="2267791"/>
            <a:ext cx="11394185" cy="41594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000" b="1">
                <a:solidFill>
                  <a:schemeClr val="accent1">
                    <a:lumMod val="75000"/>
                  </a:schemeClr>
                </a:solidFill>
                <a:latin typeface="Arial Black"/>
              </a:rPr>
              <a:t>СРЕДСТВО ПЕРЕДВИЖЕНИЯ</a:t>
            </a:r>
            <a:endParaRPr/>
          </a:p>
          <a:p>
            <a:pPr algn="ctr">
              <a:defRPr/>
            </a:pPr>
            <a:endParaRPr lang="ru-RU" sz="4000" b="1">
              <a:solidFill>
                <a:srgbClr val="7030A0"/>
              </a:solidFill>
              <a:latin typeface="Arial Black"/>
            </a:endParaRPr>
          </a:p>
          <a:p>
            <a:pPr algn="ctr">
              <a:defRPr/>
            </a:pPr>
            <a:r>
              <a:rPr lang="ru-RU" sz="4000" b="1">
                <a:solidFill>
                  <a:srgbClr val="7030A0"/>
                </a:solidFill>
                <a:latin typeface="Arial Black"/>
              </a:rPr>
              <a:t>ЖИЛИЩЕ</a:t>
            </a:r>
            <a:endParaRPr/>
          </a:p>
          <a:p>
            <a:pPr algn="ctr">
              <a:defRPr/>
            </a:pPr>
            <a:endParaRPr lang="ru-RU" sz="4000" b="1">
              <a:solidFill>
                <a:srgbClr val="C00000"/>
              </a:solidFill>
              <a:latin typeface="Arial Black"/>
            </a:endParaRPr>
          </a:p>
          <a:p>
            <a:pPr algn="ctr">
              <a:defRPr/>
            </a:pPr>
            <a:r>
              <a:rPr lang="ru-RU" sz="4000" b="1">
                <a:solidFill>
                  <a:srgbClr val="C00000"/>
                </a:solidFill>
                <a:latin typeface="Arial Black"/>
              </a:rPr>
              <a:t>ГЕРОЙ</a:t>
            </a:r>
          </a:p>
          <a:p>
            <a:pPr algn="ctr">
              <a:defRPr/>
            </a:pPr>
            <a:endParaRPr lang="ru-RU" sz="4000" b="1">
              <a:solidFill>
                <a:srgbClr val="C00000"/>
              </a:solidFill>
              <a:latin typeface="Arial Black"/>
            </a:endParaRPr>
          </a:p>
          <a:p>
            <a:pPr algn="ctr">
              <a:defRPr/>
            </a:pPr>
            <a:r>
              <a:rPr lang="ru-RU" sz="4000" b="1">
                <a:solidFill>
                  <a:srgbClr val="002060"/>
                </a:solidFill>
                <a:latin typeface="Arial Black"/>
              </a:rPr>
              <a:t>ВОШЕБСТВО (ЧУДО)</a:t>
            </a:r>
            <a:endParaRPr/>
          </a:p>
          <a:p>
            <a:pPr marL="742950" indent="-742950" algn="just">
              <a:buAutoNum type="arabicPeriod"/>
              <a:defRPr/>
            </a:pPr>
            <a:endParaRPr lang="ru-RU" sz="3200" b="1">
              <a:solidFill>
                <a:schemeClr val="tx1">
                  <a:lumMod val="75000"/>
                  <a:lumOff val="25000"/>
                </a:schemeClr>
              </a:solidFill>
              <a:latin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07582" y="876102"/>
            <a:ext cx="11653283" cy="7696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570FB2"/>
                </a:solidFill>
                <a:latin typeface="Arial Black"/>
              </a:rPr>
              <a:t>ПРИГЛАШАЮТСЯ УЧАСТНИКИ С ИЗОБРАЖЕННЫМИ СРЕДСТВАМИ ПЕРЕДВИЖЕНИЯ</a:t>
            </a:r>
            <a:endParaRPr lang="ru-RU" sz="3200">
              <a:solidFill>
                <a:srgbClr val="570FB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8716" y="2442829"/>
            <a:ext cx="2181447" cy="218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83805" y="2442829"/>
            <a:ext cx="2181447" cy="218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11996" y="2407771"/>
            <a:ext cx="2048538" cy="225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472271" y="2369287"/>
            <a:ext cx="2328530" cy="232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38716" y="621647"/>
            <a:ext cx="11653283" cy="7696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570FB2"/>
                </a:solidFill>
                <a:latin typeface="Arial Black"/>
              </a:rPr>
              <a:t>ПРИГЛАШАЮТСЯ УЧАСТНИКИ С ИЗОБРАЖЕННЫМИ СРЕДСТВАМИ ПЕРЕДВИЖЕНИЯ</a:t>
            </a:r>
            <a:endParaRPr lang="ru-RU" sz="2800">
              <a:solidFill>
                <a:srgbClr val="570FB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8716" y="1894338"/>
            <a:ext cx="2181447" cy="218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87480" y="1894338"/>
            <a:ext cx="2181447" cy="218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58514" y="1894877"/>
            <a:ext cx="2048538" cy="225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507279" y="1915603"/>
            <a:ext cx="2328530" cy="232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262270" y="4963662"/>
            <a:ext cx="11653283" cy="8554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570FB2"/>
                </a:solidFill>
                <a:latin typeface="Arial Black"/>
              </a:rPr>
              <a:t>ПРИГЛАШАЮТСЯ УЧАСТНИКИ С ИЗОБРАЖЕНИЯМИ ГЕРОЕВ ИЗ ПРОИЗВЕДЕНИЙ, В КОТОРЫХ ИСПОЛЬЗОВАЛИ ТАКОЙ ТРАНСПОРТ</a:t>
            </a:r>
            <a:endParaRPr lang="ru-RU" sz="2800">
              <a:solidFill>
                <a:srgbClr val="570FB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5"/>
          <p:cNvSpPr/>
          <p:nvPr/>
        </p:nvSpPr>
        <p:spPr bwMode="auto">
          <a:xfrm>
            <a:off x="428847" y="378486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38716" y="255181"/>
            <a:ext cx="11653283" cy="7696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570FB2"/>
                </a:solidFill>
                <a:latin typeface="Arial Black"/>
              </a:rPr>
              <a:t>ПРИГЛАШАЮТСЯ УЧАСТНИКИ С ИЗОБРАЖЕННЫМИ СРЕДСТВАМИ ПЕРЕДВИЖЕНИЯ</a:t>
            </a:r>
            <a:endParaRPr lang="ru-RU" sz="2800">
              <a:solidFill>
                <a:srgbClr val="570FB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8716" y="1183758"/>
            <a:ext cx="2181447" cy="218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87480" y="1183758"/>
            <a:ext cx="2181447" cy="218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58514" y="1184297"/>
            <a:ext cx="2048538" cy="2251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507279" y="1205022"/>
            <a:ext cx="2328530" cy="232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276447" y="3396713"/>
            <a:ext cx="11653283" cy="8554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570FB2"/>
                </a:solidFill>
                <a:latin typeface="Arial Black"/>
              </a:rPr>
              <a:t>ПРИГЛАШАЮТСЯ УЧАСТНИКИ С ИЗОБРАЖЕНИЯМИ ГЕРОЕВ ИЗ ПРОИЗВЕДЕНИЙ, В КОТОРЫХ ИСПОЛЬЗОВАЛИ ТАКОЙ ТРАНСПОРТ</a:t>
            </a:r>
            <a:endParaRPr lang="ru-RU" sz="2400">
              <a:solidFill>
                <a:srgbClr val="570FB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558514" y="4264807"/>
            <a:ext cx="2293706" cy="229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560441" y="4321711"/>
            <a:ext cx="2222205" cy="222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38716" y="4508205"/>
            <a:ext cx="2311769" cy="205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500501" y="4508205"/>
            <a:ext cx="2168426" cy="2062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52894" y="860400"/>
            <a:ext cx="11653283" cy="7696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570FB2"/>
                </a:solidFill>
                <a:latin typeface="Arial Black"/>
              </a:rPr>
              <a:t>ПРИГЛАШАЮТСЯ УЧАСТНИКИ С ИЗОБРАЖЕНИЕМ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570FB2"/>
                </a:solidFill>
                <a:latin typeface="Arial Black"/>
              </a:rPr>
              <a:t>ЗДАНИЙ </a:t>
            </a:r>
            <a:endParaRPr lang="ru-RU" sz="2800">
              <a:solidFill>
                <a:srgbClr val="570FB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66335" y="2219329"/>
            <a:ext cx="2053788" cy="183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14022" y="2246546"/>
            <a:ext cx="1727928" cy="164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65253" y="2263084"/>
            <a:ext cx="1855471" cy="1601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14620" y="2208843"/>
            <a:ext cx="2041929" cy="167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465255" y="3865043"/>
            <a:ext cx="1855470" cy="1843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114621" y="3965127"/>
            <a:ext cx="2041929" cy="174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66337" y="4055003"/>
            <a:ext cx="2053787" cy="165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814022" y="3965127"/>
            <a:ext cx="1746603" cy="174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38716" y="363245"/>
            <a:ext cx="11653283" cy="7696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570FB2"/>
                </a:solidFill>
                <a:latin typeface="Arial Black"/>
              </a:rPr>
              <a:t>ПРИГЛАШАЮТСЯ УЧАСТНИКИ С ИЗОБРАЖЕНИЕМ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570FB2"/>
                </a:solidFill>
                <a:latin typeface="Arial Black"/>
              </a:rPr>
              <a:t>ЗДАНИЙ </a:t>
            </a:r>
            <a:endParaRPr lang="ru-RU" sz="2800">
              <a:solidFill>
                <a:srgbClr val="570FB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66335" y="1279989"/>
            <a:ext cx="2053788" cy="183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14022" y="1307206"/>
            <a:ext cx="1727928" cy="164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65253" y="1323744"/>
            <a:ext cx="1855471" cy="1601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14620" y="1269503"/>
            <a:ext cx="2041929" cy="167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465255" y="2925703"/>
            <a:ext cx="1855470" cy="172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114621" y="3025787"/>
            <a:ext cx="2041929" cy="1623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66337" y="3115663"/>
            <a:ext cx="2053787" cy="155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814022" y="3025787"/>
            <a:ext cx="1746603" cy="1623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814023" y="4726783"/>
            <a:ext cx="1857334" cy="174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66338" y="4735662"/>
            <a:ext cx="2053787" cy="173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6465255" y="4669076"/>
            <a:ext cx="1855470" cy="180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9114622" y="4745847"/>
            <a:ext cx="2041929" cy="1733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44466" y="582114"/>
            <a:ext cx="11653283" cy="7696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570FB2"/>
                </a:solidFill>
                <a:latin typeface="Arial Black"/>
              </a:rPr>
              <a:t>ПРИГЛАШАЮТСЯ УЧАСТНИКИ С ИЗОБРАЖЕНИЕМ ВОЛШЕБСТВА</a:t>
            </a:r>
            <a:endParaRPr lang="ru-RU" sz="2800">
              <a:solidFill>
                <a:srgbClr val="570FB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0504" y="1607515"/>
            <a:ext cx="1664750" cy="148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70338" y="1607515"/>
            <a:ext cx="1508137" cy="143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60041" y="1607515"/>
            <a:ext cx="1502026" cy="131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38809" y="1625385"/>
            <a:ext cx="1686463" cy="138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502658" y="2982589"/>
            <a:ext cx="1400962" cy="130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138809" y="3036738"/>
            <a:ext cx="1720277" cy="127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28419" y="3086401"/>
            <a:ext cx="1582841" cy="1297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770337" y="3036738"/>
            <a:ext cx="1508137" cy="1303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814019" y="4349684"/>
            <a:ext cx="1476787" cy="141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40468" y="4384326"/>
            <a:ext cx="1548987" cy="1355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6463559" y="4347020"/>
            <a:ext cx="1494990" cy="144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9171804" y="4340167"/>
            <a:ext cx="1653468" cy="149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31997" y="321051"/>
            <a:ext cx="11653283" cy="7696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ПРИГЛАШАЮТСЯ УЧАСТНИКИ С ИЗОБРАЖЕНИЕМ ВОЛШЕБСТВА</a:t>
            </a:r>
            <a:endParaRPr lang="ru-RU" sz="28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0504" y="880151"/>
            <a:ext cx="1664750" cy="148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70338" y="880152"/>
            <a:ext cx="1508137" cy="143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368713" y="880151"/>
            <a:ext cx="1502026" cy="131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138809" y="898021"/>
            <a:ext cx="1686463" cy="138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421399" y="2284183"/>
            <a:ext cx="1400962" cy="130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138809" y="2309374"/>
            <a:ext cx="1647957" cy="122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28420" y="2359039"/>
            <a:ext cx="1561036" cy="125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770337" y="2309374"/>
            <a:ext cx="1508137" cy="1303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814019" y="3622320"/>
            <a:ext cx="1476787" cy="138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940468" y="3656962"/>
            <a:ext cx="1548987" cy="1320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6463559" y="3619657"/>
            <a:ext cx="1405486" cy="1253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9171804" y="3612804"/>
            <a:ext cx="1544671" cy="1311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3814019" y="5012317"/>
            <a:ext cx="1464453" cy="1464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9138809" y="4963380"/>
            <a:ext cx="1577666" cy="156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6456477" y="4963380"/>
            <a:ext cx="1367433" cy="1513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946276" y="5012317"/>
            <a:ext cx="1525324" cy="152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69356" y="24986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7"/>
          <p:cNvSpPr/>
          <p:nvPr/>
        </p:nvSpPr>
        <p:spPr bwMode="auto">
          <a:xfrm>
            <a:off x="752229" y="175460"/>
            <a:ext cx="10687539" cy="15076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5400" b="1">
                <a:solidFill>
                  <a:srgbClr val="570FB2"/>
                </a:solidFill>
                <a:latin typeface="Arial Black"/>
              </a:rPr>
              <a:t>Искусственный интеллект</a:t>
            </a:r>
            <a:endParaRPr lang="ru-RU" sz="6000">
              <a:solidFill>
                <a:srgbClr val="570FB2"/>
              </a:solidFill>
            </a:endParaRPr>
          </a:p>
        </p:txBody>
      </p:sp>
      <p:sp>
        <p:nvSpPr>
          <p:cNvPr id="5" name="Скругленный прямоугольник 7"/>
          <p:cNvSpPr/>
          <p:nvPr/>
        </p:nvSpPr>
        <p:spPr bwMode="auto">
          <a:xfrm>
            <a:off x="464658" y="2707704"/>
            <a:ext cx="5163956" cy="15076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>
                <a:solidFill>
                  <a:srgbClr val="570FB2"/>
                </a:solidFill>
                <a:latin typeface="Arial Black"/>
              </a:rPr>
              <a:t>Урочная деятельность</a:t>
            </a:r>
            <a:endParaRPr lang="ru-RU" sz="4800">
              <a:solidFill>
                <a:srgbClr val="570FB2"/>
              </a:solidFill>
            </a:endParaRPr>
          </a:p>
        </p:txBody>
      </p:sp>
      <p:sp>
        <p:nvSpPr>
          <p:cNvPr id="6" name="Скругленный прямоугольник 7"/>
          <p:cNvSpPr/>
          <p:nvPr/>
        </p:nvSpPr>
        <p:spPr bwMode="auto">
          <a:xfrm>
            <a:off x="6398273" y="2707704"/>
            <a:ext cx="5163956" cy="15076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>
                <a:solidFill>
                  <a:srgbClr val="570FB2"/>
                </a:solidFill>
                <a:latin typeface="Arial Black"/>
              </a:rPr>
              <a:t>Внеурочная деятельность</a:t>
            </a:r>
            <a:endParaRPr lang="ru-RU" sz="4800">
              <a:solidFill>
                <a:srgbClr val="570FB2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 bwMode="auto">
          <a:xfrm rot="2016965">
            <a:off x="2942441" y="1776031"/>
            <a:ext cx="588979" cy="83877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7030A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 bwMode="auto">
          <a:xfrm rot="19563058">
            <a:off x="8685762" y="1775964"/>
            <a:ext cx="588979" cy="83877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кругленный прямоугольник 7"/>
          <p:cNvSpPr/>
          <p:nvPr/>
        </p:nvSpPr>
        <p:spPr bwMode="auto">
          <a:xfrm>
            <a:off x="405995" y="293649"/>
            <a:ext cx="11653283" cy="8554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>
                <a:solidFill>
                  <a:srgbClr val="570FB2"/>
                </a:solidFill>
                <a:latin typeface="Arial Black"/>
              </a:rPr>
              <a:t>КАКИЕ ПРОИЗВЕДЕНИЯ У НАС ПОЛУЧИЛИСЬ?</a:t>
            </a:r>
            <a:endParaRPr lang="ru-RU" sz="3600">
              <a:solidFill>
                <a:srgbClr val="570FB2"/>
              </a:solidFill>
            </a:endParaRPr>
          </a:p>
        </p:txBody>
      </p:sp>
      <p:sp>
        <p:nvSpPr>
          <p:cNvPr id="22" name="Скругленный прямоугольник 7"/>
          <p:cNvSpPr/>
          <p:nvPr/>
        </p:nvSpPr>
        <p:spPr bwMode="auto">
          <a:xfrm>
            <a:off x="535543" y="1404294"/>
            <a:ext cx="11394185" cy="41594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</a:rPr>
              <a:t>ШАРЛЬ ПЕРРО «ЗОЛУШКА»</a:t>
            </a:r>
            <a:endParaRPr/>
          </a:p>
          <a:p>
            <a:pPr algn="ctr">
              <a:defRPr/>
            </a:pPr>
            <a:endParaRPr lang="ru-RU" sz="2800" b="1">
              <a:solidFill>
                <a:schemeClr val="accent2"/>
              </a:solidFill>
              <a:latin typeface="Arial Black"/>
            </a:endParaRPr>
          </a:p>
          <a:p>
            <a:pPr algn="ctr">
              <a:defRPr/>
            </a:pPr>
            <a:r>
              <a:rPr lang="ru-RU" sz="2800" b="1">
                <a:solidFill>
                  <a:schemeClr val="accent2"/>
                </a:solidFill>
                <a:latin typeface="Arial Black"/>
              </a:rPr>
              <a:t>ЭДУАРД НИКОЛАЕВИЧ УСЕНСКИЙ «КРОКОДИЛ ГЕНА И ЕГО ДРУЗЬЯ»</a:t>
            </a:r>
            <a:endParaRPr/>
          </a:p>
          <a:p>
            <a:pPr algn="ctr">
              <a:defRPr/>
            </a:pPr>
            <a:endParaRPr lang="ru-RU" sz="2800" b="1">
              <a:solidFill>
                <a:schemeClr val="accent1">
                  <a:lumMod val="75000"/>
                </a:schemeClr>
              </a:solidFill>
              <a:latin typeface="Arial Black"/>
            </a:endParaRPr>
          </a:p>
          <a:p>
            <a:pPr algn="ctr">
              <a:defRPr/>
            </a:pPr>
            <a:r>
              <a:rPr lang="ru-RU" sz="2800" b="1">
                <a:solidFill>
                  <a:schemeClr val="accent1">
                    <a:lumMod val="75000"/>
                  </a:schemeClr>
                </a:solidFill>
                <a:latin typeface="Arial Black"/>
              </a:rPr>
              <a:t>РУССКАЯ НАРОДНАЯ СКАЗКА «ПО ЩУЧЬЕМУ ВЕЛЕНИЮ»</a:t>
            </a:r>
            <a:endParaRPr/>
          </a:p>
          <a:p>
            <a:pPr algn="ctr">
              <a:defRPr/>
            </a:pPr>
            <a:endParaRPr lang="ru-RU" sz="2800" b="1">
              <a:solidFill>
                <a:schemeClr val="accent1">
                  <a:lumMod val="75000"/>
                </a:schemeClr>
              </a:solidFill>
              <a:latin typeface="Arial Black"/>
            </a:endParaRPr>
          </a:p>
          <a:p>
            <a:pPr algn="ctr">
              <a:defRPr/>
            </a:pP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Arial Black"/>
              </a:rPr>
              <a:t>ЭДУАРД НИКОЛАЕВИЧ УСПЕНСКИЙ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Arial Black"/>
              </a:rPr>
              <a:t> «ТРОЕ ИЗ ПРОСТОКВАШИНО»</a:t>
            </a:r>
            <a:endParaRPr/>
          </a:p>
          <a:p>
            <a:pPr algn="ctr">
              <a:defRPr/>
            </a:pPr>
            <a:endParaRPr lang="ru-RU" sz="2400" b="1">
              <a:solidFill>
                <a:schemeClr val="tx1">
                  <a:lumMod val="75000"/>
                  <a:lumOff val="25000"/>
                </a:schemeClr>
              </a:solidFill>
              <a:latin typeface="Arial Black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35543" y="5650077"/>
            <a:ext cx="11653283" cy="8554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ОБСУДИТЕ, КАКАЯ ГЛАВНАЯ МЫСЛЬ КАЖДОГО ПРОИЗВЕДЕНИЯ?</a:t>
            </a:r>
            <a:endParaRPr lang="ru-RU" sz="360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85000056" name="Скругленный прямоугольник 7"/>
          <p:cNvSpPr/>
          <p:nvPr/>
        </p:nvSpPr>
        <p:spPr bwMode="auto">
          <a:xfrm>
            <a:off x="459149" y="1964715"/>
            <a:ext cx="5427301" cy="30078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 dirty="0">
                <a:solidFill>
                  <a:srgbClr val="570FB2"/>
                </a:solidFill>
                <a:latin typeface="Arial Black"/>
              </a:rPr>
              <a:t>Конспект урока за 5 минут: правда или миф?</a:t>
            </a:r>
          </a:p>
          <a:p>
            <a:pPr algn="ctr">
              <a:defRPr/>
            </a:pPr>
            <a:endParaRPr lang="ru-RU" sz="4800" dirty="0">
              <a:solidFill>
                <a:srgbClr val="570FB2"/>
              </a:solidFill>
            </a:endParaRPr>
          </a:p>
          <a:p>
            <a:pPr algn="ctr">
              <a:defRPr/>
            </a:pPr>
            <a:endParaRPr lang="ru-RU" sz="2200" b="1" dirty="0">
              <a:solidFill>
                <a:srgbClr val="570FB2"/>
              </a:solidFill>
              <a:latin typeface="Arial Black"/>
            </a:endParaRPr>
          </a:p>
          <a:p>
            <a:pPr algn="ctr">
              <a:defRPr/>
            </a:pPr>
            <a:endParaRPr lang="ru-RU" sz="2200" b="1" dirty="0">
              <a:solidFill>
                <a:srgbClr val="570FB2"/>
              </a:solidFill>
              <a:latin typeface="Arial Black"/>
            </a:endParaRPr>
          </a:p>
          <a:p>
            <a:pPr algn="l">
              <a:defRPr/>
            </a:pPr>
            <a:r>
              <a:rPr lang="ru-RU" sz="2200" b="1" dirty="0" err="1">
                <a:solidFill>
                  <a:srgbClr val="570FB2"/>
                </a:solidFill>
                <a:latin typeface="Arial Black"/>
              </a:rPr>
              <a:t>Ситдикова</a:t>
            </a:r>
            <a:r>
              <a:rPr lang="ru-RU" sz="2200" b="1" dirty="0">
                <a:solidFill>
                  <a:srgbClr val="570FB2"/>
                </a:solidFill>
                <a:latin typeface="Arial Black"/>
              </a:rPr>
              <a:t> А.Р., </a:t>
            </a:r>
          </a:p>
          <a:p>
            <a:pPr algn="l">
              <a:defRPr/>
            </a:pPr>
            <a:r>
              <a:rPr lang="ru-RU" sz="2200" b="1" dirty="0">
                <a:solidFill>
                  <a:srgbClr val="570FB2"/>
                </a:solidFill>
                <a:latin typeface="Arial Black"/>
              </a:rPr>
              <a:t>учитель </a:t>
            </a:r>
            <a:r>
              <a:rPr lang="ru-RU" sz="2200" b="1" dirty="0" err="1">
                <a:solidFill>
                  <a:srgbClr val="570FB2"/>
                </a:solidFill>
                <a:latin typeface="Arial Black"/>
              </a:rPr>
              <a:t>нач.классов</a:t>
            </a:r>
            <a:endParaRPr lang="ru-RU" sz="2200" b="1" dirty="0">
              <a:solidFill>
                <a:srgbClr val="570FB2"/>
              </a:solidFill>
              <a:latin typeface="Arial Black"/>
            </a:endParaRPr>
          </a:p>
          <a:p>
            <a:pPr algn="l">
              <a:defRPr/>
            </a:pPr>
            <a:r>
              <a:rPr lang="ru-RU" sz="2200" b="1" dirty="0">
                <a:solidFill>
                  <a:srgbClr val="570FB2"/>
                </a:solidFill>
                <a:latin typeface="Arial Black"/>
              </a:rPr>
              <a:t>МАОУ «Гимназия №100 </a:t>
            </a:r>
          </a:p>
          <a:p>
            <a:pPr algn="l">
              <a:defRPr/>
            </a:pPr>
            <a:r>
              <a:rPr lang="ru-RU" sz="2200" b="1" dirty="0">
                <a:solidFill>
                  <a:srgbClr val="570FB2"/>
                </a:solidFill>
                <a:latin typeface="Arial Black"/>
              </a:rPr>
              <a:t>г. Челябинска»</a:t>
            </a:r>
            <a:endParaRPr lang="ru-RU" sz="2200" dirty="0">
              <a:solidFill>
                <a:srgbClr val="570FB2"/>
              </a:solidFill>
            </a:endParaRPr>
          </a:p>
        </p:txBody>
      </p:sp>
      <p:pic>
        <p:nvPicPr>
          <p:cNvPr id="344500222" name="Рисунок 3445002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86450" y="800100"/>
            <a:ext cx="5448299" cy="5448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5496497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08828018" name="Скругленный прямоугольник 5"/>
          <p:cNvSpPr/>
          <p:nvPr/>
        </p:nvSpPr>
        <p:spPr bwMode="auto">
          <a:xfrm>
            <a:off x="276446" y="226084"/>
            <a:ext cx="11653282" cy="6358269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02310758" name="Рисунок 190231075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01749" y="514320"/>
            <a:ext cx="3460749" cy="5579974"/>
          </a:xfrm>
          <a:prstGeom prst="rect">
            <a:avLst/>
          </a:prstGeom>
        </p:spPr>
      </p:pic>
      <p:pic>
        <p:nvPicPr>
          <p:cNvPr id="483277822" name="Рисунок 4832778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35879" y="4937124"/>
            <a:ext cx="5272447" cy="1396999"/>
          </a:xfrm>
          <a:prstGeom prst="rect">
            <a:avLst/>
          </a:prstGeom>
        </p:spPr>
      </p:pic>
      <p:pic>
        <p:nvPicPr>
          <p:cNvPr id="1358783523" name="Рисунок 135878352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69483" y="470408"/>
            <a:ext cx="4205240" cy="4205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2806048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40750880" name="Скругленный прямоугольник 5"/>
          <p:cNvSpPr/>
          <p:nvPr/>
        </p:nvSpPr>
        <p:spPr bwMode="auto">
          <a:xfrm>
            <a:off x="276446" y="226084"/>
            <a:ext cx="11653282" cy="6358269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7750396" name="Рисунок 14775039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41416" y="2183414"/>
            <a:ext cx="6762174" cy="3348418"/>
          </a:xfrm>
          <a:prstGeom prst="rect">
            <a:avLst/>
          </a:prstGeom>
        </p:spPr>
      </p:pic>
      <p:sp>
        <p:nvSpPr>
          <p:cNvPr id="1220050488" name="Скругленный прямоугольник 7"/>
          <p:cNvSpPr/>
          <p:nvPr/>
        </p:nvSpPr>
        <p:spPr bwMode="auto">
          <a:xfrm>
            <a:off x="400048" y="361949"/>
            <a:ext cx="11391900" cy="226694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>
                <a:solidFill>
                  <a:srgbClr val="570FB2"/>
                </a:solidFill>
                <a:latin typeface="Arial Black"/>
              </a:rPr>
              <a:t>Существуют они ...</a:t>
            </a:r>
            <a:endParaRPr lang="ru-RU" sz="4800">
              <a:solidFill>
                <a:srgbClr val="570FB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9774292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912596939" name="Скругленный прямоугольник 5"/>
          <p:cNvSpPr/>
          <p:nvPr/>
        </p:nvSpPr>
        <p:spPr bwMode="auto">
          <a:xfrm>
            <a:off x="276445" y="226083"/>
            <a:ext cx="11653281" cy="6358268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7618852" name=" 637618851"/>
          <p:cNvSpPr/>
          <p:nvPr/>
        </p:nvSpPr>
        <p:spPr bwMode="auto">
          <a:xfrm>
            <a:off x="849712" y="2033258"/>
            <a:ext cx="3141179" cy="1371960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u="sng">
                <a:hlinkClick r:id="rId3" tooltip="https://vk.com/away.php?to=https://ya.ru/ai/gpt-3&amp;cc_key"/>
              </a:rPr>
              <a:t>https://ya.ru/ai/gpt-3</a:t>
            </a:r>
            <a:endParaRPr/>
          </a:p>
          <a:p>
            <a:pPr>
              <a:defRPr/>
            </a:pPr>
            <a:r>
              <a:rPr sz="2200" b="0" i="0" u="none" spc="-1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YandexGPT</a:t>
            </a:r>
            <a:r>
              <a:rPr sz="2200" b="0" i="0" u="none" spc="-28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.Сервис</a:t>
            </a:r>
            <a:r>
              <a:rPr sz="2200" b="0" i="0" u="none" spc="-5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российский</a:t>
            </a:r>
            <a:r>
              <a:rPr sz="2200" b="0" i="0" u="none" spc="-45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2200" b="0" i="0" u="none" spc="-4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 </a:t>
            </a:r>
            <a:r>
              <a:rPr sz="22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бесплатный</a:t>
            </a:r>
            <a:endParaRPr/>
          </a:p>
        </p:txBody>
      </p:sp>
      <p:sp>
        <p:nvSpPr>
          <p:cNvPr id="1057283958" name=" 1057283957"/>
          <p:cNvSpPr/>
          <p:nvPr/>
        </p:nvSpPr>
        <p:spPr bwMode="auto">
          <a:xfrm>
            <a:off x="802087" y="4587599"/>
            <a:ext cx="1813806" cy="7013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u="sng">
                <a:hlinkClick r:id="rId4" tooltip="https://giga.chat/"/>
              </a:rPr>
              <a:t>https://giga.chat</a:t>
            </a:r>
            <a:endParaRPr/>
          </a:p>
          <a:p>
            <a:pPr>
              <a:defRPr/>
            </a:pPr>
            <a:r>
              <a:rPr sz="22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GigaChat </a:t>
            </a:r>
            <a:endParaRPr/>
          </a:p>
        </p:txBody>
      </p:sp>
      <p:sp>
        <p:nvSpPr>
          <p:cNvPr id="286629904" name=" 286629903"/>
          <p:cNvSpPr/>
          <p:nvPr/>
        </p:nvSpPr>
        <p:spPr bwMode="auto">
          <a:xfrm>
            <a:off x="5692406" y="1568587"/>
            <a:ext cx="5780870" cy="25606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800" b="1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Запросы:</a:t>
            </a:r>
            <a:endParaRPr b="1"/>
          </a:p>
          <a:p>
            <a:pPr>
              <a:defRPr/>
            </a:pP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дополни</a:t>
            </a:r>
            <a:r>
              <a:rPr sz="1800" b="0" i="0" u="none" spc="-5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речью</a:t>
            </a:r>
            <a:r>
              <a:rPr sz="1800" b="0" i="0" u="none" spc="-23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endParaRPr sz="1800" b="0" i="0" u="none" spc="-9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дополни</a:t>
            </a:r>
            <a:r>
              <a:rPr sz="1800" b="0" i="0" u="none" spc="-3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взаимодействие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с</a:t>
            </a:r>
            <a:r>
              <a:rPr sz="1800" b="0" i="0" u="none" spc="-1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аудиторией</a:t>
            </a:r>
            <a:endParaRPr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</a:t>
            </a:r>
            <a:r>
              <a:rPr sz="1800" b="0" i="0" u="none" spc="5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полученный</a:t>
            </a:r>
            <a:r>
              <a:rPr sz="1800" b="0" i="0" u="none" spc="6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сценарий</a:t>
            </a:r>
            <a:r>
              <a:rPr sz="1800" b="0" i="0" u="none" spc="6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добавить</a:t>
            </a:r>
            <a:r>
              <a:rPr sz="1800" b="0" i="0" u="none" spc="6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(загадки,</a:t>
            </a:r>
            <a:r>
              <a:rPr sz="1800" b="0" i="0" u="none" spc="5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факты,</a:t>
            </a:r>
            <a:r>
              <a:rPr sz="1800" b="0" i="0" u="none" spc="5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юмористические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сценки</a:t>
            </a:r>
            <a:r>
              <a:rPr sz="1800" b="0" i="0" u="none" spc="-3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</a:t>
            </a:r>
            <a:r>
              <a:rPr sz="1800" b="0" i="0" u="none" spc="-3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1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т.д)</a:t>
            </a:r>
            <a:endParaRPr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напиши</a:t>
            </a:r>
            <a:r>
              <a:rPr sz="1800" b="0" i="0" u="none" spc="-5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цель</a:t>
            </a:r>
            <a:r>
              <a:rPr sz="1800" b="0" i="0" u="none" spc="-7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занятия,</a:t>
            </a:r>
            <a:r>
              <a:rPr sz="1800" b="0" i="0" u="none" spc="-4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урока,</a:t>
            </a:r>
            <a:r>
              <a:rPr sz="1800" b="0" i="0" u="none" spc="-7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мероприятия,</a:t>
            </a:r>
            <a:r>
              <a:rPr sz="1800" b="0" i="0" u="none" spc="-5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утренника</a:t>
            </a:r>
            <a:r>
              <a:rPr sz="1800" b="0" i="0" u="none" spc="-23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endParaRPr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пропиши</a:t>
            </a:r>
            <a:r>
              <a:rPr sz="1800" b="0" i="0" u="none" spc="-28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задачи</a:t>
            </a:r>
            <a:r>
              <a:rPr sz="1800" b="0" i="0" u="none" spc="-45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(образовательные,</a:t>
            </a:r>
            <a:r>
              <a:rPr sz="1800" b="0" i="0" u="none" spc="-28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развивающие,</a:t>
            </a:r>
            <a:r>
              <a:rPr sz="1800" b="0" i="0" u="none" spc="-3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воспитательные)</a:t>
            </a:r>
            <a:endParaRPr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пропиши</a:t>
            </a:r>
            <a:r>
              <a:rPr sz="1800" b="0" i="0" u="none" spc="-3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аннотацию</a:t>
            </a:r>
            <a:r>
              <a:rPr sz="1800" b="0" i="0" u="none" spc="-45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к</a:t>
            </a:r>
            <a:r>
              <a:rPr sz="1800" b="0" i="0" u="none" spc="-38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занятию,</a:t>
            </a:r>
            <a:r>
              <a:rPr sz="1800" b="0" i="0" u="none" spc="-28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уроку</a:t>
            </a:r>
            <a:r>
              <a:rPr sz="1800" b="0" i="0" u="none" spc="-4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или</a:t>
            </a:r>
            <a:r>
              <a:rPr sz="1800" b="0" i="0" u="none" spc="-4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мероприятию.</a:t>
            </a:r>
            <a:endParaRPr/>
          </a:p>
        </p:txBody>
      </p:sp>
      <p:sp>
        <p:nvSpPr>
          <p:cNvPr id="2032759982" name=" 2032759981"/>
          <p:cNvSpPr/>
          <p:nvPr/>
        </p:nvSpPr>
        <p:spPr bwMode="auto">
          <a:xfrm>
            <a:off x="5704312" y="4292324"/>
            <a:ext cx="5834380" cy="17377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800" b="1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Уточняющий</a:t>
            </a:r>
            <a:r>
              <a:rPr sz="1800" b="1" i="0" u="none" spc="-4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1" i="0" u="none" spc="-1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контекст,</a:t>
            </a:r>
            <a:r>
              <a:rPr sz="1800" b="1" i="0" u="none" spc="-6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1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чтобы получился удачный </a:t>
            </a:r>
            <a:r>
              <a:rPr sz="1800" b="1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текст:</a:t>
            </a:r>
            <a:endParaRPr/>
          </a:p>
          <a:p>
            <a:pPr>
              <a:defRPr/>
            </a:pPr>
            <a:r>
              <a:rPr sz="1800" b="0" i="0" u="none" spc="-28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Тема</a:t>
            </a:r>
            <a:r>
              <a:rPr sz="1800" b="0" i="0" u="none" spc="-3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сценария.</a:t>
            </a:r>
            <a:r>
              <a:rPr sz="1800" b="0" i="0" u="none" spc="-28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</a:t>
            </a:r>
            <a:r>
              <a:rPr sz="1800" b="0" i="0" u="none" spc="-28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чем</a:t>
            </a:r>
            <a:r>
              <a:rPr sz="1800" b="0" i="0" u="none" spc="-23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речь?</a:t>
            </a:r>
            <a:endParaRPr/>
          </a:p>
          <a:p>
            <a:pPr>
              <a:defRPr/>
            </a:pPr>
            <a:r>
              <a:rPr sz="1800" b="0" i="0" u="none" spc="-1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Аудитория.</a:t>
            </a:r>
            <a:r>
              <a:rPr sz="1800" b="0" i="0" u="none" spc="-5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Возраст. Кто они? Для</a:t>
            </a:r>
            <a:r>
              <a:rPr sz="1800" b="0" i="0" u="none" spc="-6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кого</a:t>
            </a:r>
            <a:r>
              <a:rPr sz="1800" b="0" i="0" u="none" spc="-4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предназначена</a:t>
            </a:r>
            <a:r>
              <a:rPr sz="1800" b="0" i="0" u="none" spc="-28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речь?</a:t>
            </a:r>
            <a:endParaRPr/>
          </a:p>
          <a:p>
            <a:pPr algn="l">
              <a:defRPr/>
            </a:pPr>
            <a:r>
              <a:rPr sz="1800" b="0" i="0" u="none" spc="-1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Цель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	</a:t>
            </a:r>
            <a:r>
              <a:rPr sz="1800" b="0" i="0" u="none" spc="-1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речи.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	</a:t>
            </a:r>
            <a:r>
              <a:rPr sz="1800" b="0" i="0" u="none" spc="-23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Что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	</a:t>
            </a:r>
            <a:r>
              <a:rPr sz="1800" b="0" i="0" u="none" spc="-23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вы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	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хотите,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	</a:t>
            </a:r>
            <a:r>
              <a:rPr sz="1800" b="0" i="0" u="none" spc="-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чтобы аудитория почувствовала</a:t>
            </a:r>
            <a:r>
              <a:rPr sz="1800" b="0" i="0" u="none" spc="-23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или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сделала</a:t>
            </a:r>
            <a:r>
              <a:rPr sz="1800" b="0" i="0" u="none" spc="-9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после</a:t>
            </a:r>
            <a:r>
              <a:rPr sz="1800" b="0" i="0" u="none" spc="-54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sz="1800" b="0" i="0" u="none" spc="-19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речи?</a:t>
            </a:r>
            <a:endParaRPr/>
          </a:p>
        </p:txBody>
      </p:sp>
      <p:sp>
        <p:nvSpPr>
          <p:cNvPr id="1969587258" name=" 1969587257"/>
          <p:cNvSpPr/>
          <p:nvPr/>
        </p:nvSpPr>
        <p:spPr bwMode="auto">
          <a:xfrm>
            <a:off x="576868" y="461962"/>
            <a:ext cx="10895688" cy="13109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4000" b="1" i="0" u="none" spc="-9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</a:rPr>
              <a:t>Российские</a:t>
            </a:r>
            <a:r>
              <a:rPr sz="4000" b="1" i="0" u="none" spc="-164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b="1" i="0" u="none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</a:rPr>
              <a:t>сервисы</a:t>
            </a:r>
            <a:r>
              <a:rPr sz="4000" b="1" i="0" u="none" spc="-164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b="1" i="0" u="none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для</a:t>
            </a:r>
            <a:r>
              <a:rPr sz="4000" b="1" i="0" u="none" spc="-180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sz="4000" b="1" i="0" u="none" spc="-9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</a:rPr>
              <a:t>создания медиапродуктов</a:t>
            </a:r>
            <a:endParaRPr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77151978" name="Загнутый угол 1477151977"/>
          <p:cNvSpPr/>
          <p:nvPr/>
        </p:nvSpPr>
        <p:spPr bwMode="auto">
          <a:xfrm>
            <a:off x="3465937" y="3190874"/>
            <a:ext cx="1797843" cy="1396724"/>
          </a:xfrm>
          <a:prstGeom prst="foldedCorner">
            <a:avLst>
              <a:gd name="adj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sz="2800"/>
              <a:t>Промт / сценарий</a:t>
            </a:r>
            <a:r>
              <a:rPr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66175066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85339559" name="Скругленный прямоугольник 5"/>
          <p:cNvSpPr/>
          <p:nvPr/>
        </p:nvSpPr>
        <p:spPr bwMode="auto">
          <a:xfrm>
            <a:off x="276445" y="226083"/>
            <a:ext cx="11653281" cy="6358268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72543102" name="Рисунок 1772543101"/>
          <p:cNvPicPr>
            <a:picLocks noChangeAspect="1"/>
          </p:cNvPicPr>
          <p:nvPr/>
        </p:nvPicPr>
        <p:blipFill>
          <a:blip r:embed="rId3"/>
          <a:srcRect b="6028"/>
          <a:stretch/>
        </p:blipFill>
        <p:spPr bwMode="auto">
          <a:xfrm>
            <a:off x="838780" y="357187"/>
            <a:ext cx="10514437" cy="5557838"/>
          </a:xfrm>
          <a:prstGeom prst="rect">
            <a:avLst/>
          </a:prstGeom>
        </p:spPr>
      </p:pic>
      <p:sp>
        <p:nvSpPr>
          <p:cNvPr id="1152689423" name="Прямоугольник 1152689422"/>
          <p:cNvSpPr/>
          <p:nvPr/>
        </p:nvSpPr>
        <p:spPr bwMode="auto">
          <a:xfrm>
            <a:off x="10169156" y="464343"/>
            <a:ext cx="1619249" cy="714374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521097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49057353" name="Скругленный прямоугольник 5"/>
          <p:cNvSpPr/>
          <p:nvPr/>
        </p:nvSpPr>
        <p:spPr bwMode="auto">
          <a:xfrm>
            <a:off x="276446" y="226084"/>
            <a:ext cx="11653282" cy="6358269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51865673" name="Рисунок 145186567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33499" y="731506"/>
            <a:ext cx="10390149" cy="4913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8290549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86788988" name="Скругленный прямоугольник 5"/>
          <p:cNvSpPr/>
          <p:nvPr/>
        </p:nvSpPr>
        <p:spPr bwMode="auto">
          <a:xfrm>
            <a:off x="276445" y="226083"/>
            <a:ext cx="11653281" cy="6358268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07087569" name="Рисунок 1307087568"/>
          <p:cNvPicPr>
            <a:picLocks noChangeAspect="1"/>
          </p:cNvPicPr>
          <p:nvPr/>
        </p:nvPicPr>
        <p:blipFill>
          <a:blip r:embed="rId3"/>
          <a:srcRect t="10812" b="9454"/>
          <a:stretch/>
        </p:blipFill>
        <p:spPr bwMode="auto">
          <a:xfrm>
            <a:off x="1864461" y="635688"/>
            <a:ext cx="8477249" cy="5586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69358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9868707" name="Рисунок 9986870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2123" y="897699"/>
            <a:ext cx="10907749" cy="5062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7238629" name="Рисунок 102723862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95999" y="533399"/>
            <a:ext cx="4440600" cy="5876614"/>
          </a:xfrm>
          <a:prstGeom prst="rect">
            <a:avLst/>
          </a:prstGeom>
        </p:spPr>
      </p:pic>
      <p:pic>
        <p:nvPicPr>
          <p:cNvPr id="1454963559" name="Рисунок 145496355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6799" y="533399"/>
            <a:ext cx="4535849" cy="587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7"/>
          <p:cNvSpPr/>
          <p:nvPr/>
        </p:nvSpPr>
        <p:spPr bwMode="auto">
          <a:xfrm>
            <a:off x="759318" y="1747965"/>
            <a:ext cx="10687539" cy="290024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800" b="1">
                <a:solidFill>
                  <a:srgbClr val="570FB2"/>
                </a:solidFill>
                <a:latin typeface="Arial Black"/>
              </a:rPr>
              <a:t>Использование искусственного интеллекта</a:t>
            </a:r>
            <a:endParaRPr/>
          </a:p>
          <a:p>
            <a:pPr algn="ctr">
              <a:defRPr/>
            </a:pPr>
            <a:r>
              <a:rPr lang="ru-RU" sz="4800" b="1">
                <a:solidFill>
                  <a:srgbClr val="570FB2"/>
                </a:solidFill>
                <a:latin typeface="Arial Black"/>
              </a:rPr>
              <a:t>во внеурочной деятельности</a:t>
            </a:r>
            <a:endParaRPr lang="ru-RU" sz="5400">
              <a:solidFill>
                <a:srgbClr val="570FB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93493630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102244615" name="Скругленный прямоугольник 5"/>
          <p:cNvSpPr/>
          <p:nvPr/>
        </p:nvSpPr>
        <p:spPr bwMode="auto">
          <a:xfrm>
            <a:off x="269357" y="226084"/>
            <a:ext cx="11653282" cy="6358269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58258683" name="Рисунок 75825868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1998" y="761999"/>
            <a:ext cx="11244033" cy="5284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7151908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42828255" name="Скругленный прямоугольник 5"/>
          <p:cNvSpPr/>
          <p:nvPr/>
        </p:nvSpPr>
        <p:spPr bwMode="auto">
          <a:xfrm>
            <a:off x="269357" y="226084"/>
            <a:ext cx="11653282" cy="6358269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00523778" name="Рисунок 160052377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0892" y="885825"/>
            <a:ext cx="10890210" cy="508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12076568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424916944" name="Скругленный прямоугольник 5"/>
          <p:cNvSpPr/>
          <p:nvPr/>
        </p:nvSpPr>
        <p:spPr bwMode="auto">
          <a:xfrm>
            <a:off x="269356" y="226083"/>
            <a:ext cx="11653281" cy="6358268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31717843" name="Рисунок 43171784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8211" y="776316"/>
            <a:ext cx="11015575" cy="525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553307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77710389" name="Скругленный прямоугольник 5"/>
          <p:cNvSpPr/>
          <p:nvPr/>
        </p:nvSpPr>
        <p:spPr bwMode="auto">
          <a:xfrm>
            <a:off x="269357" y="226084"/>
            <a:ext cx="11653282" cy="6358269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30012534" name="Рисунок 53001253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43049" y="476249"/>
            <a:ext cx="9622199" cy="5619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8214911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384552096" name="Скругленный прямоугольник 5"/>
          <p:cNvSpPr/>
          <p:nvPr/>
        </p:nvSpPr>
        <p:spPr bwMode="auto">
          <a:xfrm>
            <a:off x="269356" y="226083"/>
            <a:ext cx="11653281" cy="6358268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81461453" name="Рисунок 118146145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62799" y="960316"/>
            <a:ext cx="3811950" cy="5054749"/>
          </a:xfrm>
          <a:prstGeom prst="rect">
            <a:avLst/>
          </a:prstGeom>
        </p:spPr>
      </p:pic>
      <p:sp>
        <p:nvSpPr>
          <p:cNvPr id="372002249" name="Скругленный прямоугольник 7"/>
          <p:cNvSpPr/>
          <p:nvPr/>
        </p:nvSpPr>
        <p:spPr bwMode="auto">
          <a:xfrm>
            <a:off x="459148" y="1345590"/>
            <a:ext cx="4991098" cy="347405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>
                <a:solidFill>
                  <a:srgbClr val="570FB2"/>
                </a:solidFill>
                <a:latin typeface="Arial Black"/>
              </a:rPr>
              <a:t>Тест по теме</a:t>
            </a:r>
            <a:endParaRPr lang="ru-RU" sz="4800">
              <a:solidFill>
                <a:srgbClr val="570FB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535999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01724365" name="Скругленный прямоугольник 5"/>
          <p:cNvSpPr/>
          <p:nvPr/>
        </p:nvSpPr>
        <p:spPr bwMode="auto">
          <a:xfrm>
            <a:off x="269357" y="226084"/>
            <a:ext cx="11653282" cy="6358269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79190048" name="Рисунок 137919004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1549" y="844961"/>
            <a:ext cx="10991849" cy="5073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50302779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46750753" name="Скругленный прямоугольник 5"/>
          <p:cNvSpPr/>
          <p:nvPr/>
        </p:nvSpPr>
        <p:spPr bwMode="auto">
          <a:xfrm>
            <a:off x="269357" y="226084"/>
            <a:ext cx="11653282" cy="6358269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34140382" name="Рисунок 93414038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849224" cy="6010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75400639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704142694" name="Скругленный прямоугольник 5"/>
          <p:cNvSpPr/>
          <p:nvPr/>
        </p:nvSpPr>
        <p:spPr bwMode="auto">
          <a:xfrm>
            <a:off x="269355" y="226082"/>
            <a:ext cx="11653281" cy="6358267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50716160" name="Рисунок 185071615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29400" y="909666"/>
            <a:ext cx="3762374" cy="4991099"/>
          </a:xfrm>
          <a:prstGeom prst="rect">
            <a:avLst/>
          </a:prstGeom>
        </p:spPr>
      </p:pic>
      <p:sp>
        <p:nvSpPr>
          <p:cNvPr id="205543115" name="Скругленный прямоугольник 7"/>
          <p:cNvSpPr/>
          <p:nvPr/>
        </p:nvSpPr>
        <p:spPr bwMode="auto">
          <a:xfrm>
            <a:off x="459148" y="1345590"/>
            <a:ext cx="4991098" cy="347405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>
                <a:solidFill>
                  <a:srgbClr val="570FB2"/>
                </a:solidFill>
                <a:latin typeface="Arial Black"/>
              </a:rPr>
              <a:t>Письменный опрос </a:t>
            </a:r>
            <a:endParaRPr lang="ru-RU" sz="4800">
              <a:solidFill>
                <a:srgbClr val="570FB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00034079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1731261117" name="Скругленный прямоугольник 5"/>
          <p:cNvSpPr/>
          <p:nvPr/>
        </p:nvSpPr>
        <p:spPr bwMode="auto">
          <a:xfrm>
            <a:off x="269355" y="226082"/>
            <a:ext cx="11653281" cy="6358267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00648937" name="Рисунок 140064893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5850" y="821827"/>
            <a:ext cx="10877549" cy="5218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61965037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799366847" name="Скругленный прямоугольник 5"/>
          <p:cNvSpPr/>
          <p:nvPr/>
        </p:nvSpPr>
        <p:spPr bwMode="auto">
          <a:xfrm>
            <a:off x="269355" y="226082"/>
            <a:ext cx="11653281" cy="6358267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8022666" name="Рисунок 102802266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6299" y="794724"/>
            <a:ext cx="10896599" cy="5334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69358" y="24986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570FB2"/>
              </a:solidFill>
            </a:endParaRPr>
          </a:p>
        </p:txBody>
      </p:sp>
      <p:sp>
        <p:nvSpPr>
          <p:cNvPr id="4" name="Скругленный прямоугольник 7"/>
          <p:cNvSpPr/>
          <p:nvPr/>
        </p:nvSpPr>
        <p:spPr bwMode="auto">
          <a:xfrm>
            <a:off x="918188" y="58743"/>
            <a:ext cx="10687539" cy="15076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800" b="1">
                <a:solidFill>
                  <a:srgbClr val="570FB2"/>
                </a:solidFill>
                <a:latin typeface="Arial Black"/>
              </a:rPr>
              <a:t>Разговоры о важном</a:t>
            </a:r>
            <a:endParaRPr lang="ru-RU" sz="5400">
              <a:solidFill>
                <a:srgbClr val="570FB2"/>
              </a:solidFill>
            </a:endParaRPr>
          </a:p>
        </p:txBody>
      </p:sp>
      <p:sp>
        <p:nvSpPr>
          <p:cNvPr id="5" name="Заголовок 1"/>
          <p:cNvSpPr txBox="1"/>
          <p:nvPr/>
        </p:nvSpPr>
        <p:spPr bwMode="auto">
          <a:xfrm>
            <a:off x="614318" y="1823137"/>
            <a:ext cx="8661013" cy="8833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600" b="1" i="0" u="none" strike="noStrike" cap="none" spc="0">
                <a:ln>
                  <a:noFill/>
                </a:ln>
                <a:solidFill>
                  <a:srgbClr val="570FB2"/>
                </a:solidFill>
                <a:latin typeface="Verdana"/>
                <a:ea typeface="Verdana"/>
                <a:cs typeface="Arial"/>
              </a:rPr>
              <a:t>МОТИВАЦИОННАЯ ЧАСТЬ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614317" y="2431702"/>
            <a:ext cx="6998409" cy="701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</a:rPr>
              <a:t>Важно заинтересовать детей, пробудить интерес </a:t>
            </a:r>
            <a:b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</a:rPr>
            </a:br>
            <a:r>
              <a:rPr lang="ru-RU" sz="200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</a:rPr>
              <a:t>к обсуждаемой теме</a:t>
            </a:r>
            <a:endParaRPr lang="ru-RU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56776" y="2615651"/>
            <a:ext cx="2175825" cy="2175825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566239" y="3448666"/>
            <a:ext cx="3520209" cy="8833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>
                <a:solidFill>
                  <a:srgbClr val="570FB2"/>
                </a:solidFill>
                <a:latin typeface="Verdana"/>
                <a:ea typeface="Verdana"/>
              </a:rPr>
              <a:t>СПОСОБЫ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7475701" y="4870168"/>
            <a:ext cx="4130383" cy="1189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>
                <a:latin typeface="Verdana"/>
                <a:ea typeface="Verdana"/>
              </a:rPr>
              <a:t>Нейросеть «Шедеврум» </a:t>
            </a:r>
            <a:br>
              <a:rPr lang="ru-RU">
                <a:latin typeface="Verdana"/>
                <a:ea typeface="Verdana"/>
              </a:rPr>
            </a:br>
            <a:r>
              <a:rPr lang="ru-RU">
                <a:latin typeface="Verdana"/>
                <a:ea typeface="Verdana"/>
              </a:rPr>
              <a:t>для создания собственного </a:t>
            </a:r>
            <a:br>
              <a:rPr lang="ru-RU">
                <a:latin typeface="Verdana"/>
                <a:ea typeface="Verdana"/>
              </a:rPr>
            </a:br>
            <a:r>
              <a:rPr lang="ru-RU">
                <a:latin typeface="Verdana"/>
                <a:ea typeface="Verdana"/>
              </a:rPr>
              <a:t>или поиска подходящего изображения</a:t>
            </a:r>
            <a:endParaRPr lang="ru-RU"/>
          </a:p>
        </p:txBody>
      </p:sp>
      <p:sp>
        <p:nvSpPr>
          <p:cNvPr id="10" name="Заголовок 1"/>
          <p:cNvSpPr txBox="1"/>
          <p:nvPr/>
        </p:nvSpPr>
        <p:spPr bwMode="auto">
          <a:xfrm>
            <a:off x="657648" y="4486898"/>
            <a:ext cx="4841651" cy="1512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Aft>
                <a:spcPts val="600"/>
              </a:spcAft>
              <a:buFont typeface="Wingdings"/>
              <a:buChar char="§"/>
              <a:defRPr/>
            </a:pPr>
            <a:r>
              <a:rPr lang="ru-RU" sz="2400">
                <a:latin typeface="Verdana"/>
                <a:ea typeface="Verdana"/>
              </a:rPr>
              <a:t>Аудио-сопровождение</a:t>
            </a:r>
            <a:endParaRPr/>
          </a:p>
          <a:p>
            <a:pPr marL="571500" indent="-571500">
              <a:spcAft>
                <a:spcPts val="600"/>
              </a:spcAft>
              <a:buFont typeface="Wingdings"/>
              <a:buChar char="§"/>
              <a:defRPr/>
            </a:pPr>
            <a:r>
              <a:rPr lang="ru-RU" sz="2400">
                <a:latin typeface="Verdana"/>
                <a:ea typeface="Verdana"/>
              </a:rPr>
              <a:t>Видеофрагменты </a:t>
            </a:r>
            <a:endParaRPr/>
          </a:p>
          <a:p>
            <a:pPr marL="571500" indent="-571500">
              <a:spcAft>
                <a:spcPts val="600"/>
              </a:spcAft>
              <a:buFont typeface="Wingdings"/>
              <a:buChar char="§"/>
              <a:defRPr/>
            </a:pPr>
            <a:r>
              <a:rPr lang="ru-RU" sz="2400">
                <a:latin typeface="Verdana"/>
                <a:ea typeface="Verdana"/>
              </a:rPr>
              <a:t>Игровой приём </a:t>
            </a:r>
            <a:br>
              <a:rPr lang="ru-RU" sz="2400">
                <a:latin typeface="Verdana"/>
                <a:ea typeface="Verdana"/>
              </a:rPr>
            </a:br>
            <a:r>
              <a:rPr lang="ru-RU" sz="2400">
                <a:latin typeface="Verdana"/>
                <a:ea typeface="Verdana"/>
              </a:rPr>
              <a:t>«Да-нетки»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9295392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1174966148" name="Скругленный прямоугольник 5"/>
          <p:cNvSpPr/>
          <p:nvPr/>
        </p:nvSpPr>
        <p:spPr bwMode="auto">
          <a:xfrm>
            <a:off x="269355" y="226082"/>
            <a:ext cx="11653281" cy="6358267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75262458" name="Скругленный прямоугольник 7"/>
          <p:cNvSpPr/>
          <p:nvPr/>
        </p:nvSpPr>
        <p:spPr bwMode="auto">
          <a:xfrm>
            <a:off x="1047746" y="2444595"/>
            <a:ext cx="10287000" cy="150766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>
                <a:solidFill>
                  <a:srgbClr val="570FB2"/>
                </a:solidFill>
                <a:latin typeface="Arial Black"/>
              </a:rPr>
              <a:t>«Марьиванна, дайте, пожалуйста, Вовочке, дополнительное задание по русскому языку, ведь скоро конец четверти, а у него только одна «3».</a:t>
            </a:r>
          </a:p>
          <a:p>
            <a:pPr algn="ctr">
              <a:defRPr/>
            </a:pPr>
            <a:endParaRPr lang="ru-RU" sz="4400" b="1">
              <a:solidFill>
                <a:srgbClr val="570FB2"/>
              </a:solidFill>
              <a:latin typeface="Arial Black"/>
            </a:endParaRPr>
          </a:p>
          <a:p>
            <a:pPr algn="ctr">
              <a:defRPr/>
            </a:pPr>
            <a:r>
              <a:rPr lang="ru-RU" sz="2800" b="1">
                <a:solidFill>
                  <a:srgbClr val="570FB2"/>
                </a:solidFill>
                <a:latin typeface="Arial Black"/>
              </a:rPr>
              <a:t>*практическая часть (написание сценария – приглашение мамы на консультацию по успеваемости)</a:t>
            </a:r>
            <a:endParaRPr lang="ru-RU" sz="4400" b="1">
              <a:solidFill>
                <a:srgbClr val="570FB2"/>
              </a:solidFill>
              <a:latin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872601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965149420" name="Скругленный прямоугольник 5"/>
          <p:cNvSpPr/>
          <p:nvPr/>
        </p:nvSpPr>
        <p:spPr bwMode="auto">
          <a:xfrm>
            <a:off x="269357" y="226084"/>
            <a:ext cx="11653282" cy="6358269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99346860" name="Скругленный прямоугольник 7"/>
          <p:cNvSpPr/>
          <p:nvPr/>
        </p:nvSpPr>
        <p:spPr bwMode="auto">
          <a:xfrm>
            <a:off x="779499" y="2275864"/>
            <a:ext cx="10287000" cy="150766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400" b="1">
                <a:solidFill>
                  <a:srgbClr val="570FB2"/>
                </a:solidFill>
                <a:latin typeface="Arial Black"/>
              </a:rPr>
              <a:t>Брать или не брать, вот в чем вопрос.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2723251" y="788825"/>
            <a:ext cx="9285249" cy="8833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600" b="1" i="0" u="none" strike="noStrike" cap="none" spc="0">
                <a:ln>
                  <a:noFill/>
                </a:ln>
                <a:solidFill>
                  <a:srgbClr val="570FB2"/>
                </a:solidFill>
                <a:latin typeface="Verdana"/>
                <a:ea typeface="Verdana"/>
                <a:cs typeface="Arial"/>
              </a:rPr>
              <a:t>МОТИВАЦИОННАЯ</a:t>
            </a:r>
            <a:r>
              <a:rPr lang="ru-RU" sz="3600" b="1" i="0" u="none" strike="noStrike" cap="none" spc="0">
                <a:ln>
                  <a:noFill/>
                </a:ln>
                <a:solidFill>
                  <a:srgbClr val="0A689E"/>
                </a:solidFill>
                <a:latin typeface="Verdana"/>
                <a:ea typeface="Verdana"/>
                <a:cs typeface="Arial"/>
              </a:rPr>
              <a:t> </a:t>
            </a:r>
            <a:r>
              <a:rPr lang="ru-RU" sz="3600" b="1" i="0" u="none" strike="noStrike" cap="none" spc="0">
                <a:ln>
                  <a:noFill/>
                </a:ln>
                <a:solidFill>
                  <a:srgbClr val="570FB2"/>
                </a:solidFill>
                <a:latin typeface="Verdana"/>
                <a:ea typeface="Verdana"/>
                <a:cs typeface="Arial"/>
              </a:rPr>
              <a:t>ЧАСТЬ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1520" y="2119471"/>
            <a:ext cx="2410753" cy="2572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81595" y="3040142"/>
            <a:ext cx="2668652" cy="2572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831789" y="2119471"/>
            <a:ext cx="2854779" cy="2572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8" name="Прямоугольник 7"/>
          <p:cNvSpPr/>
          <p:nvPr/>
        </p:nvSpPr>
        <p:spPr bwMode="auto">
          <a:xfrm>
            <a:off x="3542056" y="2047700"/>
            <a:ext cx="4910501" cy="701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sz="2400">
                <a:latin typeface="Verdana"/>
                <a:ea typeface="Verdana"/>
              </a:rPr>
              <a:t>Что объединяет изображения,</a:t>
            </a:r>
            <a:br>
              <a:rPr lang="ru-RU" sz="2400">
                <a:latin typeface="Verdana"/>
                <a:ea typeface="Verdana"/>
              </a:rPr>
            </a:br>
            <a:r>
              <a:rPr lang="ru-RU" sz="2400">
                <a:latin typeface="Verdana"/>
                <a:ea typeface="Verdana"/>
              </a:rPr>
              <a:t>сгенерированные нейросетью?</a:t>
            </a:r>
            <a:endParaRPr lang="ru-RU" sz="240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31308" y="3040141"/>
            <a:ext cx="2668651" cy="2572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587922" y="3898983"/>
            <a:ext cx="2668652" cy="2572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7"/>
          <p:cNvSpPr/>
          <p:nvPr/>
        </p:nvSpPr>
        <p:spPr bwMode="auto">
          <a:xfrm>
            <a:off x="759318" y="1978875"/>
            <a:ext cx="10687539" cy="290024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800" b="1">
                <a:solidFill>
                  <a:srgbClr val="570FB2"/>
                </a:solidFill>
                <a:latin typeface="Arial Black"/>
              </a:rPr>
              <a:t>Использование искусственного интеллекта</a:t>
            </a:r>
            <a:endParaRPr/>
          </a:p>
          <a:p>
            <a:pPr algn="ctr">
              <a:defRPr/>
            </a:pPr>
            <a:r>
              <a:rPr lang="ru-RU" sz="4800" b="1">
                <a:solidFill>
                  <a:srgbClr val="570FB2"/>
                </a:solidFill>
                <a:latin typeface="Arial Black"/>
              </a:rPr>
              <a:t>на уроках в начальной школе</a:t>
            </a:r>
            <a:endParaRPr lang="ru-RU" sz="5400">
              <a:solidFill>
                <a:srgbClr val="570FB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5"/>
          <p:cNvSpPr/>
          <p:nvPr/>
        </p:nvSpPr>
        <p:spPr bwMode="auto">
          <a:xfrm>
            <a:off x="276447" y="226085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3266" y="325582"/>
            <a:ext cx="3103418" cy="3103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026" name="Picture 2" descr="ребенок, засучив длинные рукава пишет в тетради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152041" y="325582"/>
            <a:ext cx="3144020" cy="3103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028" name="Picture 4" descr="два ученика начальной школы, непослушных, сидят в луже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008014" y="3187050"/>
            <a:ext cx="3144027" cy="3270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108883" y="3187049"/>
            <a:ext cx="3196426" cy="3270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276447" y="255181"/>
            <a:ext cx="11653283" cy="6358270"/>
          </a:xfrm>
          <a:prstGeom prst="roundRect">
            <a:avLst>
              <a:gd name="adj" fmla="val 3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040910" y="443793"/>
            <a:ext cx="6188149" cy="8729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8000" b="1">
                <a:solidFill>
                  <a:srgbClr val="570FB2"/>
                </a:solidFill>
                <a:latin typeface="Arial Black"/>
              </a:rPr>
              <a:t>ФОРУМ – </a:t>
            </a:r>
            <a:r>
              <a:rPr lang="ru-RU" sz="8800">
                <a:solidFill>
                  <a:srgbClr val="570FB2"/>
                </a:solidFill>
              </a:rPr>
              <a:t> </a:t>
            </a:r>
            <a:endParaRPr/>
          </a:p>
        </p:txBody>
      </p:sp>
      <p:sp>
        <p:nvSpPr>
          <p:cNvPr id="2" name="TextBox 1"/>
          <p:cNvSpPr txBox="1"/>
          <p:nvPr/>
        </p:nvSpPr>
        <p:spPr bwMode="auto">
          <a:xfrm>
            <a:off x="696331" y="1703037"/>
            <a:ext cx="10610125" cy="94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latin typeface="Arial"/>
                <a:cs typeface="Arial"/>
              </a:rPr>
              <a:t>это площадка (место), на которой собираются люди для обсуждения чего-то интересного и очень важного. </a:t>
            </a:r>
            <a:endParaRPr/>
          </a:p>
        </p:txBody>
      </p:sp>
      <p:sp>
        <p:nvSpPr>
          <p:cNvPr id="9" name="Скругленный прямоугольник 7"/>
          <p:cNvSpPr/>
          <p:nvPr/>
        </p:nvSpPr>
        <p:spPr bwMode="auto">
          <a:xfrm>
            <a:off x="276447" y="3222399"/>
            <a:ext cx="11653283" cy="318188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500" b="1">
                <a:solidFill>
                  <a:srgbClr val="570FB2"/>
                </a:solidFill>
                <a:latin typeface="Arial Black"/>
              </a:rPr>
              <a:t>Правила участников форума:</a:t>
            </a:r>
            <a:endParaRPr/>
          </a:p>
          <a:p>
            <a:pPr marL="571500" indent="-571500">
              <a:buFont typeface="Wingdings"/>
              <a:buChar char="q"/>
              <a:defRPr/>
            </a:pPr>
            <a:r>
              <a:rPr lang="ru-RU" sz="3600" b="0" i="0" u="none" strike="noStrike">
                <a:solidFill>
                  <a:srgbClr val="000000"/>
                </a:solidFill>
                <a:latin typeface="Times New Roman"/>
              </a:rPr>
              <a:t>Не стесняться выражать своё мнение и предлагать идеи</a:t>
            </a:r>
            <a:endParaRPr lang="ru-RU" sz="3600" b="0" i="0" u="none" strike="noStrike">
              <a:solidFill>
                <a:srgbClr val="000000"/>
              </a:solidFill>
              <a:latin typeface="-webkit-standard"/>
            </a:endParaRPr>
          </a:p>
          <a:p>
            <a:pPr marL="571500" indent="-571500">
              <a:buFont typeface="Wingdings"/>
              <a:buChar char="q"/>
              <a:defRPr/>
            </a:pPr>
            <a:r>
              <a:rPr lang="ru-RU" sz="3600" b="0" i="0" u="none" strike="noStrike">
                <a:solidFill>
                  <a:srgbClr val="000000"/>
                </a:solidFill>
                <a:latin typeface="Times New Roman"/>
              </a:rPr>
              <a:t>Задавать вопросы и участвовать в обсуждениях</a:t>
            </a:r>
            <a:endParaRPr lang="ru-RU" sz="3600" b="0" i="0" u="none" strike="noStrike">
              <a:solidFill>
                <a:srgbClr val="000000"/>
              </a:solidFill>
              <a:latin typeface="-webkit-standard"/>
            </a:endParaRPr>
          </a:p>
          <a:p>
            <a:pPr marL="571500" indent="-571500">
              <a:buFont typeface="Wingdings"/>
              <a:buChar char="q"/>
              <a:defRPr/>
            </a:pPr>
            <a:r>
              <a:rPr lang="ru-RU" sz="3600" b="0" i="0" u="none" strike="noStrike">
                <a:solidFill>
                  <a:srgbClr val="000000"/>
                </a:solidFill>
                <a:latin typeface="Times New Roman"/>
              </a:rPr>
              <a:t>Уважать друг друга и не перебивать </a:t>
            </a:r>
            <a:endParaRPr lang="ru-RU" sz="3600" b="0" i="0" u="none" strike="noStrike">
              <a:solidFill>
                <a:srgbClr val="000000"/>
              </a:solidFill>
              <a:latin typeface="-webkit-standard"/>
            </a:endParaRPr>
          </a:p>
          <a:p>
            <a:pPr marL="571500" indent="-571500">
              <a:buFont typeface="Wingdings"/>
              <a:buChar char="q"/>
              <a:defRPr/>
            </a:pPr>
            <a:r>
              <a:rPr lang="ru-RU" sz="3600" b="0" i="0" u="none" strike="noStrike">
                <a:solidFill>
                  <a:srgbClr val="000000"/>
                </a:solidFill>
                <a:latin typeface="Times New Roman"/>
              </a:rPr>
              <a:t>Быстро и с удовольствием выполнять задания</a:t>
            </a:r>
            <a:endParaRPr lang="ru-RU" sz="3600" b="0" i="0" u="none" strike="noStrike">
              <a:solidFill>
                <a:srgbClr val="000000"/>
              </a:solidFill>
              <a:latin typeface="-webkit-standard"/>
            </a:endParaRPr>
          </a:p>
          <a:p>
            <a:pPr algn="ctr">
              <a:defRPr/>
            </a:pPr>
            <a:endParaRPr lang="ru-RU" sz="35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Tur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433</Words>
  <Application>Microsoft Office PowerPoint</Application>
  <DocSecurity>0</DocSecurity>
  <PresentationFormat>Широкоэкранный</PresentationFormat>
  <Paragraphs>98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Arial Black</vt:lpstr>
      <vt:lpstr>Calibri</vt:lpstr>
      <vt:lpstr>Times New Roman</vt:lpstr>
      <vt:lpstr>Verdana</vt:lpstr>
      <vt:lpstr>-webkit-standard</vt:lpstr>
      <vt:lpstr>Wingdings</vt:lpstr>
      <vt:lpstr>Turtle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subject/>
  <dc:creator>Мария Юрина</dc:creator>
  <cp:keywords/>
  <dc:description/>
  <cp:lastModifiedBy>User</cp:lastModifiedBy>
  <cp:revision>45</cp:revision>
  <dcterms:created xsi:type="dcterms:W3CDTF">2023-11-02T17:55:03Z</dcterms:created>
  <dcterms:modified xsi:type="dcterms:W3CDTF">2025-03-14T10:13:56Z</dcterms:modified>
  <cp:category/>
  <dc:identifier/>
  <cp:contentStatus/>
  <dc:language/>
  <cp:version/>
</cp:coreProperties>
</file>