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12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Отличие примерных рабочих программ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274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Спасибо за внимание!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89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907415" algn="l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Воспитывающее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значение Примерной рабочей программы заключается в содействии активной социализации школьников на основе осмысления и понимания роли и значения мирового и российского олимпийского движения, приобщения к их культурным ценностям, истории и современному развитию</a:t>
            </a:r>
            <a:r>
              <a:rPr lang="ru-RU" sz="1600" dirty="0">
                <a:ea typeface="Calibri"/>
                <a:cs typeface="Times New Roman"/>
              </a:rPr>
              <a:t/>
            </a:r>
            <a:br>
              <a:rPr lang="ru-RU" sz="1600" dirty="0">
                <a:ea typeface="Calibri"/>
                <a:cs typeface="Times New Roman"/>
              </a:rPr>
            </a:b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6451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200" dirty="0" smtClean="0">
                <a:latin typeface="Times New Roman"/>
                <a:ea typeface="Calibri"/>
                <a:cs typeface="Times New Roman"/>
              </a:rPr>
              <a:t>Содержание </a:t>
            </a:r>
            <a:r>
              <a:rPr lang="ru-RU" sz="2200" dirty="0">
                <a:latin typeface="Times New Roman"/>
                <a:ea typeface="Calibri"/>
                <a:cs typeface="Times New Roman"/>
              </a:rPr>
              <a:t>Примерной рабочей программы представляется системой модулей, которые входят структурными компонентами в раздел «Физическое совершенствование».</a:t>
            </a:r>
            <a:endParaRPr lang="ru-RU" sz="22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000" dirty="0">
                <a:latin typeface="Times New Roman"/>
                <a:ea typeface="Calibri"/>
              </a:rPr>
              <a:t>Инвариантные модули включают в себя содержание базовых видов спорта: гимнастика, лёгкая атлетика, зимние виды спорта (на примере лыжной подготовки1), </a:t>
            </a:r>
            <a:r>
              <a:rPr lang="ru-RU" sz="2000" dirty="0" smtClean="0">
                <a:latin typeface="Times New Roman"/>
                <a:ea typeface="Calibri"/>
              </a:rPr>
              <a:t>спортивные </a:t>
            </a:r>
            <a:r>
              <a:rPr lang="ru-RU" sz="2000" dirty="0">
                <a:latin typeface="Times New Roman"/>
                <a:ea typeface="Calibri"/>
              </a:rPr>
              <a:t>игры, плавание. </a:t>
            </a:r>
            <a:endParaRPr lang="ru-RU" sz="2000" dirty="0" smtClean="0">
              <a:latin typeface="Times New Roman"/>
              <a:ea typeface="Calibri"/>
            </a:endParaRPr>
          </a:p>
          <a:p>
            <a:r>
              <a:rPr lang="ru-RU" sz="2000" dirty="0">
                <a:latin typeface="Times New Roman"/>
                <a:ea typeface="Calibri"/>
              </a:rPr>
              <a:t>Вариативные модули объединены в Примерной рабочей программе модулем «Спорт», содержание которого разрабатывается образовательной организацией на основе Примерных модульных программ по физической культуре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8862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9932707"/>
              </p:ext>
            </p:extLst>
          </p:nvPr>
        </p:nvGraphicFramePr>
        <p:xfrm>
          <a:off x="539552" y="908720"/>
          <a:ext cx="3240360" cy="5514826"/>
        </p:xfrm>
        <a:graphic>
          <a:graphicData uri="http://schemas.openxmlformats.org/drawingml/2006/table">
            <a:tbl>
              <a:tblPr/>
              <a:tblGrid>
                <a:gridCol w="288032"/>
                <a:gridCol w="1677200"/>
                <a:gridCol w="178753"/>
                <a:gridCol w="178753"/>
                <a:gridCol w="178753"/>
                <a:gridCol w="178753"/>
                <a:gridCol w="208370"/>
                <a:gridCol w="351746"/>
              </a:tblGrid>
              <a:tr h="3935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Вид программного материала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класс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класс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класс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класс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класс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672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часов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Основы знаний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u="sng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8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1.1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1.2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1.3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История физической культуры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(основные понятия)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человека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Способы физкультурной деятельности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17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2.1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2.2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Организация и проведение самостоятельных занятий физической культурой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процессе уроков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1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 эффективности занятий физической культурой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процессе уроков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Физическое совершенствование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u="sng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Физкультурно-оздоровительная деятельность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процессе уроков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35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3.2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Спортивно-оздоровительная деятельность с общеразвивающей направленностью: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81"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3.2.1.Гимнастика с основами акробатики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3.2.2.Лёгкая атлетика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3.2.3.Лыжная подготовка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3.2.4.Баскетбол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3.2.5.Волейбол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3.2.6.Футбол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3.2.7.Элементы единоборств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3.2.8.Упражнения общеразвивающей направленности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процессе уроков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3.3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Прикладно-ориентированная подготовка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3.3.1.Круговая тренировка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процессе уроков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3.3.2. Полоса препятствий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процессе уроков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3.3.3.Тестирование  по региональному стандарту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 ЧАСОВ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84" marR="32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marL="907415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/>
                <a:ea typeface="Times New Roman"/>
                <a:cs typeface="Times New Roman"/>
              </a:rPr>
              <a:t>Распределение учебного времени на прохождение разделов программы учебного курса «Физическая культура» в 5 - 9 классах</a:t>
            </a:r>
            <a:r>
              <a:rPr lang="ru-RU" sz="1400" dirty="0">
                <a:ea typeface="Calibri"/>
                <a:cs typeface="Times New Roman"/>
              </a:rPr>
              <a:t/>
            </a:r>
            <a:br>
              <a:rPr lang="ru-RU" sz="1400" dirty="0">
                <a:ea typeface="Calibri"/>
                <a:cs typeface="Times New Roman"/>
              </a:rPr>
            </a:br>
            <a:endParaRPr lang="ru-RU" sz="1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203513"/>
              </p:ext>
            </p:extLst>
          </p:nvPr>
        </p:nvGraphicFramePr>
        <p:xfrm>
          <a:off x="4427984" y="980728"/>
          <a:ext cx="4536504" cy="4808092"/>
        </p:xfrm>
        <a:graphic>
          <a:graphicData uri="http://schemas.openxmlformats.org/drawingml/2006/table">
            <a:tbl>
              <a:tblPr/>
              <a:tblGrid>
                <a:gridCol w="432048"/>
                <a:gridCol w="1872208"/>
                <a:gridCol w="360040"/>
                <a:gridCol w="360040"/>
                <a:gridCol w="288032"/>
                <a:gridCol w="85031"/>
                <a:gridCol w="216024"/>
                <a:gridCol w="130993"/>
                <a:gridCol w="301055"/>
                <a:gridCol w="130993"/>
                <a:gridCol w="360040"/>
              </a:tblGrid>
              <a:tr h="7314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Вид программного материала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класс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класс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класс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класс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класс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672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часов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Знания о  физической культуре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sng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Способы самостоятельной деятельности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u="sng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Физическое совершенствование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sng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8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Физкультурно-оздоровительная деятельность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процессе уроков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Спортивно- оздоровительная деятельность.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67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3.2.1.Модуль «Гимнастика»</a:t>
                      </a: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3.2.2.Модуль «Лёгкая атлетика»</a:t>
                      </a: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3.2.3.Модуль «Зимние виды спорта»</a:t>
                      </a: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1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3.2.4.Модуль «Спортивные игры».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3.2.4.1. Баскетбол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3.2.4.2.Волейбол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3.2.4.3.Футбол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3.2.5.Модуль Спорт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6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 ЧАСОВ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510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096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первом разделе рабочей программы отражаются: личностные результаты,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 и предметные  результаты.</a:t>
            </a:r>
          </a:p>
          <a:p>
            <a:r>
              <a:rPr lang="ru-RU" dirty="0" smtClean="0"/>
              <a:t>Изменения произошли в личностных результатах. Какие?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Воспитательный аспект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377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900" dirty="0" smtClean="0"/>
              <a:t>Личностные результаты разбили на несколько направлений:</a:t>
            </a:r>
          </a:p>
          <a:p>
            <a:r>
              <a:rPr lang="ru-RU" sz="1900" dirty="0" smtClean="0"/>
              <a:t> Гражданское воспитание;</a:t>
            </a:r>
          </a:p>
          <a:p>
            <a:r>
              <a:rPr lang="ru-RU" sz="1900" dirty="0" smtClean="0"/>
              <a:t>Патриотическое воспитание;</a:t>
            </a:r>
          </a:p>
          <a:p>
            <a:r>
              <a:rPr lang="ru-RU" sz="1900" dirty="0" smtClean="0"/>
              <a:t>Духовно-нравственное воспитание;</a:t>
            </a:r>
          </a:p>
          <a:p>
            <a:r>
              <a:rPr lang="ru-RU" sz="1900" dirty="0" smtClean="0"/>
              <a:t>Эстетическое воспитание;</a:t>
            </a:r>
          </a:p>
          <a:p>
            <a:r>
              <a:rPr lang="ru-RU" sz="1900" dirty="0" smtClean="0"/>
              <a:t>Физическое воспитание, формирование культуры здоровья и эмоционального благополучия;</a:t>
            </a:r>
          </a:p>
          <a:p>
            <a:r>
              <a:rPr lang="ru-RU" sz="1900" dirty="0" smtClean="0"/>
              <a:t>Трудовое воспитание;</a:t>
            </a:r>
          </a:p>
          <a:p>
            <a:r>
              <a:rPr lang="ru-RU" sz="1900" dirty="0" smtClean="0"/>
              <a:t>Экологическое воспитание;</a:t>
            </a:r>
          </a:p>
          <a:p>
            <a:r>
              <a:rPr lang="ru-RU" sz="1900" dirty="0" smtClean="0"/>
              <a:t>Ценности научного познания.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36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В программе у нас не разбиты личностные результаты на направления, а перечислены  в общем.</a:t>
            </a:r>
          </a:p>
          <a:p>
            <a:r>
              <a:rPr lang="ru-RU" b="1" dirty="0"/>
              <a:t>ПЛАНИРУЕМЫЕ РЕЗУЛЬТАТЫ ОСВОЕНИЯ УЧЕБНОГО ПРЕДМЕТА «ФИЗИЧЕСКАЯ КУЛЬТУРА» НА УРОВНЕ ОСНОВНОГО ОБЩЕГО ОБРАЗОВАНИЯ ЛИЧНОСТНЫЕ РЕЗУЛЬТАТЫ </a:t>
            </a:r>
            <a:endParaRPr lang="ru-RU" b="1" dirty="0" smtClean="0"/>
          </a:p>
          <a:p>
            <a:r>
              <a:rPr lang="ru-RU" dirty="0" smtClean="0"/>
              <a:t> </a:t>
            </a:r>
            <a:r>
              <a:rPr lang="ru-RU" dirty="0"/>
              <a:t>Готовность проявлять интерес к истории и развитию </a:t>
            </a:r>
            <a:r>
              <a:rPr lang="ru-RU" dirty="0" smtClean="0"/>
              <a:t>физической </a:t>
            </a:r>
            <a:r>
              <a:rPr lang="ru-RU" dirty="0"/>
              <a:t>культуры и спорта в Российской </a:t>
            </a:r>
            <a:r>
              <a:rPr lang="ru-RU" dirty="0" smtClean="0"/>
              <a:t>Федерации, гордиться </a:t>
            </a:r>
            <a:r>
              <a:rPr lang="ru-RU" dirty="0"/>
              <a:t>победами выдающихся отечественных </a:t>
            </a:r>
            <a:r>
              <a:rPr lang="ru-RU" dirty="0" smtClean="0"/>
              <a:t>спортсменов-олимпийцев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готовность отстаивать символы Российской Федерации во время спортивных соревнований, уважать традиции и </a:t>
            </a:r>
            <a:r>
              <a:rPr lang="ru-RU" dirty="0" smtClean="0"/>
              <a:t>принципы </a:t>
            </a:r>
            <a:r>
              <a:rPr lang="ru-RU" dirty="0"/>
              <a:t>современных Олимпийских игр и олимпийского </a:t>
            </a:r>
            <a:r>
              <a:rPr lang="ru-RU" dirty="0" smtClean="0"/>
              <a:t>движения;</a:t>
            </a:r>
          </a:p>
          <a:p>
            <a:r>
              <a:rPr lang="ru-RU" dirty="0" smtClean="0"/>
              <a:t> готовность </a:t>
            </a:r>
            <a:r>
              <a:rPr lang="ru-RU" dirty="0"/>
              <a:t>ориентироваться на моральные ценности и нормы межличностного взаимодействия при организации, </a:t>
            </a:r>
            <a:r>
              <a:rPr lang="ru-RU" dirty="0" smtClean="0"/>
              <a:t>планировании </a:t>
            </a:r>
            <a:r>
              <a:rPr lang="ru-RU" dirty="0"/>
              <a:t>и проведении совместных занятий физической </a:t>
            </a:r>
            <a:r>
              <a:rPr lang="ru-RU" dirty="0" smtClean="0"/>
              <a:t>культурой </a:t>
            </a:r>
            <a:r>
              <a:rPr lang="ru-RU" dirty="0"/>
              <a:t>и спортом, оздоровительных мероприятий в условиях активного отдыха и досуга;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готовность оценивать своё поведение и поступки во время проведения совместных занятий физической культурой, </a:t>
            </a:r>
            <a:r>
              <a:rPr lang="ru-RU" dirty="0" smtClean="0"/>
              <a:t>участия </a:t>
            </a:r>
            <a:r>
              <a:rPr lang="ru-RU" dirty="0"/>
              <a:t>в спортивных мероприятиях и соревнованиях;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готовность оказывать первую медицинскую помощь при </a:t>
            </a:r>
            <a:r>
              <a:rPr lang="ru-RU" dirty="0" smtClean="0"/>
              <a:t>травмах </a:t>
            </a:r>
            <a:r>
              <a:rPr lang="ru-RU" dirty="0"/>
              <a:t>и ушибах, соблюдать правила техники безопасности во время совместных занятий физической культурой и спортом;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стремление к физическому совершенствованию, </a:t>
            </a:r>
            <a:r>
              <a:rPr lang="ru-RU" dirty="0" smtClean="0"/>
              <a:t>формированию </a:t>
            </a:r>
            <a:r>
              <a:rPr lang="ru-RU" dirty="0"/>
              <a:t>культуры движения и телосложения, самовыражению в  избранном виде спорта</a:t>
            </a:r>
            <a:r>
              <a:rPr lang="ru-RU" dirty="0" smtClean="0"/>
              <a:t>;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касается нашего предмета?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32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1800" b="1" dirty="0" smtClean="0"/>
              <a:t>Например:</a:t>
            </a:r>
          </a:p>
          <a:p>
            <a:pPr marL="0" indent="0">
              <a:buNone/>
            </a:pPr>
            <a:r>
              <a:rPr lang="ru-RU" sz="1800" b="1" dirty="0" smtClean="0"/>
              <a:t>Патриотическое направление:</a:t>
            </a:r>
          </a:p>
          <a:p>
            <a:pPr lvl="0"/>
            <a:r>
              <a:rPr lang="ru-RU" sz="1500" dirty="0">
                <a:solidFill>
                  <a:prstClr val="black"/>
                </a:solidFill>
              </a:rPr>
              <a:t>Готовность проявлять интерес к истории и развитию физической культуры и спорта в Российской Федерации, гордиться победами выдающихся отечественных спортсменов-олимпийцев; </a:t>
            </a:r>
          </a:p>
          <a:p>
            <a:pPr lvl="0"/>
            <a:r>
              <a:rPr lang="ru-RU" sz="1500" dirty="0">
                <a:solidFill>
                  <a:prstClr val="black"/>
                </a:solidFill>
              </a:rPr>
              <a:t> готовность отстаивать символы Российской Федерации во время спортивных соревнований, уважать традиции и принципы современных Олимпийских игр и олимпийского движения</a:t>
            </a:r>
            <a:r>
              <a:rPr lang="ru-RU" sz="1500" dirty="0" smtClean="0">
                <a:solidFill>
                  <a:prstClr val="black"/>
                </a:solidFill>
              </a:rPr>
              <a:t>;</a:t>
            </a:r>
          </a:p>
          <a:p>
            <a:pPr lvl="0"/>
            <a:r>
              <a:rPr lang="ru-RU" sz="1500" dirty="0">
                <a:solidFill>
                  <a:prstClr val="black"/>
                </a:solidFill>
              </a:rPr>
              <a:t>Готовность проявлять интерес к истории и развитию физической культуры и спорта в Российской Федерации, гордиться победами выдающихся отечественных спортсменов-олимпийцев; </a:t>
            </a:r>
          </a:p>
          <a:p>
            <a:pPr lvl="0"/>
            <a:r>
              <a:rPr lang="ru-RU" sz="1500" dirty="0">
                <a:solidFill>
                  <a:prstClr val="black"/>
                </a:solidFill>
              </a:rPr>
              <a:t> готовность отстаивать символы Российской Федерации во время спортивных соревнований, уважать традиции и принципы современных Олимпийских игр и олимпийского движения</a:t>
            </a:r>
            <a:r>
              <a:rPr lang="ru-RU" sz="1500" dirty="0" smtClean="0">
                <a:solidFill>
                  <a:prstClr val="black"/>
                </a:solidFill>
              </a:rPr>
              <a:t>;</a:t>
            </a:r>
          </a:p>
          <a:p>
            <a:pPr marL="0" lvl="0" indent="0">
              <a:buNone/>
            </a:pPr>
            <a:r>
              <a:rPr lang="ru-RU" sz="1900" dirty="0" smtClean="0">
                <a:solidFill>
                  <a:prstClr val="black"/>
                </a:solidFill>
              </a:rPr>
              <a:t>Духовно-нравственное воспитание:</a:t>
            </a:r>
          </a:p>
          <a:p>
            <a:pPr lvl="0"/>
            <a:r>
              <a:rPr lang="ru-RU" sz="1500" dirty="0">
                <a:solidFill>
                  <a:prstClr val="black"/>
                </a:solidFill>
              </a:rPr>
              <a:t>готовность отстаивать символы Российской Федерации во время спортивных соревнований, уважать традиции и принципы современных Олимпийских игр и олимпийского движения;</a:t>
            </a:r>
          </a:p>
          <a:p>
            <a:pPr lvl="0"/>
            <a:r>
              <a:rPr lang="ru-RU" sz="1500" dirty="0">
                <a:solidFill>
                  <a:prstClr val="black"/>
                </a:solidFill>
              </a:rPr>
              <a:t> готовность ориентироваться на моральные ценности и нормы межличностного взаимодействия при организации, планировании и проведении совместных занятий физической культурой и спортом, оздоровительных мероприятий в условиях активного отдыха и досуга; </a:t>
            </a:r>
          </a:p>
          <a:p>
            <a:pPr lvl="0"/>
            <a:r>
              <a:rPr lang="ru-RU" sz="1500" dirty="0">
                <a:solidFill>
                  <a:prstClr val="black"/>
                </a:solidFill>
              </a:rPr>
              <a:t> готовность оценивать своё поведение и поступки во время проведения совместных занятий физической культурой, участия в спортивных мероприятиях и соревнованиях; </a:t>
            </a:r>
          </a:p>
          <a:p>
            <a:pPr marL="0" lvl="0" indent="0">
              <a:buNone/>
            </a:pPr>
            <a:endParaRPr lang="ru-RU" sz="1500" dirty="0" smtClean="0">
              <a:solidFill>
                <a:prstClr val="black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3000" dirty="0" smtClean="0">
                <a:solidFill>
                  <a:prstClr val="black"/>
                </a:solidFill>
              </a:rPr>
              <a:t/>
            </a:r>
            <a:br>
              <a:rPr lang="ru-RU" sz="3000" dirty="0" smtClean="0">
                <a:solidFill>
                  <a:prstClr val="black"/>
                </a:solidFill>
              </a:rPr>
            </a:br>
            <a:r>
              <a:rPr lang="ru-RU" sz="3000" dirty="0" smtClean="0">
                <a:solidFill>
                  <a:prstClr val="black"/>
                </a:solidFill>
              </a:rPr>
              <a:t>Я </a:t>
            </a:r>
            <a:r>
              <a:rPr lang="ru-RU" sz="3000" dirty="0">
                <a:solidFill>
                  <a:prstClr val="black"/>
                </a:solidFill>
              </a:rPr>
              <a:t>взяла направления из Стратегии развития воспитания в Российской федерации на период до 2025 года.</a:t>
            </a:r>
            <a:br>
              <a:rPr lang="ru-RU" sz="3000" dirty="0">
                <a:solidFill>
                  <a:prstClr val="black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095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самое главное изменение - это в тематическом планирование добавляется еще одна колонка. Основные направления воспитательной деятельности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735138" y="2674938"/>
            <a:ext cx="7408862" cy="3451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Тематическое планирование 5 класс</a:t>
            </a:r>
          </a:p>
          <a:p>
            <a:pPr marL="0" indent="0">
              <a:buNone/>
            </a:pPr>
            <a:endParaRPr lang="ru-RU" sz="18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44571"/>
              </p:ext>
            </p:extLst>
          </p:nvPr>
        </p:nvGraphicFramePr>
        <p:xfrm>
          <a:off x="1115616" y="3284984"/>
          <a:ext cx="6909436" cy="2944368"/>
        </p:xfrm>
        <a:graphic>
          <a:graphicData uri="http://schemas.openxmlformats.org/drawingml/2006/table">
            <a:tbl>
              <a:tblPr firstRow="1" firstCol="1" bandRow="1"/>
              <a:tblGrid>
                <a:gridCol w="1239227"/>
                <a:gridCol w="1438672"/>
                <a:gridCol w="2338080"/>
                <a:gridCol w="1893457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Программные разделы и темы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Программное содержание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Характеристика деятельности учащихся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Основные направления воспитательной деятельности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Знания о физической культуре (3 часа)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Физическая культура в основной школе: задачи, содержание и  форм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Тема: «Знакомство с программным материалом и требованиями к его освоению»: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-обсуждают задачи и содержание занятий физической культурой на предстоящий учебный год;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- высказывают свои пожелания и предложения, конкретизируют требования по отдельным разделам и темам.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Готовность соблюдать правила безопасности во время занятий физической культуры и спортом, проводить гигиенические и профилактические мероприятия по организации мест занятий, выбору спортивного оборудования, спортивной одежды.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084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4824536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Ресурсы:</a:t>
            </a:r>
            <a:r>
              <a:rPr lang="ru-RU" sz="2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-Единое содержание общего образования (портал).</a:t>
            </a:r>
            <a: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-приказ </a:t>
            </a:r>
            <a: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287 от 31 мая 2021 года об утверждении </a:t>
            </a:r>
            <a:r>
              <a:rPr lang="ru-RU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</a:t>
            </a:r>
            <a: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основного общего образования по </a:t>
            </a:r>
            <a:r>
              <a:rPr lang="ru-RU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(4 часть)</a:t>
            </a:r>
            <a:b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-Стратегия  развития воспитания в российской Федерации</a:t>
            </a:r>
            <a:r>
              <a:rPr lang="ru-RU" sz="2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40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170</TotalTime>
  <Words>977</Words>
  <Application>Microsoft Office PowerPoint</Application>
  <PresentationFormat>Экран (4:3)</PresentationFormat>
  <Paragraphs>311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Отличие примерных рабочих программ</vt:lpstr>
      <vt:lpstr>Воспитывающее значение Примерной рабочей программы заключается в содействии активной социализации школьников на основе осмысления и понимания роли и значения мирового и российского олимпийского движения, приобщения к их культурным ценностям, истории и современному развитию </vt:lpstr>
      <vt:lpstr>Распределение учебного времени на прохождение разделов программы учебного курса «Физическая культура» в 5 - 9 классах </vt:lpstr>
      <vt:lpstr>Воспитательный аспект</vt:lpstr>
      <vt:lpstr>Презентация PowerPoint</vt:lpstr>
      <vt:lpstr>Что касается нашего предмета?</vt:lpstr>
      <vt:lpstr> Я взяла направления из Стратегии развития воспитания в Российской федерации на период до 2025 года. </vt:lpstr>
      <vt:lpstr>И самое главное изменение - это в тематическом планирование добавляется еще одна колонка. Основные направления воспитательной деятельности</vt:lpstr>
      <vt:lpstr>Ресурсы: -Единое содержание общего образования (портал). -приказ 287 от 31 мая 2021 года об утверждении фгос основного общего образования по фгос (4 часть) -Стратегия  развития воспитания в российской Федерации 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Отличие примерных рабочих программ</dc:title>
  <dc:creator>Анна А. Ильина</dc:creator>
  <cp:lastModifiedBy>user</cp:lastModifiedBy>
  <cp:revision>8</cp:revision>
  <dcterms:created xsi:type="dcterms:W3CDTF">2022-03-01T02:59:36Z</dcterms:created>
  <dcterms:modified xsi:type="dcterms:W3CDTF">2022-03-03T05:20:31Z</dcterms:modified>
</cp:coreProperties>
</file>