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9/17/2019</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9/17/2019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9/17/2019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9/17/2019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9/17/2019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9/17/2019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9/17/2019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9/17/2019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077200" y="6356350"/>
            <a:ext cx="609600" cy="365125"/>
          </a:xfrm>
        </p:spPr>
        <p:txBody>
          <a:bodyPr/>
          <a:lstStyle/>
          <a:p>
            <a:fld id="{A483448D-3A78-4528-A469-B745A65DA480}" type="slidenum">
              <a:rPr lang="en-US" smtClean="0"/>
              <a:pPr/>
              <a:t>‹#›</a:t>
            </a:fld>
            <a:endParaRPr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AF463A-BC7C-46EE-9F1E-7F377CCA4891}" type="datetimeFigureOut">
              <a:rPr lang="en-US" smtClean="0"/>
              <a:pPr/>
              <a:t>9/17/2019</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3448D-3A78-4528-A469-B745A65DA480}" type="slidenum">
              <a:rPr lang="en-US" smtClean="0"/>
              <a:pPr/>
              <a:t>‹#›</a:t>
            </a:fld>
            <a:endParaRPr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3200400"/>
            <a:ext cx="7851648" cy="1828800"/>
          </a:xfrm>
        </p:spPr>
        <p:txBody>
          <a:bodyPr>
            <a:normAutofit fontScale="90000"/>
          </a:bodyPr>
          <a:lstStyle/>
          <a:p>
            <a:pPr algn="ctr"/>
            <a:r>
              <a:rPr lang="ru-RU" dirty="0" smtClean="0">
                <a:solidFill>
                  <a:schemeClr val="bg1"/>
                </a:solidFill>
              </a:rPr>
              <a:t>Использование сайта в преподавании физкультуры</a:t>
            </a:r>
            <a:br>
              <a:rPr lang="ru-RU" dirty="0" smtClean="0">
                <a:solidFill>
                  <a:schemeClr val="bg1"/>
                </a:solidFill>
              </a:rPr>
            </a:br>
            <a:r>
              <a:rPr lang="en-US" dirty="0" smtClean="0">
                <a:solidFill>
                  <a:schemeClr val="bg1"/>
                </a:solidFill>
              </a:rPr>
              <a:t>(</a:t>
            </a:r>
            <a:r>
              <a:rPr lang="ru-RU" dirty="0" smtClean="0">
                <a:solidFill>
                  <a:schemeClr val="bg1"/>
                </a:solidFill>
              </a:rPr>
              <a:t>на примере </a:t>
            </a:r>
            <a:r>
              <a:rPr lang="en-US" dirty="0" smtClean="0">
                <a:solidFill>
                  <a:schemeClr val="bg1"/>
                </a:solidFill>
              </a:rPr>
              <a:t>fizruk112.ru)</a:t>
            </a:r>
            <a:br>
              <a:rPr lang="en-US" dirty="0" smtClean="0">
                <a:solidFill>
                  <a:schemeClr val="bg1"/>
                </a:solidFill>
              </a:rPr>
            </a:br>
            <a:r>
              <a:rPr lang="en-US" dirty="0" smtClean="0">
                <a:solidFill>
                  <a:schemeClr val="bg1"/>
                </a:solidFill>
              </a:rPr>
              <a:t/>
            </a:r>
            <a:br>
              <a:rPr lang="en-US" dirty="0" smtClean="0">
                <a:solidFill>
                  <a:schemeClr val="bg1"/>
                </a:solidFill>
              </a:rPr>
            </a:br>
            <a:r>
              <a:rPr lang="ru-RU" dirty="0" err="1" smtClean="0">
                <a:solidFill>
                  <a:schemeClr val="bg1"/>
                </a:solidFill>
              </a:rPr>
              <a:t>Мурзин</a:t>
            </a:r>
            <a:r>
              <a:rPr lang="ru-RU" dirty="0" smtClean="0">
                <a:solidFill>
                  <a:schemeClr val="bg1"/>
                </a:solidFill>
              </a:rPr>
              <a:t> А.Ю.</a:t>
            </a:r>
            <a:endParaRPr lang="ru-RU" dirty="0">
              <a:solidFill>
                <a:schemeClr val="bg1"/>
              </a:solidFill>
            </a:endParaRPr>
          </a:p>
        </p:txBody>
      </p:sp>
      <p:sp>
        <p:nvSpPr>
          <p:cNvPr id="3" name="Подзаголовок 2"/>
          <p:cNvSpPr>
            <a:spLocks noGrp="1"/>
          </p:cNvSpPr>
          <p:nvPr>
            <p:ph type="subTitle" idx="1"/>
          </p:nvPr>
        </p:nvSpPr>
        <p:spPr/>
        <p:txBody>
          <a:bodyPr/>
          <a:lstStyle/>
          <a:p>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tx1"/>
                </a:solidFill>
              </a:rPr>
              <a:t>Пользователи сайта </a:t>
            </a:r>
            <a:r>
              <a:rPr lang="en-US" b="1" dirty="0" smtClean="0">
                <a:solidFill>
                  <a:schemeClr val="tx1"/>
                </a:solidFill>
              </a:rPr>
              <a:t>fizruk112.ru</a:t>
            </a:r>
            <a:endParaRPr lang="ru-RU" dirty="0">
              <a:solidFill>
                <a:schemeClr val="tx1"/>
              </a:solidFill>
            </a:endParaRPr>
          </a:p>
        </p:txBody>
      </p:sp>
      <p:pic>
        <p:nvPicPr>
          <p:cNvPr id="3074" name="Picture 2" descr="C:\Users\Александр\Desktop\Александр\Школа\Выступление на ЕМД 2019\ученик.jpg"/>
          <p:cNvPicPr>
            <a:picLocks noGrp="1" noChangeAspect="1" noChangeArrowheads="1"/>
          </p:cNvPicPr>
          <p:nvPr>
            <p:ph idx="1"/>
          </p:nvPr>
        </p:nvPicPr>
        <p:blipFill>
          <a:blip r:embed="rId2"/>
          <a:srcRect/>
          <a:stretch>
            <a:fillRect/>
          </a:stretch>
        </p:blipFill>
        <p:spPr bwMode="auto">
          <a:xfrm>
            <a:off x="152400" y="2895600"/>
            <a:ext cx="2844800" cy="2133600"/>
          </a:xfrm>
          <a:prstGeom prst="rect">
            <a:avLst/>
          </a:prstGeom>
          <a:noFill/>
        </p:spPr>
      </p:pic>
      <p:pic>
        <p:nvPicPr>
          <p:cNvPr id="3075" name="Picture 3" descr="C:\Users\Александр\Desktop\Александр\Школа\Выступление на ЕМД 2019\учитель.jpg"/>
          <p:cNvPicPr>
            <a:picLocks noChangeAspect="1" noChangeArrowheads="1"/>
          </p:cNvPicPr>
          <p:nvPr/>
        </p:nvPicPr>
        <p:blipFill>
          <a:blip r:embed="rId3"/>
          <a:srcRect/>
          <a:stretch>
            <a:fillRect/>
          </a:stretch>
        </p:blipFill>
        <p:spPr bwMode="auto">
          <a:xfrm>
            <a:off x="2819400" y="2438400"/>
            <a:ext cx="2667000" cy="2667000"/>
          </a:xfrm>
          <a:prstGeom prst="rect">
            <a:avLst/>
          </a:prstGeom>
          <a:noFill/>
        </p:spPr>
      </p:pic>
      <p:pic>
        <p:nvPicPr>
          <p:cNvPr id="3076" name="Picture 4" descr="C:\Users\Александр\Desktop\Александр\Школа\Выступление на ЕМД 2019\род.png"/>
          <p:cNvPicPr>
            <a:picLocks noChangeAspect="1" noChangeArrowheads="1"/>
          </p:cNvPicPr>
          <p:nvPr/>
        </p:nvPicPr>
        <p:blipFill>
          <a:blip r:embed="rId4"/>
          <a:srcRect/>
          <a:stretch>
            <a:fillRect/>
          </a:stretch>
        </p:blipFill>
        <p:spPr bwMode="auto">
          <a:xfrm>
            <a:off x="6019800" y="2514600"/>
            <a:ext cx="2590800" cy="2590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rPr>
              <a:t>Ученик</a:t>
            </a:r>
            <a:endParaRPr lang="ru-RU" dirty="0">
              <a:solidFill>
                <a:schemeClr val="tx1"/>
              </a:solidFill>
            </a:endParaRPr>
          </a:p>
        </p:txBody>
      </p:sp>
      <p:sp>
        <p:nvSpPr>
          <p:cNvPr id="3" name="Содержимое 2"/>
          <p:cNvSpPr>
            <a:spLocks noGrp="1"/>
          </p:cNvSpPr>
          <p:nvPr>
            <p:ph idx="1"/>
          </p:nvPr>
        </p:nvSpPr>
        <p:spPr/>
        <p:txBody>
          <a:bodyPr/>
          <a:lstStyle/>
          <a:p>
            <a:r>
              <a:rPr lang="ru-RU" dirty="0" smtClean="0"/>
              <a:t>Знакомится с теоретическим материалом, необходимым для освоения образовательной программы</a:t>
            </a:r>
          </a:p>
          <a:p>
            <a:r>
              <a:rPr lang="ru-RU" dirty="0" smtClean="0"/>
              <a:t>Проверяет полученные знания отвечая на вопросы тестирования</a:t>
            </a:r>
          </a:p>
          <a:p>
            <a:r>
              <a:rPr lang="ru-RU" dirty="0" smtClean="0"/>
              <a:t>Осваивает технику физических упражнений при помощи </a:t>
            </a:r>
            <a:r>
              <a:rPr lang="ru-RU" dirty="0" err="1" smtClean="0"/>
              <a:t>видеоинструкций</a:t>
            </a:r>
            <a:r>
              <a:rPr lang="ru-RU" dirty="0" smtClean="0"/>
              <a:t> приведенных на сайте</a:t>
            </a:r>
          </a:p>
          <a:p>
            <a:r>
              <a:rPr lang="ru-RU" dirty="0" smtClean="0"/>
              <a:t>Учится создавать </a:t>
            </a:r>
            <a:r>
              <a:rPr lang="ru-RU" dirty="0" err="1" smtClean="0"/>
              <a:t>мультимедийный</a:t>
            </a:r>
            <a:r>
              <a:rPr lang="ru-RU" dirty="0" smtClean="0"/>
              <a:t> </a:t>
            </a:r>
            <a:r>
              <a:rPr lang="ru-RU" dirty="0" err="1" smtClean="0"/>
              <a:t>контент</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rPr>
              <a:t>Учитель</a:t>
            </a:r>
            <a:endParaRPr lang="ru-RU" dirty="0">
              <a:solidFill>
                <a:schemeClr val="tx1"/>
              </a:solidFill>
            </a:endParaRPr>
          </a:p>
        </p:txBody>
      </p:sp>
      <p:sp>
        <p:nvSpPr>
          <p:cNvPr id="3" name="Содержимое 2"/>
          <p:cNvSpPr>
            <a:spLocks noGrp="1"/>
          </p:cNvSpPr>
          <p:nvPr>
            <p:ph idx="1"/>
          </p:nvPr>
        </p:nvSpPr>
        <p:spPr/>
        <p:txBody>
          <a:bodyPr>
            <a:normAutofit fontScale="92500"/>
          </a:bodyPr>
          <a:lstStyle/>
          <a:p>
            <a:r>
              <a:rPr lang="ru-RU" dirty="0" smtClean="0"/>
              <a:t>Трансформирует традиционный теоретический материал в </a:t>
            </a:r>
            <a:r>
              <a:rPr lang="ru-RU" dirty="0" err="1" smtClean="0"/>
              <a:t>мультимедийный</a:t>
            </a:r>
            <a:r>
              <a:rPr lang="ru-RU" dirty="0" smtClean="0"/>
              <a:t> формат с использованием иллюстраций, аудио-, видео- и текстовых материалов</a:t>
            </a:r>
          </a:p>
          <a:p>
            <a:r>
              <a:rPr lang="ru-RU" dirty="0" smtClean="0"/>
              <a:t>Обеспечивает для обучающихся дистанционное и </a:t>
            </a:r>
            <a:r>
              <a:rPr lang="ru-RU" dirty="0" err="1" smtClean="0"/>
              <a:t>онлайн-обучение</a:t>
            </a:r>
            <a:r>
              <a:rPr lang="ru-RU" dirty="0" smtClean="0"/>
              <a:t> в любое удобное для них время</a:t>
            </a:r>
          </a:p>
          <a:p>
            <a:r>
              <a:rPr lang="ru-RU" dirty="0" smtClean="0"/>
              <a:t>Дистанционно отслеживает выполнение домашних заданий, получая ответы на электронную почту</a:t>
            </a:r>
          </a:p>
          <a:p>
            <a:r>
              <a:rPr lang="ru-RU" dirty="0" smtClean="0"/>
              <a:t>Оценивает уровень освоения образовательной программы обучающимися посредством тестирования</a:t>
            </a:r>
          </a:p>
          <a:p>
            <a:r>
              <a:rPr lang="ru-RU" dirty="0" smtClean="0"/>
              <a:t>Делится методическими наработками с коллегами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rPr>
              <a:t>Родитель</a:t>
            </a:r>
            <a:endParaRPr lang="ru-RU" dirty="0">
              <a:solidFill>
                <a:schemeClr val="tx1"/>
              </a:solidFill>
            </a:endParaRPr>
          </a:p>
        </p:txBody>
      </p:sp>
      <p:sp>
        <p:nvSpPr>
          <p:cNvPr id="3" name="Содержимое 2"/>
          <p:cNvSpPr>
            <a:spLocks noGrp="1"/>
          </p:cNvSpPr>
          <p:nvPr>
            <p:ph idx="1"/>
          </p:nvPr>
        </p:nvSpPr>
        <p:spPr/>
        <p:txBody>
          <a:bodyPr/>
          <a:lstStyle/>
          <a:p>
            <a:r>
              <a:rPr lang="ru-RU" dirty="0" smtClean="0"/>
              <a:t>Получает обратную связь от учителя</a:t>
            </a:r>
          </a:p>
          <a:p>
            <a:r>
              <a:rPr lang="ru-RU" dirty="0" smtClean="0"/>
              <a:t>Узнает расписание уроков и кружков дополнительного образования</a:t>
            </a:r>
          </a:p>
          <a:p>
            <a:r>
              <a:rPr lang="ru-RU" dirty="0" smtClean="0"/>
              <a:t>Получает полезную информацию об организации учебного процесса (форма, температурный режим занятий)</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посещаемость.jpg"/>
          <p:cNvPicPr>
            <a:picLocks noGrp="1" noChangeAspect="1"/>
          </p:cNvPicPr>
          <p:nvPr>
            <p:ph idx="1"/>
          </p:nvPr>
        </p:nvPicPr>
        <p:blipFill>
          <a:blip r:embed="rId2"/>
          <a:stretch>
            <a:fillRect/>
          </a:stretch>
        </p:blipFill>
        <p:spPr>
          <a:xfrm>
            <a:off x="-152400" y="1143000"/>
            <a:ext cx="9442432" cy="44196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стата учителей.jpg"/>
          <p:cNvPicPr>
            <a:picLocks noGrp="1" noChangeAspect="1"/>
          </p:cNvPicPr>
          <p:nvPr>
            <p:ph idx="1"/>
          </p:nvPr>
        </p:nvPicPr>
        <p:blipFill>
          <a:blip r:embed="rId2"/>
          <a:stretch>
            <a:fillRect/>
          </a:stretch>
        </p:blipFill>
        <p:spPr>
          <a:xfrm>
            <a:off x="1" y="533400"/>
            <a:ext cx="9144000" cy="57912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Для родителей на сайте есть форма обратной связи, пользуясь ей они, могут задать мне любой интересующий вопрос. Также есть форма для желающих сдать нормы комплекса ГТО. Через нее родитель может записать ребенка в группу с которой мы занимаемся подготовкой к сдаче и непосредственно сдачей норм комплекса ГТО</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Включение в образовательный процесс работы с сайтом поможет достигать</a:t>
            </a:r>
            <a:r>
              <a:rPr lang="ru-RU" b="1" dirty="0" smtClean="0"/>
              <a:t> предметных</a:t>
            </a:r>
            <a:r>
              <a:rPr lang="ru-RU" dirty="0" smtClean="0"/>
              <a:t> </a:t>
            </a:r>
            <a:r>
              <a:rPr lang="ru-RU" b="1" dirty="0" smtClean="0"/>
              <a:t>и</a:t>
            </a:r>
            <a:r>
              <a:rPr lang="ru-RU" dirty="0" smtClean="0"/>
              <a:t> </a:t>
            </a:r>
            <a:r>
              <a:rPr lang="ru-RU" b="1" dirty="0" err="1" smtClean="0"/>
              <a:t>метапредметных</a:t>
            </a:r>
            <a:r>
              <a:rPr lang="ru-RU" b="1" dirty="0" smtClean="0"/>
              <a:t> результатов</a:t>
            </a:r>
            <a:r>
              <a:rPr lang="ru-RU" dirty="0" smtClean="0"/>
              <a:t>, прописанных в Федеральном государственном образовательном стандарте для предметной области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smtClean="0"/>
              <a:t>Главным вектором</a:t>
            </a:r>
            <a:r>
              <a:rPr lang="ru-RU" dirty="0" smtClean="0"/>
              <a:t> развития системы образования в Российской федерации с 2018 по 2024 год </a:t>
            </a:r>
            <a:r>
              <a:rPr lang="ru-RU" b="1" dirty="0" smtClean="0"/>
              <a:t>является реализация национального проекта «Цифровая школа»</a:t>
            </a:r>
            <a:r>
              <a:rPr lang="ru-RU" dirty="0" smtClean="0"/>
              <a:t>. С учетом приоритетов, обозначенных в новых майских указах Президента Российской Федерации, в настоящее время </a:t>
            </a:r>
            <a:r>
              <a:rPr lang="ru-RU" b="1" dirty="0" smtClean="0"/>
              <a:t>Министерство просвещения РФ занимается его доработкой</a:t>
            </a:r>
            <a:r>
              <a:rPr lang="ru-RU"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7 мая 2018 года Президент Российской Федерации подписал Указ Правительству РФ </a:t>
            </a:r>
            <a:r>
              <a:rPr lang="ru-RU" b="1" dirty="0" smtClean="0"/>
              <a:t>«О национальных целях и стратегических задачах развития Российской Федерации на период до 2024 года»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указ.jpg"/>
          <p:cNvPicPr>
            <a:picLocks noGrp="1" noChangeAspect="1"/>
          </p:cNvPicPr>
          <p:nvPr>
            <p:ph idx="1"/>
          </p:nvPr>
        </p:nvPicPr>
        <p:blipFill>
          <a:blip r:embed="rId2"/>
          <a:stretch>
            <a:fillRect/>
          </a:stretch>
        </p:blipFill>
        <p:spPr>
          <a:xfrm>
            <a:off x="1828800" y="0"/>
            <a:ext cx="5105400" cy="3766279"/>
          </a:xfrm>
        </p:spPr>
      </p:pic>
      <p:sp>
        <p:nvSpPr>
          <p:cNvPr id="6" name="Прямоугольник 5"/>
          <p:cNvSpPr/>
          <p:nvPr/>
        </p:nvSpPr>
        <p:spPr>
          <a:xfrm>
            <a:off x="0" y="3733800"/>
            <a:ext cx="9144000" cy="2308324"/>
          </a:xfrm>
          <a:prstGeom prst="rect">
            <a:avLst/>
          </a:prstGeom>
        </p:spPr>
        <p:txBody>
          <a:bodyPr wrap="square">
            <a:spAutoFit/>
          </a:bodyPr>
          <a:lstStyle/>
          <a:p>
            <a:r>
              <a:rPr lang="ru-RU" dirty="0" smtClean="0"/>
              <a:t>В документе сказано, что </a:t>
            </a:r>
            <a:r>
              <a:rPr lang="ru-RU" b="1" dirty="0" smtClean="0"/>
              <a:t>в 2024 году необходимо обеспечить:</a:t>
            </a:r>
            <a:r>
              <a:rPr lang="ru-RU" dirty="0" smtClean="0"/>
              <a:t/>
            </a:r>
            <a:br>
              <a:rPr lang="ru-RU" dirty="0" smtClean="0"/>
            </a:br>
            <a:r>
              <a:rPr lang="ru-RU" dirty="0" smtClean="0"/>
              <a:t>1) </a:t>
            </a:r>
            <a:r>
              <a:rPr lang="ru-RU" b="1" dirty="0" smtClean="0"/>
              <a:t>Внедрение</a:t>
            </a:r>
            <a:r>
              <a:rPr lang="ru-RU" dirty="0" smtClean="0"/>
              <a:t> на уровнях основного общего и среднего общего образования </a:t>
            </a:r>
            <a:r>
              <a:rPr lang="ru-RU" b="1" dirty="0" smtClean="0"/>
              <a:t>новых методов обучения и воспитания, образовательных технологий</a:t>
            </a:r>
            <a:r>
              <a:rPr lang="ru-RU" dirty="0" smtClean="0"/>
              <a:t>, обеспечивающих освоение обучающимися базовых навыков и умений, повышение у учащихся мотивации к обучению и вовлечённости в образовательный процесс, обновление содержания и совершенствование методов обучения &lt;…&gt;;</a:t>
            </a:r>
            <a:br>
              <a:rPr lang="ru-RU" dirty="0" smtClean="0"/>
            </a:br>
            <a:r>
              <a:rPr lang="ru-RU" dirty="0" smtClean="0"/>
              <a:t>2) </a:t>
            </a:r>
            <a:r>
              <a:rPr lang="ru-RU" b="1" dirty="0" smtClean="0"/>
              <a:t>Создание</a:t>
            </a:r>
            <a:r>
              <a:rPr lang="ru-RU" dirty="0" smtClean="0"/>
              <a:t> </a:t>
            </a:r>
            <a:r>
              <a:rPr lang="ru-RU" b="1" dirty="0" smtClean="0"/>
              <a:t>современной и безопасной цифровой образовательной среды</a:t>
            </a:r>
            <a:r>
              <a:rPr lang="ru-RU" dirty="0" smtClean="0"/>
              <a:t>, обеспечивающей высокое качество и доступность образования всех видов и уровней.</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Содержимое 5" descr="цифровая школа 2.jpg"/>
          <p:cNvPicPr>
            <a:picLocks noGrp="1" noChangeAspect="1"/>
          </p:cNvPicPr>
          <p:nvPr>
            <p:ph idx="1"/>
          </p:nvPr>
        </p:nvPicPr>
        <p:blipFill>
          <a:blip r:embed="rId2"/>
          <a:stretch>
            <a:fillRect/>
          </a:stretch>
        </p:blipFill>
        <p:spPr>
          <a:xfrm>
            <a:off x="-10450" y="457200"/>
            <a:ext cx="9154450" cy="57912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Реализация проекта повлечёт за собой обновление содержания образования и изменение роли учителя, который станет куратором, ориентирующим ребёнка в соответствии с его запросами и приоритетами, максимально индивидуализирует траектории обучения школьников.</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200" b="1" dirty="0" smtClean="0">
                <a:solidFill>
                  <a:schemeClr val="tx1"/>
                </a:solidFill>
                <a:latin typeface="+mn-lt"/>
              </a:rPr>
              <a:t>В концепции преподавания учебного предмета Физическая культура говорится, что методическом обеспечении предмета недостаточное внимание уделяется: </a:t>
            </a:r>
            <a:endParaRPr lang="ru-RU" b="1" dirty="0"/>
          </a:p>
        </p:txBody>
      </p:sp>
      <p:sp>
        <p:nvSpPr>
          <p:cNvPr id="3" name="Содержимое 2"/>
          <p:cNvSpPr>
            <a:spLocks noGrp="1"/>
          </p:cNvSpPr>
          <p:nvPr>
            <p:ph idx="1"/>
          </p:nvPr>
        </p:nvSpPr>
        <p:spPr/>
        <p:txBody>
          <a:bodyPr>
            <a:normAutofit lnSpcReduction="10000"/>
          </a:bodyPr>
          <a:lstStyle/>
          <a:p>
            <a:pPr lvl="0"/>
            <a:r>
              <a:rPr lang="ru-RU" dirty="0" smtClean="0"/>
              <a:t>развитию образовательных информационных ресурсов для учителей физической культуры</a:t>
            </a:r>
          </a:p>
          <a:p>
            <a:pPr lvl="0"/>
            <a:r>
              <a:rPr lang="ru-RU" dirty="0" smtClean="0"/>
              <a:t>современным методам и средствам обучения детей, имеющих ограниченные возможности здоровья</a:t>
            </a:r>
          </a:p>
          <a:p>
            <a:r>
              <a:rPr lang="ru-RU" dirty="0" smtClean="0"/>
              <a:t>созданию единой федеральной электронной библиотеки (базы) образовательных проектов, программ и модулей по учебному предмету, внеурочной деятельности лучших отечественных традиций и успешных мировых практик в области физического воспитания</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935480"/>
            <a:ext cx="4114800" cy="4770120"/>
          </a:xfrm>
        </p:spPr>
        <p:txBody>
          <a:bodyPr>
            <a:normAutofit fontScale="70000" lnSpcReduction="20000"/>
          </a:bodyPr>
          <a:lstStyle/>
          <a:p>
            <a:r>
              <a:rPr lang="ru-RU" b="1" dirty="0" smtClean="0"/>
              <a:t>Главным</a:t>
            </a:r>
            <a:r>
              <a:rPr lang="ru-RU" dirty="0" smtClean="0"/>
              <a:t> </a:t>
            </a:r>
            <a:r>
              <a:rPr lang="ru-RU" b="1" dirty="0" smtClean="0"/>
              <a:t>противоречием</a:t>
            </a:r>
            <a:r>
              <a:rPr lang="ru-RU" dirty="0" smtClean="0"/>
              <a:t> существующей практики организации образовательного процесса с намеченными Правительством Российской Федерации вектором развития системы образования, </a:t>
            </a:r>
            <a:r>
              <a:rPr lang="ru-RU" b="1" dirty="0" smtClean="0"/>
              <a:t>является</a:t>
            </a:r>
            <a:r>
              <a:rPr lang="ru-RU" dirty="0" smtClean="0"/>
              <a:t> </a:t>
            </a:r>
            <a:r>
              <a:rPr lang="ru-RU" b="1" dirty="0" smtClean="0"/>
              <a:t>дезориентация педагогов в стремительно развивающимся информационном мире</a:t>
            </a:r>
            <a:r>
              <a:rPr lang="ru-RU" dirty="0" smtClean="0"/>
              <a:t>. В большинстве случаев знания педагогических работников о digital-технологиях сводятся к использованию в работе презентаций в программе </a:t>
            </a:r>
            <a:r>
              <a:rPr lang="ru-RU" dirty="0" err="1" smtClean="0"/>
              <a:t>PowerPoint</a:t>
            </a:r>
            <a:r>
              <a:rPr lang="ru-RU" dirty="0" smtClean="0"/>
              <a:t>, которые </a:t>
            </a:r>
            <a:r>
              <a:rPr lang="ru-RU" b="1" dirty="0" smtClean="0"/>
              <a:t>рожденное в цифровом мире поколение воспринимает как устаревший формат.</a:t>
            </a:r>
            <a:endParaRPr lang="ru-RU" dirty="0" smtClean="0"/>
          </a:p>
          <a:p>
            <a:r>
              <a:rPr lang="ru-RU" dirty="0" smtClean="0"/>
              <a:t/>
            </a:r>
            <a:br>
              <a:rPr lang="ru-RU" dirty="0" smtClean="0"/>
            </a:br>
            <a:endParaRPr lang="ru-RU" dirty="0"/>
          </a:p>
        </p:txBody>
      </p:sp>
      <p:pic>
        <p:nvPicPr>
          <p:cNvPr id="2050" name="Picture 2" descr="C:\Users\Александр\Desktop\Александр\Школа\Выступление на ЕМД 2019\презентация.jpg"/>
          <p:cNvPicPr>
            <a:picLocks noChangeAspect="1" noChangeArrowheads="1"/>
          </p:cNvPicPr>
          <p:nvPr/>
        </p:nvPicPr>
        <p:blipFill>
          <a:blip r:embed="rId2"/>
          <a:srcRect/>
          <a:stretch>
            <a:fillRect/>
          </a:stretch>
        </p:blipFill>
        <p:spPr bwMode="auto">
          <a:xfrm>
            <a:off x="4495800" y="1828800"/>
            <a:ext cx="4495800" cy="4762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smtClean="0"/>
              <a:t>Усугубляет ситуацию феномен так называемого «клипового мышления»</a:t>
            </a:r>
            <a:r>
              <a:rPr lang="ru-RU" dirty="0" smtClean="0"/>
              <a:t> современных школьников, для которого характерны такие черты, как снижение концентрации внимания, опора на визуальные образы и переработка информации короткими порциями.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309</Words>
  <PresentationFormat>Экран (4:3)</PresentationFormat>
  <Paragraphs>30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Поток</vt:lpstr>
      <vt:lpstr>Использование сайта в преподавании физкультуры (на примере fizruk112.ru)  Мурзин А.Ю.</vt:lpstr>
      <vt:lpstr>Слайд 2</vt:lpstr>
      <vt:lpstr>Слайд 3</vt:lpstr>
      <vt:lpstr>Слайд 4</vt:lpstr>
      <vt:lpstr>Слайд 5</vt:lpstr>
      <vt:lpstr>Слайд 6</vt:lpstr>
      <vt:lpstr>В концепции преподавания учебного предмета Физическая культура говорится, что методическом обеспечении предмета недостаточное внимание уделяется: </vt:lpstr>
      <vt:lpstr>Слайд 8</vt:lpstr>
      <vt:lpstr>Слайд 9</vt:lpstr>
      <vt:lpstr>Пользователи сайта fizruk112.ru</vt:lpstr>
      <vt:lpstr>Ученик</vt:lpstr>
      <vt:lpstr>Учитель</vt:lpstr>
      <vt:lpstr>Родитель</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Александр</dc:creator>
  <cp:lastModifiedBy>HP</cp:lastModifiedBy>
  <cp:revision>6</cp:revision>
  <dcterms:created xsi:type="dcterms:W3CDTF">2019-09-17T01:27:43Z</dcterms:created>
  <dcterms:modified xsi:type="dcterms:W3CDTF">2019-09-17T06:20:42Z</dcterms:modified>
</cp:coreProperties>
</file>