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56" r:id="rId2"/>
    <p:sldMasterId id="2147483791" r:id="rId3"/>
  </p:sldMasterIdLst>
  <p:notesMasterIdLst>
    <p:notesMasterId r:id="rId65"/>
  </p:notesMasterIdLst>
  <p:sldIdLst>
    <p:sldId id="301" r:id="rId4"/>
    <p:sldId id="302" r:id="rId5"/>
    <p:sldId id="321" r:id="rId6"/>
    <p:sldId id="358" r:id="rId7"/>
    <p:sldId id="386" r:id="rId8"/>
    <p:sldId id="359" r:id="rId9"/>
    <p:sldId id="342" r:id="rId10"/>
    <p:sldId id="343" r:id="rId11"/>
    <p:sldId id="367" r:id="rId12"/>
    <p:sldId id="368" r:id="rId13"/>
    <p:sldId id="369" r:id="rId14"/>
    <p:sldId id="267" r:id="rId15"/>
    <p:sldId id="270" r:id="rId16"/>
    <p:sldId id="370" r:id="rId17"/>
    <p:sldId id="371" r:id="rId18"/>
    <p:sldId id="372" r:id="rId19"/>
    <p:sldId id="344" r:id="rId20"/>
    <p:sldId id="345" r:id="rId21"/>
    <p:sldId id="353" r:id="rId22"/>
    <p:sldId id="347" r:id="rId23"/>
    <p:sldId id="348" r:id="rId24"/>
    <p:sldId id="349" r:id="rId25"/>
    <p:sldId id="350" r:id="rId26"/>
    <p:sldId id="351" r:id="rId27"/>
    <p:sldId id="354" r:id="rId28"/>
    <p:sldId id="355" r:id="rId29"/>
    <p:sldId id="352" r:id="rId30"/>
    <p:sldId id="356" r:id="rId31"/>
    <p:sldId id="374" r:id="rId32"/>
    <p:sldId id="361" r:id="rId33"/>
    <p:sldId id="373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64" r:id="rId46"/>
    <p:sldId id="362" r:id="rId47"/>
    <p:sldId id="363" r:id="rId48"/>
    <p:sldId id="365" r:id="rId49"/>
    <p:sldId id="330" r:id="rId50"/>
    <p:sldId id="332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16" r:id="rId60"/>
    <p:sldId id="317" r:id="rId61"/>
    <p:sldId id="320" r:id="rId62"/>
    <p:sldId id="387" r:id="rId63"/>
    <p:sldId id="31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7C08"/>
    <a:srgbClr val="714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5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8D2E4-BC44-42DF-BA71-9B5F1BD9DCB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AC60C-D570-4328-AAAC-0B5B6677C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AC60C-D570-4328-AAAC-0B5B6677C5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25122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1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46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54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8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9382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29722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253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8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7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50544"/>
      </p:ext>
    </p:extLst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43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9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0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0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5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3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93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694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9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11081"/>
      </p:ext>
    </p:extLst>
  </p:cSld>
  <p:clrMapOvr>
    <a:masterClrMapping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606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1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22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17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18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8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2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70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2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59453"/>
      </p:ext>
    </p:extLst>
  </p:cSld>
  <p:clrMapOvr>
    <a:masterClrMapping/>
  </p:clrMapOvr>
  <p:transition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6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99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50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76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736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17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936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44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79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8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4294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10726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88701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0518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19655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ransition>
    <p:newsflash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68A8-CEB5-48A4-8548-3BAC5CC64741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A0C8EF-F4D4-4288-B3C8-66482A6BA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&#1060;&#1048;_&#1054;&#1043;&#1069;%20&#1050;&#1054;&#1044;&#1048;&#1060;_2018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дом</a:t>
            </a:r>
            <a:b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1196752"/>
            <a:ext cx="8229600" cy="39604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1.Нарисуйте дом на листе бумаги</a:t>
            </a:r>
          </a:p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2.Поставьте оценки за рисунки </a:t>
            </a:r>
          </a:p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наивысшая оценка - 5 баллов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36912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F3FA9-30E7-400D-80F3-3D5F4993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УСТАНОВКИ КРИТЕРИАЛЬНОГО ОЦЕНИВАНИЯ</a:t>
            </a:r>
            <a:br>
              <a:rPr lang="ru-RU" sz="2800" b="0" dirty="0">
                <a:solidFill>
                  <a:srgbClr val="80C34F">
                    <a:lumMod val="50000"/>
                  </a:srgbClr>
                </a:solidFill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BF3B5-9F57-4B5C-98DB-3CE9B590D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086293"/>
            <a:ext cx="9144000" cy="575493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  <a:buFont typeface="Wingdings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может только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учащегося, а не </a:t>
            </a: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его личность; </a:t>
            </a: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  <a:buFont typeface="Wingdings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учащегося сравнивается не с работами </a:t>
            </a: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других учеников, а с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эталоном,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известен </a:t>
            </a: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учащимся заранее и описан с помощью критериев;</a:t>
            </a: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  <a:buFont typeface="Wingdings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четкий алгоритм выведения отметки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которому учащийся может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определить свой </a:t>
            </a: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достижения и определить свою отметку; </a:t>
            </a: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</a:pP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  <a:buFont typeface="Wingdings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может осуществляться несколькими </a:t>
            </a:r>
          </a:p>
          <a:p>
            <a:pPr lvl="0">
              <a:spcBef>
                <a:spcPts val="0"/>
              </a:spcBef>
              <a:buClr>
                <a:srgbClr val="80C34F">
                  <a:lumMod val="50000"/>
                </a:srgbClr>
              </a:buClr>
              <a:buSzTx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педагогами (стандартизация оценивания)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7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782A-7BA3-49BB-8964-E99D366A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dirty="0">
                <a:solidFill>
                  <a:srgbClr val="80C34F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чём преимущества критериального оценивания?</a:t>
            </a:r>
            <a:br>
              <a:rPr lang="ru-RU" sz="2400" b="0" dirty="0">
                <a:solidFill>
                  <a:srgbClr val="80C34F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D2CE9A-B44E-4E78-95CB-B366D43DC2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196752"/>
            <a:ext cx="9036496" cy="547260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предметным учебным целям 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от настроения учителя 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(способствует повышению объективности оценивания).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Предоставляет чётко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сформулированные уровни достижения.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Делает оценивание более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понятным для всех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  образовательного процесса (учеников, родителей, учителей).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Способствует развитию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самооценивания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 Способствует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  мотивации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обучению.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Оценивание учащихся на каждом этапе урока (учащиеся видят,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складывается итоговая оценка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обучения);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Самооценка 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(формируется умение учащихся работать в коллективе, но при этом наблюдается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влияние учителя на итоговую оценку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0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38" y="548680"/>
            <a:ext cx="8039100" cy="602932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709682" y="2996952"/>
            <a:ext cx="3078342" cy="145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5797" y="1430778"/>
            <a:ext cx="36477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2100" b="1" dirty="0">
                <a:solidFill>
                  <a:srgbClr val="80C34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7694" y="3104965"/>
            <a:ext cx="31323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buFont typeface="Wingdings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Corbel"/>
              </a:rPr>
              <a:t>  </a:t>
            </a:r>
            <a:r>
              <a:rPr lang="ru-R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постоянное </a:t>
            </a:r>
          </a:p>
          <a:p>
            <a:pPr defTabSz="342900">
              <a:buFont typeface="Wingdings" pitchFamily="2" charset="2"/>
              <a:buChar char="q"/>
            </a:pPr>
            <a:r>
              <a:rPr lang="ru-R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формирующее </a:t>
            </a:r>
          </a:p>
          <a:p>
            <a:pPr defTabSz="342900"/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 стадии выполнения работы) </a:t>
            </a:r>
          </a:p>
          <a:p>
            <a:pPr defTabSz="342900">
              <a:buFont typeface="Wingdings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 отметок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0042" y="2996952"/>
            <a:ext cx="2754306" cy="145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8054" y="2996952"/>
            <a:ext cx="3429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buFont typeface="Wingdings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эпизодическое </a:t>
            </a:r>
          </a:p>
          <a:p>
            <a:pPr defTabSz="342900">
              <a:buFont typeface="Wingdings" pitchFamily="2" charset="2"/>
              <a:buChar char="q"/>
            </a:pPr>
            <a:r>
              <a:rPr lang="ru-R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констатирующее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(завершенные работы)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342900">
              <a:buFont typeface="Wingdings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виде отметок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4267" y="1846276"/>
            <a:ext cx="2646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Личностно-ориентированное: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1755" y="1846276"/>
            <a:ext cx="2639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Социально-ориентированное: </a:t>
            </a:r>
          </a:p>
        </p:txBody>
      </p:sp>
    </p:spTree>
    <p:extLst>
      <p:ext uri="{BB962C8B-B14F-4D97-AF65-F5344CB8AC3E}">
        <p14:creationId xmlns:p14="http://schemas.microsoft.com/office/powerpoint/2010/main" val="192741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Наталья Николаевна\Мои документы\Механикова общая\Презентации УО\Шаблоны для презентаци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50" y="188640"/>
            <a:ext cx="8448937" cy="6336703"/>
          </a:xfrm>
          <a:prstGeom prst="rect">
            <a:avLst/>
          </a:prstGeom>
          <a:noFill/>
        </p:spPr>
      </p:pic>
      <p:pic>
        <p:nvPicPr>
          <p:cNvPr id="4" name="Рисунок 3" descr="2014040612112220237100.jpeg"/>
          <p:cNvPicPr>
            <a:picLocks noChangeAspect="1"/>
          </p:cNvPicPr>
          <p:nvPr/>
        </p:nvPicPr>
        <p:blipFill>
          <a:blip r:embed="rId3" cstate="print"/>
          <a:srcRect l="16138"/>
          <a:stretch>
            <a:fillRect/>
          </a:stretch>
        </p:blipFill>
        <p:spPr>
          <a:xfrm>
            <a:off x="1143001" y="998730"/>
            <a:ext cx="3246859" cy="222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1376773"/>
            <a:ext cx="30243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2400" dirty="0">
                <a:solidFill>
                  <a:srgbClr val="21212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Когда соус пробует шеф-повар – это</a:t>
            </a:r>
          </a:p>
          <a:p>
            <a:pPr defTabSz="342900"/>
            <a:br>
              <a:rPr lang="ru-RU" sz="1350" dirty="0">
                <a:solidFill>
                  <a:prstClr val="black"/>
                </a:solidFill>
                <a:latin typeface="Corbel"/>
              </a:rPr>
            </a:br>
            <a:endParaRPr lang="ru-RU" sz="135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9682" y="3591018"/>
            <a:ext cx="297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2400" dirty="0">
                <a:solidFill>
                  <a:srgbClr val="21212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когда его пробует покупатель – это</a:t>
            </a:r>
            <a:endParaRPr lang="ru-RU" sz="2400" dirty="0">
              <a:solidFill>
                <a:prstClr val="black"/>
              </a:solidFill>
              <a:latin typeface="Corbel"/>
            </a:endParaRPr>
          </a:p>
        </p:txBody>
      </p:sp>
      <p:pic>
        <p:nvPicPr>
          <p:cNvPr id="7" name="Рисунок 6" descr="cover___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5521">
            <a:off x="4842030" y="3631869"/>
            <a:ext cx="3153119" cy="2368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80013" y="2186862"/>
            <a:ext cx="2543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2400" b="1" dirty="0">
                <a:solidFill>
                  <a:srgbClr val="21212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формирующее </a:t>
            </a:r>
          </a:p>
          <a:p>
            <a:pPr defTabSz="342900"/>
            <a:r>
              <a:rPr lang="ru-RU" sz="2400" b="1" dirty="0">
                <a:solidFill>
                  <a:srgbClr val="21212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оценивание, </a:t>
            </a:r>
            <a:endParaRPr lang="ru-RU" sz="24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9683" y="4401108"/>
            <a:ext cx="2305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2400" b="1" dirty="0" err="1">
                <a:solidFill>
                  <a:srgbClr val="21212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суммативное</a:t>
            </a:r>
            <a:r>
              <a:rPr lang="ru-RU" sz="2400" b="1" dirty="0">
                <a:solidFill>
                  <a:srgbClr val="21212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342900"/>
            <a:r>
              <a:rPr lang="ru-RU" sz="2400" b="1" dirty="0">
                <a:solidFill>
                  <a:srgbClr val="212121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оценивание</a:t>
            </a:r>
            <a:endParaRPr lang="ru-RU" sz="24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08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8587F-C186-4FBD-B382-713CFD10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128792" cy="1320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Технология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формирующего оценивания</a:t>
            </a:r>
            <a:br>
              <a:rPr lang="ru-RU" sz="2800" dirty="0">
                <a:solidFill>
                  <a:srgbClr val="80C34F">
                    <a:lumMod val="50000"/>
                  </a:srgbClr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ru-RU" sz="18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</a:br>
            <a:br>
              <a:rPr lang="ru-RU" sz="18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FDA1A-79C2-43D5-9B37-7AB1A9B49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280919" cy="4896544"/>
          </a:xfrm>
        </p:spPr>
        <p:txBody>
          <a:bodyPr>
            <a:normAutofit lnSpcReduction="10000"/>
          </a:bodyPr>
          <a:lstStyle/>
          <a:p>
            <a:pPr marL="457200" lvl="0" indent="-457200" fontAlgn="base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образовательные результаты учащихся по темам.</a:t>
            </a:r>
          </a:p>
          <a:p>
            <a:pPr marL="457200" lvl="0" indent="-457200" fontAlgn="base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цели урока как образовательные результаты деятельности учащихся.</a:t>
            </a:r>
          </a:p>
          <a:p>
            <a:pPr marL="457200" lvl="0" indent="-457200" fontAlgn="base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задачи урока как шаги деятельности учащихся.</a:t>
            </a:r>
          </a:p>
          <a:p>
            <a:pPr marL="457200" lvl="0" indent="-457200" fontAlgn="base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конкретные критерии оценивания деятельности учащихся на уроке.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9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FE509-2050-4194-B5F8-C932F5D4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формирующего оценивания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7F4FD-EBC6-4DE6-89A6-1E77B1DD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30400"/>
            <a:ext cx="8426897" cy="473896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5.Оценить  деятельность учащихся по критериям.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6.Осуществить  обратную связь учитель-ученик, ученик-ученик, ученик-учитель.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7.Сравнить результаты учащихся с предыдущим уровнем их достижений.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8.Определить место учащегося на пути достижения поставленной цели.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9.Откорректировать образовательный маршрут учащихся.</a:t>
            </a: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88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C061A-AD30-4F83-85DD-43E27D04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>
            <a:normAutofit/>
          </a:bodyPr>
          <a:lstStyle/>
          <a:p>
            <a:r>
              <a:rPr lang="ru-RU" sz="3200" b="1" dirty="0">
                <a:ln w="3175" cmpd="sng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ФО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ABC16-66AE-42C2-AA70-4DE5F222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8748464" cy="4968552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описаны основные виды деятельности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специфики предметной области;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критерии оценивания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деятельности в процессе обучения;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доводятся до обучающихся и точно комментируются;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рейтинговая система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определено сколько баллов «стоит» тот или иной вид деятельности;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большей мере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а не результат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играет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(т.е. оценивание как обучающимся, так и педагогом своих достижений);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оценивания обсуждается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64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B8E64-8201-4E3D-ACCD-310B4AB4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мыслительной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7AA7D-84D3-44DE-AC83-7964AF9E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20081"/>
          </a:xfrm>
        </p:spPr>
        <p:txBody>
          <a:bodyPr>
            <a:noAutofit/>
          </a:bodyPr>
          <a:lstStyle/>
          <a:p>
            <a:endParaRPr lang="ru-RU" sz="36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91028-A826-4BE1-92C7-5B7223B09F9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700808"/>
            <a:ext cx="9036496" cy="432048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репродуктивный.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Обучающийся имеет информацию о задании, о методе решения, и ему надо ее только повторить;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реконструктивный.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Когда результат как бы неизвестен, но маленькая реконструкция приводит задание к типовой задаче, а дальше – ее решение по алгоритму;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3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45A75-CDFB-4DF8-9AD5-BA69F363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мыслительной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92EC6-226A-45DE-9B63-D97B96E6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03" y="1086292"/>
            <a:ext cx="8229600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6BF28A-6389-40C7-892D-E89D55FC2E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412776"/>
            <a:ext cx="9040044" cy="453650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конструктивный, или продуктивный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ситуация и проблема известны, а метод решения неизвестен (надо сконструировать решение из известных кусочков);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творческий, исследовательский уровень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описана только ситуация, обучающиеся сами должны сформулировать задание.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4118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5149A-9BA0-414F-9FFD-42B7CE70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уровней мыслительной деятельности с элементами работы над заданиями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40A06-6ABF-4B75-979A-8F4FCE712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5EA0CEF-2343-45A2-9E36-DA9077CDE11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54568428"/>
              </p:ext>
            </p:extLst>
          </p:nvPr>
        </p:nvGraphicFramePr>
        <p:xfrm>
          <a:off x="-21432" y="1600201"/>
          <a:ext cx="9186863" cy="465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894">
                  <a:extLst>
                    <a:ext uri="{9D8B030D-6E8A-4147-A177-3AD203B41FA5}">
                      <a16:colId xmlns:a16="http://schemas.microsoft.com/office/drawing/2014/main" val="2080150917"/>
                    </a:ext>
                  </a:extLst>
                </a:gridCol>
                <a:gridCol w="1693229">
                  <a:extLst>
                    <a:ext uri="{9D8B030D-6E8A-4147-A177-3AD203B41FA5}">
                      <a16:colId xmlns:a16="http://schemas.microsoft.com/office/drawing/2014/main" val="2273026882"/>
                    </a:ext>
                  </a:extLst>
                </a:gridCol>
                <a:gridCol w="1519256">
                  <a:extLst>
                    <a:ext uri="{9D8B030D-6E8A-4147-A177-3AD203B41FA5}">
                      <a16:colId xmlns:a16="http://schemas.microsoft.com/office/drawing/2014/main" val="1091394863"/>
                    </a:ext>
                  </a:extLst>
                </a:gridCol>
                <a:gridCol w="1446911">
                  <a:extLst>
                    <a:ext uri="{9D8B030D-6E8A-4147-A177-3AD203B41FA5}">
                      <a16:colId xmlns:a16="http://schemas.microsoft.com/office/drawing/2014/main" val="2637764865"/>
                    </a:ext>
                  </a:extLst>
                </a:gridCol>
                <a:gridCol w="1482573">
                  <a:extLst>
                    <a:ext uri="{9D8B030D-6E8A-4147-A177-3AD203B41FA5}">
                      <a16:colId xmlns:a16="http://schemas.microsoft.com/office/drawing/2014/main" val="3694909911"/>
                    </a:ext>
                  </a:extLst>
                </a:gridCol>
              </a:tblGrid>
              <a:tr h="1741795">
                <a:tc rowSpan="2">
                  <a:txBody>
                    <a:bodyPr/>
                    <a:lstStyle/>
                    <a:p>
                      <a:r>
                        <a:rPr lang="ru-RU" sz="2000" dirty="0"/>
                        <a:t>Уровни мыслительной деятельности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работы над заданием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33456"/>
                  </a:ext>
                </a:extLst>
              </a:tr>
              <a:tr h="1083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Ситуация или 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Поставлена 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Методы и способы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96786"/>
                  </a:ext>
                </a:extLst>
              </a:tr>
              <a:tr h="450769">
                <a:tc>
                  <a:txBody>
                    <a:bodyPr/>
                    <a:lstStyle/>
                    <a:p>
                      <a:r>
                        <a:rPr lang="ru-RU" sz="2400" dirty="0"/>
                        <a:t>Репродуктивный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12968"/>
                  </a:ext>
                </a:extLst>
              </a:tr>
              <a:tr h="450769">
                <a:tc>
                  <a:txBody>
                    <a:bodyPr/>
                    <a:lstStyle/>
                    <a:p>
                      <a:r>
                        <a:rPr lang="ru-RU" sz="2400" dirty="0"/>
                        <a:t>Реконструктивный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950110"/>
                  </a:ext>
                </a:extLst>
              </a:tr>
              <a:tr h="450769">
                <a:tc>
                  <a:txBody>
                    <a:bodyPr/>
                    <a:lstStyle/>
                    <a:p>
                      <a:r>
                        <a:rPr lang="ru-RU" sz="2400" dirty="0"/>
                        <a:t>Конструктивный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29477"/>
                  </a:ext>
                </a:extLst>
              </a:tr>
              <a:tr h="450769">
                <a:tc>
                  <a:txBody>
                    <a:bodyPr/>
                    <a:lstStyle/>
                    <a:p>
                      <a:r>
                        <a:rPr lang="ru-RU" sz="2400" dirty="0"/>
                        <a:t>Творческий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93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46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оцените рисунок по таким критериям</a:t>
            </a:r>
            <a:r>
              <a:rPr lang="ru-RU" sz="5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1.Фундамент – 1 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2.Ступени –1 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3.Перила – 1балл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Дверь – 1 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Окно – 1 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Окно на чердаке – 1 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Водосточная труба – 1 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Труба на крыше дома – 1 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Трава возле дома – 1 балл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Использовали не менее 3 цветов – 1 балл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–  10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B156F-F9C9-485F-9334-CB64B4CF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по видам мыслительной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32264-4F07-471E-8450-61B5B43D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288"/>
            <a:ext cx="8172450" cy="1254473"/>
          </a:xfrm>
        </p:spPr>
        <p:txBody>
          <a:bodyPr>
            <a:noAutofit/>
          </a:bodyPr>
          <a:lstStyle/>
          <a:p>
            <a:endParaRPr lang="ru-RU" sz="3200" b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6B46A44-C21B-4382-89C5-FDEDE1B5C2E5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87762690"/>
              </p:ext>
            </p:extLst>
          </p:nvPr>
        </p:nvGraphicFramePr>
        <p:xfrm>
          <a:off x="0" y="1050871"/>
          <a:ext cx="9144000" cy="578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38429834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684692122"/>
                    </a:ext>
                  </a:extLst>
                </a:gridCol>
                <a:gridCol w="3923928">
                  <a:extLst>
                    <a:ext uri="{9D8B030D-6E8A-4147-A177-3AD203B41FA5}">
                      <a16:colId xmlns:a16="http://schemas.microsoft.com/office/drawing/2014/main" val="3496732986"/>
                    </a:ext>
                  </a:extLst>
                </a:gridCol>
              </a:tblGrid>
              <a:tr h="5071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мыслительной деятельности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09374"/>
                  </a:ext>
                </a:extLst>
              </a:tr>
              <a:tr h="708675">
                <a:tc>
                  <a:txBody>
                    <a:bodyPr/>
                    <a:lstStyle/>
                    <a:p>
                      <a:r>
                        <a:rPr lang="en-US" sz="1800" dirty="0"/>
                        <a:t>I</a:t>
                      </a:r>
                      <a:r>
                        <a:rPr lang="ru-RU" sz="1800" dirty="0"/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репродуктивный</a:t>
                      </a:r>
                      <a:endParaRPr lang="ru-RU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⁕ Как определить цену деления мензурки?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⁕ Как определить объем тела с помощью мензурки?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398093"/>
                  </a:ext>
                </a:extLst>
              </a:tr>
              <a:tr h="708675">
                <a:tc>
                  <a:txBody>
                    <a:bodyPr/>
                    <a:lstStyle/>
                    <a:p>
                      <a:r>
                        <a:rPr lang="en-US" sz="1800" dirty="0"/>
                        <a:t>II</a:t>
                      </a:r>
                      <a:r>
                        <a:rPr lang="ru-RU" sz="1800" dirty="0"/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реконструктивный</a:t>
                      </a:r>
                      <a:endParaRPr lang="ru-RU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⁕⁕</a:t>
                      </a:r>
                      <a:r>
                        <a:rPr lang="ru-RU" sz="1800" dirty="0"/>
                        <a:t>Как объяснить слипание двух свинцовых цилиндров? Что нужно сделать , чтобы такое слипание происходило сильнее?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16793"/>
                  </a:ext>
                </a:extLst>
              </a:tr>
              <a:tr h="1292290">
                <a:tc>
                  <a:txBody>
                    <a:bodyPr/>
                    <a:lstStyle/>
                    <a:p>
                      <a:r>
                        <a:rPr lang="en-US" sz="1800" dirty="0"/>
                        <a:t>III</a:t>
                      </a:r>
                      <a:r>
                        <a:rPr lang="ru-RU" sz="1800" dirty="0"/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конструктивный, или продуктивный</a:t>
                      </a:r>
                      <a:endParaRPr lang="ru-RU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⁕⁕⁕</a:t>
                      </a:r>
                      <a:r>
                        <a:rPr lang="ru-RU" sz="1800" dirty="0"/>
                        <a:t>Определить объем тела с помощью мензурки, если тело не помещается в мензурку.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16636"/>
                  </a:ext>
                </a:extLst>
              </a:tr>
              <a:tr h="1292290">
                <a:tc>
                  <a:txBody>
                    <a:bodyPr/>
                    <a:lstStyle/>
                    <a:p>
                      <a:r>
                        <a:rPr lang="en-US" sz="1800" dirty="0"/>
                        <a:t>IV</a:t>
                      </a:r>
                      <a:r>
                        <a:rPr lang="ru-RU" sz="1800" dirty="0"/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творческий, исследовательский</a:t>
                      </a:r>
                      <a:endParaRPr lang="ru-RU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⁕⁕⁕⁕ Как с помощью мензурки определить объем одной капли воды? Одной горошины?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10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5126C-2F44-428E-B5A8-1A2C77AB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знаний и умений школьников по степени овладения учебным</a:t>
            </a:r>
            <a:r>
              <a:rPr lang="ru-RU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37BBA0D-D904-4F14-BF57-6C2B0CD0A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1734"/>
              </p:ext>
            </p:extLst>
          </p:nvPr>
        </p:nvGraphicFramePr>
        <p:xfrm>
          <a:off x="-33139" y="1387259"/>
          <a:ext cx="9144000" cy="543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2265172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712407099"/>
                    </a:ext>
                  </a:extLst>
                </a:gridCol>
              </a:tblGrid>
              <a:tr h="107699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99462"/>
                  </a:ext>
                </a:extLst>
              </a:tr>
              <a:tr h="689652">
                <a:tc>
                  <a:txBody>
                    <a:bodyPr/>
                    <a:lstStyle/>
                    <a:p>
                      <a:r>
                        <a:rPr lang="ru-RU" sz="2000" dirty="0"/>
                        <a:t>- Умение устно или письменно описывать те или иные явления.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Знание отдельных фактов истории по предмету.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- Знание названий приборов и области их применения.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Знание буквенных обозначений величин.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Знание условных обозначений приборов.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Знание теории, лежащей в основе изучаемого явления.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- Знание и понимание формулировок определенных законов, их математической записи.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Знание и понимание определений тех или иных величин.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Знание единиц соответствующих величин, их определений.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Понимание принципа действия приборов, умение определять цену деления, пределы измерений, снимать показания.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5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82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BDBD0-4394-455E-A40E-AF31D129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0F890-E078-49EF-ADB1-06AA410F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C07A4DC-23E9-4A9A-9C5A-B758EB69CC33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86217793"/>
              </p:ext>
            </p:extLst>
          </p:nvPr>
        </p:nvGraphicFramePr>
        <p:xfrm>
          <a:off x="0" y="1086292"/>
          <a:ext cx="9144000" cy="638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5847115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645067632"/>
                    </a:ext>
                  </a:extLst>
                </a:gridCol>
              </a:tblGrid>
              <a:tr h="5073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III</a:t>
                      </a:r>
                      <a:r>
                        <a:rPr lang="ru-RU" sz="2000" dirty="0"/>
                        <a:t>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IV</a:t>
                      </a:r>
                      <a:r>
                        <a:rPr lang="ru-RU" sz="2000" dirty="0"/>
                        <a:t>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47091"/>
                  </a:ext>
                </a:extLst>
              </a:tr>
              <a:tr h="500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применять теорию для объяснения некоторых частных явлений.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Понимание взаимозависимости различных признаков, характеризующих группу однородных явлений.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изображать графически взаимосвязь между величинами, определять характер это связи.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анализировать и осуществлять перенос знаний.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производить расчет,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 пользуясь известными формулами.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Представление об историческом развитии отдельных разделов какого-либо предмета.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творчески мыслить.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решать нестандартные задачи.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самостоятельно находить нужную информацию.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сопровождать ответ экспериментом, подбирать необходимые для этого приборы.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находить нетривиальные решения.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/>
                        <a:t>Умение самостоятельно создавать новые алгоритмы и новые методы решения задач, новые конструкции моделей, приборов, технических решений.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65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9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807BF-BD41-4774-BBDE-B4644784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2" y="470153"/>
            <a:ext cx="9144000" cy="4385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формирования физических понятий обучающиеся должны владеть: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61A33-EDDD-4D12-9627-3985CD8A6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9" y="1340768"/>
            <a:ext cx="9062520" cy="1728192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Clr>
                <a:srgbClr val="0BD0D9"/>
              </a:buClr>
            </a:pPr>
            <a:r>
              <a:rPr lang="ru-RU" sz="3200" dirty="0">
                <a:solidFill>
                  <a:srgbClr val="A5C24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мыслительными операциями (анализ, синтез, классификация, конкретизация, определение взаимосвязей, сравнение , обобщение);</a:t>
            </a: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9EA53-EEC2-4025-8298-6EF2B7DF49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299" y="3248422"/>
            <a:ext cx="8648256" cy="360040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ориентировочными знаниями (структура предмета, планы видов деятельности, планы изучения понятий);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умением искать информацию и работать с разными носителями информации (книга, человек, компьютер, фильм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868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EAB3A-1B84-4070-91BB-5A604A1E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Критерии освоения курса физики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72272-A508-4C80-A97B-8A9FC5F59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1513A46-7E01-4E87-A99C-395B51D7EEA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41377908"/>
              </p:ext>
            </p:extLst>
          </p:nvPr>
        </p:nvGraphicFramePr>
        <p:xfrm>
          <a:off x="8062" y="1139195"/>
          <a:ext cx="9144000" cy="570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08">
                  <a:extLst>
                    <a:ext uri="{9D8B030D-6E8A-4147-A177-3AD203B41FA5}">
                      <a16:colId xmlns:a16="http://schemas.microsoft.com/office/drawing/2014/main" val="20566806"/>
                    </a:ext>
                  </a:extLst>
                </a:gridCol>
                <a:gridCol w="3751488">
                  <a:extLst>
                    <a:ext uri="{9D8B030D-6E8A-4147-A177-3AD203B41FA5}">
                      <a16:colId xmlns:a16="http://schemas.microsoft.com/office/drawing/2014/main" val="3975608098"/>
                    </a:ext>
                  </a:extLst>
                </a:gridCol>
                <a:gridCol w="4002504">
                  <a:extLst>
                    <a:ext uri="{9D8B030D-6E8A-4147-A177-3AD203B41FA5}">
                      <a16:colId xmlns:a16="http://schemas.microsoft.com/office/drawing/2014/main" val="1625152393"/>
                    </a:ext>
                  </a:extLst>
                </a:gridCol>
              </a:tblGrid>
              <a:tr h="16155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Критерии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Максимальный уровень достижений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2827"/>
                  </a:ext>
                </a:extLst>
              </a:tr>
              <a:tr h="4751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4913"/>
                  </a:ext>
                </a:extLst>
              </a:tr>
              <a:tr h="4751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Коммуникация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22916"/>
                  </a:ext>
                </a:extLst>
              </a:tr>
              <a:tr h="855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Научные знания и понимание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24559"/>
                  </a:ext>
                </a:extLst>
              </a:tr>
              <a:tr h="4751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Научное исследование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0133"/>
                  </a:ext>
                </a:extLst>
              </a:tr>
              <a:tr h="4751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Обработка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35351"/>
                  </a:ext>
                </a:extLst>
              </a:tr>
              <a:tr h="855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Экспериментальная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32610"/>
                  </a:ext>
                </a:extLst>
              </a:tr>
              <a:tr h="4751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48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9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280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BD2E8-CD6D-45CF-87D1-C9C53443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B0BD4-6514-4B6E-8D8A-77FCDFC8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E21EB8-1BE5-4906-8B6F-0EB0632EEC5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0" y="16508"/>
            <a:ext cx="8964488" cy="66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0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9525B-F061-4B07-8775-BDFE590D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F5B84-7378-4876-8046-D3A05D29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E53879-25CD-4D1A-AFAA-2AEA1E0FF88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-7638" y="2276872"/>
            <a:ext cx="899973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09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84097-BF8F-44D4-BED2-48B33225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47D00-AA4C-4A40-9A99-DC1A85C2B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587B53-AF1F-4AF2-BFA3-CB79CB95257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9327" y="188640"/>
            <a:ext cx="9166905" cy="69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67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E075F-7B9F-46D6-A698-C776687C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итоговых отметок по критериям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0A4B0-CE78-4716-9E3D-53C7FDD8D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854914-4BE9-4C0F-BA35-8C7ED310E84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1706" t="25720" r="14016"/>
          <a:stretch/>
        </p:blipFill>
        <p:spPr>
          <a:xfrm>
            <a:off x="-83865" y="2673641"/>
            <a:ext cx="9255894" cy="15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4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20502-F28A-41D6-AB4D-44861147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87" y="20613"/>
            <a:ext cx="6347713" cy="3120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839D8-D290-4C66-ACF1-DD2D2BB40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32246"/>
            <a:ext cx="8208912" cy="5993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Начиная работу по использованию критериального оценивания, необходимо совместно со школьниками разработать текст общественного договора, который регламентирует совместную работу учителя и обучающихся на год (полугодие, четверть). Необходимо договориться с учащимися какие виды работ и по каким критериям будут оцениваться, когда эти работы будут проведены, к каждому виду </a:t>
            </a:r>
            <a:r>
              <a:rPr lang="ru-RU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критериальной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карты необходимо совместно разработать инструкции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4017568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0-4 балла -       «2»</a:t>
            </a:r>
          </a:p>
          <a:p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баллов -     «3»</a:t>
            </a:r>
          </a:p>
          <a:p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баллов -     «4»</a:t>
            </a:r>
          </a:p>
          <a:p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10 баллов - «5»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F0AE8-EEC5-4E19-B220-039867B4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Рубрика, критерии, дескрипторы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74B02-C7D1-4B9F-8EB0-DCF753E60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088232"/>
          </a:xfrm>
        </p:spPr>
        <p:txBody>
          <a:bodyPr>
            <a:normAutofit/>
          </a:bodyPr>
          <a:lstStyle/>
          <a:p>
            <a:pPr marL="342900" lvl="0" algn="just">
              <a:spcBef>
                <a:spcPts val="0"/>
              </a:spcBef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 по оцениванию (рубрики) делают процедуру оценивания максимально прозрачной. В рубриках расписано, за что ставятся баллы по каждому из критериев. Важно, чтобы в рубриках давалась характеристика не ученика, а его работы.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397C14-7FA1-48B0-9368-F89FF3A54B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3564433"/>
            <a:ext cx="8229600" cy="3268206"/>
          </a:xfrm>
        </p:spPr>
        <p:txBody>
          <a:bodyPr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Рубрика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перечень критериев оценивания знаний учащихся по изученной теме. Она определяется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целями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изучения какой-либо темы и содержательно наполняется критериями, раскрывающими данную рубрику.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46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AFF4D-FE06-4F1D-98E7-591D0E1D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87"/>
            <a:ext cx="6347713" cy="403077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70DB2-457F-4A2E-B648-A3E64C81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6652692" cy="5328592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Понятность для учащегося оснований оценивания, которая достигается при использовании рубрик, делает возможным самостоятельное оценивание учеником своей работы. Важно, чтобы самооценивание предшествовало предъявлению оценок учителем. </a:t>
            </a:r>
          </a:p>
          <a:p>
            <a:pPr indent="0" algn="just">
              <a:lnSpc>
                <a:spcPct val="150000"/>
              </a:lnSpc>
              <a:buNone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007440"/>
      </p:ext>
    </p:extLst>
  </p:cSld>
  <p:clrMapOvr>
    <a:masterClrMapping/>
  </p:clrMapOvr>
  <p:transition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2CA8E-A162-4240-BEAD-DF4B573E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6347713" cy="1886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EF608-A061-4146-A066-D3D9CDB8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2" y="548680"/>
            <a:ext cx="8064897" cy="59766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критериальном оценивании описаны уровни достижений (в том числе и самые незначительные), соответствующие каждому баллу. При этом оценивается приращение: ты что-то сделал, пусть не много, но это уже хорошо, и ты получаешь за это балл. Ты сам несешь ответственность за свою учебу. Важно, что все балльные шкалы начинаются с нуля.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53254"/>
      </p:ext>
    </p:extLst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FCEC8-161D-4700-8F4F-ED5815E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2A142-9F64-42E4-BA67-F7BA6121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706817" cy="3880773"/>
          </a:xfrm>
        </p:spPr>
        <p:txBody>
          <a:bodyPr>
            <a:normAutofit/>
          </a:bodyPr>
          <a:lstStyle/>
          <a:p>
            <a:pPr marL="324000" lvl="1" indent="0" algn="just">
              <a:spcBef>
                <a:spcPts val="0"/>
              </a:spcBef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Попробуем рассмотреть элементы на примере одной темы, изучаемой в курсе физики. При планировании использовались программа и кодификатор ЕГЭ.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374827"/>
      </p:ext>
    </p:extLst>
  </p:cSld>
  <p:clrMapOvr>
    <a:masterClrMapping/>
  </p:clrMapOvr>
  <p:transition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F9598-C58F-4D47-996B-4B79926B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5"/>
            <a:ext cx="6347713" cy="75837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Кинематика: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26F0A-9F5E-49EF-B209-B6E33D15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688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с обучающими определяем обязательные виды работ, требующие оценивания: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Формулы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строить графики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читать графики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рабочей тетради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письменной домашней работы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Присутствие  на уроке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Лабораторные работы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Творческие работы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169352"/>
      </p:ext>
    </p:extLst>
  </p:cSld>
  <p:clrMapOvr>
    <a:masterClrMapping/>
  </p:clrMapOvr>
  <p:transition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68D55-34D8-4809-A0AE-A8254A9A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070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8D8E3-15D6-437C-AD0D-B8EB0887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280920" cy="5544616"/>
          </a:xfrm>
        </p:spPr>
        <p:txBody>
          <a:bodyPr>
            <a:normAutofit/>
          </a:bodyPr>
          <a:lstStyle/>
          <a:p>
            <a:pPr marL="324000" lvl="2" indent="0" algn="just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1.Определения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32, каждое определение оценивается от 0 до 2 баллов, следовательно по данному виду работ  максимально можно получить 64 балла. Договорились с обучающимися, что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формулировка 0-1 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формулировка + пример – 2 б.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1110"/>
      </p:ext>
    </p:extLst>
  </p:cSld>
  <p:clrMapOvr>
    <a:masterClrMapping/>
  </p:clrMapOvr>
  <p:transition>
    <p:newsfla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7FE9D-5A8B-4813-A9AC-28C74103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6347713" cy="69269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08F40-B015-411B-A6FF-9A96214D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6" y="692696"/>
            <a:ext cx="7944297" cy="5904656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Формулы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25, каждая формула оценивается в 2 балла. Максимально можно получить за данный вид работы 50 баллов.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Написать формулу – 1 балл, написать формулу и выразить из неё физические величины, называя размерность каждой – 2 балла.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617777"/>
      </p:ext>
    </p:extLst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1DA95-5CA1-41C5-90A2-ABB9B278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" y="0"/>
            <a:ext cx="6347713" cy="3326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43122-CC87-4F01-BD8C-6A264E3A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" y="692696"/>
            <a:ext cx="8156923" cy="5472608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Графики.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 в теме Кинематика 3 вида графиков. За каждый вид графика можно набрать 15 баллов, максимально по данному виду работ можно набрать 45 баллов.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прочитать график 0-5 баллов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построить график 6-10 баллов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построить и проанализировать 11-15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023362"/>
      </p:ext>
    </p:extLst>
  </p:cSld>
  <p:clrMapOvr>
    <a:masterClrMapping/>
  </p:clrMapOvr>
  <p:transition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93E97-E53E-4BC1-B2D9-D192AD4A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0"/>
            <a:ext cx="6347713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BA9EF-B1F7-4842-A76B-7CDEC6F5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4704"/>
            <a:ext cx="8280920" cy="4464496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развёрнутого ответа.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 учащимся необходимо составить 3 плана  ответов. Максимально заработанный балл – 30.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указаны до 3-х пунктов плана, без подпунктов 0-3 баллов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указаны 1 - 3 пункта плана с подпунктами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4-6 баллов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указаны 3-5 и более пунктов с подпунктами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7-10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61547"/>
      </p:ext>
    </p:extLst>
  </p:cSld>
  <p:clrMapOvr>
    <a:masterClrMapping/>
  </p:clrMapOvr>
  <p:transition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8D65-02C2-4DFF-BD71-770829A3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4" y="156237"/>
            <a:ext cx="6347713" cy="3924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09161-965D-47E4-8E54-84B07599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4" y="764704"/>
            <a:ext cx="8505006" cy="5544616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письменной домашней работы.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Каждая домашняя работа оценивается 0 - 2 баллов. Всего за данный вид работы можно получить 48 баллов.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Лабораторные работы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(2) – 5 баллов. Всего можно получить 10 баллов.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 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Ведение тетради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Оценивается один раз за период прохождения темы. Максимально можно заработать 10 баллов.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аккуратность ведения тетради до 5 баллов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полнота записей до 5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91251"/>
      </p:ext>
    </p:extLst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778"/>
            <a:ext cx="8301608" cy="10695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23528" y="1086292"/>
            <a:ext cx="8373616" cy="5511060"/>
          </a:xfrm>
        </p:spPr>
        <p:txBody>
          <a:bodyPr>
            <a:normAutofit/>
          </a:bodyPr>
          <a:lstStyle/>
          <a:p>
            <a:pPr indent="3175"/>
            <a:r>
              <a:rPr lang="ru-RU" sz="2800" b="1" i="1" dirty="0">
                <a:solidFill>
                  <a:srgbClr val="BC7C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критериев оценивания позволяет эффективно выполнить работу.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2800" b="1" dirty="0">
                <a:solidFill>
                  <a:srgbClr val="BC7C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признак, основание, правило принятия решения по оценке чего-либо на соответствие предъявленным требованиям.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расшифровываются дескрипторами, в которых (для каждой конкретной работы) дается  четкое представление о том, как в идеале должен выглядеть результат выполнения учебного задания, а оценивание согласно дескриптору – это определение степени приближения ученика к данной цели.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724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B6A63-594D-4025-AEEC-DC941F8D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7"/>
            <a:ext cx="9036496" cy="1320800"/>
          </a:xfrm>
        </p:spPr>
        <p:txBody>
          <a:bodyPr>
            <a:noAutofit/>
          </a:bodyPr>
          <a:lstStyle/>
          <a:p>
            <a:pPr marL="685800"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Присутствие на уроке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Оценивается 1 баллом. Всего можно заработать 25 баллов.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МАХ – 282 балла за выполнение обязательной части.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EE52D-60B5-45D9-BC85-3BB25474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77037"/>
            <a:ext cx="8136904" cy="5224725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виды работ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1.Творческие задания - 2 , каждая работа оценивается от 0-10 баллов, максимально можно заработать 20 баллов (кроссворды, интересные факты и др.).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Публичные выступления  - 1, 0-50 баллов (реферативная или исследовательская работа, выступление с презентацией или без неё)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3.Участие в олимпиадах и конкурсах – 0-50 баллов (учитывается уровень сложности, уровень конкурса, результат участия).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МАХ количество баллов в дополнительной части 120 баллов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Ежедневно в ведомость каждому учащемуся выставляются баллы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227799"/>
      </p:ext>
    </p:extLst>
  </p:cSld>
  <p:clrMapOvr>
    <a:masterClrMapping/>
  </p:clrMapOvr>
  <p:transition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A6831-3545-44EE-9F18-62A9E03F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" y="156237"/>
            <a:ext cx="6347713" cy="248427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24256-AD94-4ADC-B62B-53240257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4" y="764704"/>
            <a:ext cx="8293521" cy="5937059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 контрольной работой необходимо суммировать  количество баллов заработанных каждым учащимся за основные и дополнительные виды заданий. Выполнив максимально обязательные и дополнительные виды работ, ученик может набрать 282 баллов +120б = 402б.</a:t>
            </a:r>
          </a:p>
          <a:p>
            <a:pPr marL="23622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допуска к контрольной работе необходимо набрать минимум 225 балла, т.е. 80% от обязательной части.</a:t>
            </a:r>
          </a:p>
          <a:p>
            <a:pPr marL="23622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«3» - 225 - 253 баллов.  </a:t>
            </a:r>
          </a:p>
          <a:p>
            <a:pPr marL="23622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«4» - 254 – 340 баллов.</a:t>
            </a:r>
          </a:p>
          <a:p>
            <a:pPr marL="23622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«5»  - 341 – 402 баллов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(минимум 85% от максимального количества баллов).</a:t>
            </a:r>
          </a:p>
          <a:p>
            <a:pPr marL="23622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допуск к итоговой контрольной работе получают все, кто набрал не менее 225 баллов.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368910"/>
      </p:ext>
    </p:extLst>
  </p:cSld>
  <p:clrMapOvr>
    <a:masterClrMapping/>
  </p:clrMapOvr>
  <p:transition>
    <p:newsfla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DCDF1-E5CF-43BF-AC94-A6C0B53F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" y="0"/>
            <a:ext cx="6347713" cy="3326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086A09-6732-414A-BE0D-F03ED908C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52859"/>
            <a:ext cx="7848872" cy="5252405"/>
          </a:xfrm>
        </p:spPr>
        <p:txBody>
          <a:bodyPr>
            <a:normAutofit fontScale="92500" lnSpcReduction="20000"/>
          </a:bodyPr>
          <a:lstStyle/>
          <a:p>
            <a:pPr marL="324000" indent="0" algn="just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Итоговая контрольная работа выполняется по типу ЕГЭ – тест ( 25 заданий типа В;  6 заданий типа С.). Оценивание по 100 бальной системе. Перевести баллы в отметки можно предложить следующим образом: если выполнено</a:t>
            </a:r>
          </a:p>
          <a:p>
            <a:pPr marL="324000" algn="just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«5» - 80 - 100 % </a:t>
            </a:r>
          </a:p>
          <a:p>
            <a:pPr marL="324000" algn="just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«4» - 60 -79 %  </a:t>
            </a:r>
          </a:p>
          <a:p>
            <a:pPr marL="324000" algn="just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«3» - 40 – 59 %  </a:t>
            </a:r>
          </a:p>
          <a:p>
            <a:pPr marL="324000" indent="0" algn="just"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изучения темы обучающимся выставляется две оценки в школьный журнал. Первая оценка автоматически является допуском к итоговой работе.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442388"/>
      </p:ext>
    </p:extLst>
  </p:cSld>
  <p:clrMapOvr>
    <a:masterClrMapping/>
  </p:clrMapOvr>
  <p:transition>
    <p:newsfla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59132-8AFC-4CE1-8513-71637B33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3EB868-7A82-4EA5-A512-33A1F465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792089"/>
          </a:xfrm>
        </p:spPr>
        <p:txBody>
          <a:bodyPr>
            <a:normAutofit fontScale="25000" lnSpcReduction="20000"/>
          </a:bodyPr>
          <a:lstStyle/>
          <a:p>
            <a:pPr lvl="0">
              <a:buClr>
                <a:srgbClr val="0BD0D9"/>
              </a:buClr>
            </a:pPr>
            <a:r>
              <a:rPr lang="ru-RU" sz="8000" dirty="0">
                <a:solidFill>
                  <a:srgbClr val="DBF5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описывают </a:t>
            </a:r>
            <a:r>
              <a:rPr lang="ru-RU" sz="8000" b="1" dirty="0">
                <a:solidFill>
                  <a:srgbClr val="DBF5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</a:t>
            </a:r>
            <a:r>
              <a:rPr lang="ru-RU" sz="8000" dirty="0">
                <a:solidFill>
                  <a:srgbClr val="DBF5F9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достижения учащегося по каждому критерию и оцениваются определенным количеством баллов: чем выше достижение – тем больше балл.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06A259-211D-4858-8A20-E90B5A10738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описание уровней достижения учащегося (учащийся умеет…), за каждое умеет  вы ставите только 1 балл: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Нулевое достижение …  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достижение …   (1 балл)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достижение … (1 балл)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 достижение … (1 балл) и т.д.  Значит по критерию А учащийся может получить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балла.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178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A0A15-336B-494E-BEE8-336FBAC7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</p:spPr>
        <p:txBody>
          <a:bodyPr>
            <a:normAutofit fontScale="90000"/>
          </a:bodyPr>
          <a:lstStyle/>
          <a:p>
            <a:pPr marR="68580" indent="810260" algn="ctr"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Рубрикатор оценивания решения экспериментальной задачи</a:t>
            </a:r>
            <a:br>
              <a:rPr lang="ru-RU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262EE-6B36-434F-8670-F2D30075E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E78D71B8-92A0-463F-8411-6AC4AAD20A8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3265883"/>
              </p:ext>
            </p:extLst>
          </p:nvPr>
        </p:nvGraphicFramePr>
        <p:xfrm>
          <a:off x="0" y="1124744"/>
          <a:ext cx="9144000" cy="559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3792453301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4125738694"/>
                    </a:ext>
                  </a:extLst>
                </a:gridCol>
                <a:gridCol w="1547664">
                  <a:extLst>
                    <a:ext uri="{9D8B030D-6E8A-4147-A177-3AD203B41FA5}">
                      <a16:colId xmlns:a16="http://schemas.microsoft.com/office/drawing/2014/main" val="363595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31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Критерий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научное исследование (6 баллов)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86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8580" indent="8102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8580" indent="8102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Сформулирована цель работы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8580" indent="8102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12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8580" indent="8102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8580" indent="8102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Сформулирована гипотеза, соответствующая поставленной цели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8580" indent="8102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5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указаны  физические величины, которые необходимо измерить и вычислить в ходе эксперимента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2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сделан схематический рисунок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 выбрана система фиксирования результатов эксперимента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1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логической последовательности описан порядок выполнения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89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794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25001-7471-4E80-9B5F-E5CA5E9F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A9A47-9185-42C1-B095-4CB879584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06869F3-D371-473B-83A8-C59B983DDC3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11986405"/>
              </p:ext>
            </p:extLst>
          </p:nvPr>
        </p:nvGraphicFramePr>
        <p:xfrm>
          <a:off x="26318" y="1412776"/>
          <a:ext cx="9143999" cy="5217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67">
                  <a:extLst>
                    <a:ext uri="{9D8B030D-6E8A-4147-A177-3AD203B41FA5}">
                      <a16:colId xmlns:a16="http://schemas.microsoft.com/office/drawing/2014/main" val="2461140345"/>
                    </a:ext>
                  </a:extLst>
                </a:gridCol>
                <a:gridCol w="5040559">
                  <a:extLst>
                    <a:ext uri="{9D8B030D-6E8A-4147-A177-3AD203B41FA5}">
                      <a16:colId xmlns:a16="http://schemas.microsoft.com/office/drawing/2014/main" val="1812347517"/>
                    </a:ext>
                  </a:extLst>
                </a:gridCol>
                <a:gridCol w="2104073">
                  <a:extLst>
                    <a:ext uri="{9D8B030D-6E8A-4147-A177-3AD203B41FA5}">
                      <a16:colId xmlns:a16="http://schemas.microsoft.com/office/drawing/2014/main" val="1435745504"/>
                    </a:ext>
                  </a:extLst>
                </a:gridCol>
              </a:tblGrid>
              <a:tr h="9202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161782"/>
                  </a:ext>
                </a:extLst>
              </a:tr>
              <a:tr h="4867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Е - обработка данных (4 балла)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267318"/>
                  </a:ext>
                </a:extLst>
              </a:tr>
              <a:tr h="8402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всех измерений занесены в сводную таблицу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80371"/>
                  </a:ext>
                </a:extLst>
              </a:tr>
              <a:tr h="486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записана расчетная формула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41054"/>
                  </a:ext>
                </a:extLst>
              </a:tr>
              <a:tr h="4867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 расчет искомой величины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269307"/>
                  </a:ext>
                </a:extLst>
              </a:tr>
              <a:tr h="8402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Сформулирован четкий и обоснованный вывод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3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952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132A-3CC4-4905-91A1-43F4944F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81494-C087-4B14-B939-DD3237F4D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CA93726-2894-4EC3-95C2-051C850DCE6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52216512"/>
              </p:ext>
            </p:extLst>
          </p:nvPr>
        </p:nvGraphicFramePr>
        <p:xfrm>
          <a:off x="4018" y="934868"/>
          <a:ext cx="9144000" cy="592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341">
                  <a:extLst>
                    <a:ext uri="{9D8B030D-6E8A-4147-A177-3AD203B41FA5}">
                      <a16:colId xmlns:a16="http://schemas.microsoft.com/office/drawing/2014/main" val="2555748087"/>
                    </a:ext>
                  </a:extLst>
                </a:gridCol>
                <a:gridCol w="5200578">
                  <a:extLst>
                    <a:ext uri="{9D8B030D-6E8A-4147-A177-3AD203B41FA5}">
                      <a16:colId xmlns:a16="http://schemas.microsoft.com/office/drawing/2014/main" val="3422257087"/>
                    </a:ext>
                  </a:extLst>
                </a:gridCol>
                <a:gridCol w="2184081">
                  <a:extLst>
                    <a:ext uri="{9D8B030D-6E8A-4147-A177-3AD203B41FA5}">
                      <a16:colId xmlns:a16="http://schemas.microsoft.com/office/drawing/2014/main" val="1724096174"/>
                    </a:ext>
                  </a:extLst>
                </a:gridCol>
              </a:tblGrid>
              <a:tr h="7508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78911"/>
                  </a:ext>
                </a:extLst>
              </a:tr>
              <a:tr h="48970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Критерий F – практические навыки (5 баллов)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9045"/>
                  </a:ext>
                </a:extLst>
              </a:tr>
              <a:tr h="28660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 проведен самостоятельно, с соблюдением техники безопасности и поддержки сотрудничества с другими обучающимися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1571"/>
                  </a:ext>
                </a:extLst>
              </a:tr>
              <a:tr h="16650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достаточной степенью точности произведены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0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568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60648"/>
          <a:ext cx="8229600" cy="619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Описание критерия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Баллы по критериям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     Знание и понимание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Понимать основное содержание теоретического материала и выделять в нём ключевую информацию;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Знать (вспомнить) из текста учебника имеющиеся там формулы, физические величины, входящие в эти формулы;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Демонстрировать понимание собственной работы.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     Применение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Применять полученные знания в стандартных ситуациях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Уметь объяснять физический смысл всех входящих в формулы величин и их единицы измерения; понимать их значение.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Уметь выразить из одних физических величин другие.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Исследование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(Анализ и синтез)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Исследовать задачу, моделировать её,  применяя физические методы;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Находить закономерности в задачах и физических вопросах;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Описывать с помощью языка физики взаимосвязь между величинами;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Способен выразить из одних физических величин другие и понимать для чего ты это делаешь.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Способен выбрать необходимые формулы и методы описания задачи или другого вида  работы.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Способен раскладывать единицы измерения через систему СИ;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Способен применять полученные знания в изменённых и нестандартных ситуациях;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Способен применять теоретические знания для решения практических задач.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Коммуникация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Может размышлять о правильности и рациональности выбранного метода решения;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Способен передавать информацию, используя соответствующую научную терминологию и условные обозначения;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Способен взаимодействовать с партнёрами (при определённых видах работы);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Способен практически анализировать собственные достижения; понимает другие позиции;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Способен ответственно относиться к процессу обучения.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брать сведения для описания критерия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Кодификатор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ОГЭ и ЕГЭ содержит перечень того, что должен знать и уметь обучающийся при завершении обучения основной или средней школы.</a:t>
            </a:r>
          </a:p>
        </p:txBody>
      </p:sp>
    </p:spTree>
  </p:cSld>
  <p:clrMapOvr>
    <a:masterClrMapping/>
  </p:clrMapOvr>
  <p:transition>
    <p:newsfla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Пример: Контрольная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pPr marL="514350" lvl="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полном сгорании топлива массой 3 кг  выделилось 11400 кДж энергии. Вычислите удельную теплоту сгорания топлива.</a:t>
            </a:r>
          </a:p>
          <a:p>
            <a:pPr marL="514350" lvl="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массу  льда, который можно расплавить за счёт сжигания  2 кг древесного угля.  Начальная температура льда  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 </a:t>
            </a:r>
          </a:p>
          <a:p>
            <a:pPr marL="514350" lvl="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требуется тепла, чтобы  2 кг льда, взятого при температуре  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превратить в пар. Начертить график.</a:t>
            </a:r>
          </a:p>
          <a:p>
            <a:pPr marL="514350" lvl="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Льдинка массой 2 г летит со скоростью 30 м/с и ударяется в стену. Какая часть льда  расплавится, если его начальная температура  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9EEDC-A269-427F-899A-55C17603F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04856" cy="2808312"/>
          </a:xfrm>
        </p:spPr>
        <p:txBody>
          <a:bodyPr/>
          <a:lstStyle/>
          <a:p>
            <a:r>
              <a:rPr lang="ru-RU" sz="4800" b="1" dirty="0">
                <a:solidFill>
                  <a:srgbClr val="04617B">
                    <a:lumMod val="50000"/>
                  </a:srgbClr>
                </a:solidFill>
                <a:latin typeface="Constantia"/>
                <a:ea typeface="+mn-ea"/>
                <a:cs typeface="+mn-cs"/>
              </a:rPr>
              <a:t>Критериальная система оценивания учебных достижений обучающихся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6ACD0E-6501-4DE5-BBF4-18E8BCCB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033693" cy="161041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Югова Татьяна Викторовна, руководитель ГМО учителей физики г. Челябинска, учитель МАОУ «СОШ № 104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г.Челябинска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15461560"/>
      </p:ext>
    </p:extLst>
  </p:cSld>
  <p:clrMapOvr>
    <a:masterClrMapping/>
  </p:clrMapOvr>
  <p:transition>
    <p:newsfla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30861" r="20481" b="18227"/>
          <a:stretch>
            <a:fillRect/>
          </a:stretch>
        </p:blipFill>
        <p:spPr bwMode="auto">
          <a:xfrm>
            <a:off x="0" y="933925"/>
            <a:ext cx="9144000" cy="436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Критериальная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шкала оценивания учащегося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26088" r="24609" b="32546"/>
          <a:stretch>
            <a:fillRect/>
          </a:stretch>
        </p:blipFill>
        <p:spPr bwMode="auto">
          <a:xfrm>
            <a:off x="-36513" y="1916832"/>
            <a:ext cx="918051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76" t="31450" r="24957" b="21409"/>
          <a:stretch>
            <a:fillRect/>
          </a:stretch>
        </p:blipFill>
        <p:spPr bwMode="auto">
          <a:xfrm>
            <a:off x="-1" y="908720"/>
            <a:ext cx="918578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Критериальная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инструкция оценивания учащегося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22906" r="21376" b="10272"/>
          <a:stretch>
            <a:fillRect/>
          </a:stretch>
        </p:blipFill>
        <p:spPr bwMode="auto">
          <a:xfrm>
            <a:off x="119507" y="609600"/>
            <a:ext cx="8932437" cy="57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76" t="21315" r="22270" b="8681"/>
          <a:stretch>
            <a:fillRect/>
          </a:stretch>
        </p:blipFill>
        <p:spPr bwMode="auto">
          <a:xfrm>
            <a:off x="114050" y="332656"/>
            <a:ext cx="9027185" cy="63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Шкала перевода баллов в оценку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180" y="1274018"/>
            <a:ext cx="6347714" cy="38807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Учитель проверяет работы учащихся в соответствии с данной таблицей  и затем переводит баллы в оценку по следующей  шкале: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31602"/>
              </p:ext>
            </p:extLst>
          </p:nvPr>
        </p:nvGraphicFramePr>
        <p:xfrm>
          <a:off x="634180" y="3573016"/>
          <a:ext cx="7992888" cy="295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Оценка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Баллы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0-12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1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13-16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/>
                        <a:t>17-20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21-24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" y="228030"/>
            <a:ext cx="7954044" cy="104073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1276350" algn="l"/>
                <a:tab pos="403701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Самостоятельная (письменная) работа по параграфам учебника 9 класса «Звук. Характеристика звука»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22962" r="21376" b="16636"/>
          <a:stretch>
            <a:fillRect/>
          </a:stretch>
        </p:blipFill>
        <p:spPr bwMode="auto">
          <a:xfrm>
            <a:off x="0" y="1281931"/>
            <a:ext cx="9069891" cy="521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8282881" cy="458077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вовлечь в оценивание всех участников учебного процесса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избежать субъективизма при оценивании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прозрачным процесс выставления отметки, что снимает конфликт при оценивании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Вовлекает учащихся в процесс рефлексии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значимость контрольных работ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адаптируется под любую шкалу оценивания</a:t>
            </a:r>
          </a:p>
        </p:txBody>
      </p:sp>
    </p:spTree>
  </p:cSld>
  <p:clrMapOvr>
    <a:masterClrMapping/>
  </p:clrMapOvr>
  <p:transition>
    <p:newsfla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 применяется для того, чтобы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8282881" cy="436475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мог самостоятельно учиться, имея четкое представление, с какой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это делает;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имел критерии оценивания, помогающие постепенно продвигаться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цели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получал обратную связь, помогающую ему корректировать свои действия, направленные на достижение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</p:spTree>
  </p:cSld>
  <p:clrMapOvr>
    <a:masterClrMapping/>
  </p:clrMapOvr>
  <p:transition>
    <p:newsfla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34055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учителям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ясность относительно стратегических целей и тактических задач обучения, а 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помогает понять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учиться, чему учиться, а главное, зачем учиться</a:t>
            </a: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65113" indent="3175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критериальное оценивание и реализацией технологии критериального оценивания разными педагогами</a:t>
            </a:r>
          </a:p>
          <a:p>
            <a:pPr marL="265113" indent="3175">
              <a:buFontTx/>
              <a:buChar char="-"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8631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B6D9D-437E-46D8-AA3D-9FCD752B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7E990-2B49-4BF1-9CC1-0DE86B3DE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(подберите) слово, которое наиболее точно обобщает тему.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2805450"/>
      </p:ext>
    </p:extLst>
  </p:cSld>
  <p:clrMapOvr>
    <a:masterClrMapping/>
  </p:clrMapOvr>
  <p:transition>
    <p:newsfla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Спасибо за внимание</a:t>
            </a:r>
            <a:r>
              <a:rPr lang="ru-RU" sz="3200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3E88C-169C-483E-8FFC-2F0D76FC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37881-80E3-4A0A-B746-A850EBD8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00C6A5-3D25-463C-A86E-66D778EFC41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1520" y="980728"/>
            <a:ext cx="8229600" cy="3600400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Новые образовательные стандарты устанавливают в качестве своего ведущего компонента «Требования к результатам освоения основных образовательных программ». В соответствии с требованиями ФГОС основной задачей и критерием оценки выступает уже не освоение «обязательного минимума содержания образования», а овладение системой учебных действий с изучаемым учебным материалом.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231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28ACE-F2FA-47BA-AC5F-F9668E8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6A61A-04D5-4D61-A87D-62E15074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744CA-BEF6-4121-8579-17D395BE25F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оценки становится одним из регулирующих (управляющих) элементов системы образования. Особенностью системы оценки, предлагаемой в стандартах второго поколения, является уровневый подход к представлению планируемых результатов и инструментарию для их достижения.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3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A1F03-EE98-43AD-8036-16F219A7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rebuchet MS" panose="020B0603020202020204"/>
                <a:cs typeface="+mj-cs"/>
              </a:rPr>
              <a:t>Критериальное оценивание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46FEA-470D-424F-8508-74A1B8B1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57" y="1086292"/>
            <a:ext cx="8229600" cy="460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654F4-0193-4FD8-8A87-EDFC87B89F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1520" y="1546940"/>
            <a:ext cx="8445624" cy="497840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 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это процесс, основанный на сравнении учебных достижений обучающихся с четко определенными, коллективно выработанными, заранее известными всем участникам образовательного процесса критериями, соответствующими целям и содержанию образования,   способствующим формированию ключевых компетентностей учащихся.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 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 оценивание 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  двусоставным: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 в себе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суммативное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формативное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68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1275</TotalTime>
  <Words>2998</Words>
  <Application>Microsoft Office PowerPoint</Application>
  <PresentationFormat>Экран (4:3)</PresentationFormat>
  <Paragraphs>392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61</vt:i4>
      </vt:variant>
    </vt:vector>
  </HeadingPairs>
  <TitlesOfParts>
    <vt:vector size="73" baseType="lpstr">
      <vt:lpstr>Arial</vt:lpstr>
      <vt:lpstr>Arial Black</vt:lpstr>
      <vt:lpstr>Calibri</vt:lpstr>
      <vt:lpstr>Constantia</vt:lpstr>
      <vt:lpstr>Corbel</vt:lpstr>
      <vt:lpstr>Times New Roman</vt:lpstr>
      <vt:lpstr>Trebuchet MS</vt:lpstr>
      <vt:lpstr>Wingdings</vt:lpstr>
      <vt:lpstr>Wingdings 3</vt:lpstr>
      <vt:lpstr>Аспект</vt:lpstr>
      <vt:lpstr>1_Аспект</vt:lpstr>
      <vt:lpstr>2_Аспект</vt:lpstr>
      <vt:lpstr>Нарисуй дом </vt:lpstr>
      <vt:lpstr>А теперь оцените рисунок по таким критериям:</vt:lpstr>
      <vt:lpstr>Презентация PowerPoint</vt:lpstr>
      <vt:lpstr>Презентация PowerPoint</vt:lpstr>
      <vt:lpstr>Критериальная система оценивания учебных достижений обучающихся</vt:lpstr>
      <vt:lpstr>Презентация PowerPoint</vt:lpstr>
      <vt:lpstr>Презентация PowerPoint</vt:lpstr>
      <vt:lpstr>Презентация PowerPoint</vt:lpstr>
      <vt:lpstr>Критериальное оценивание</vt:lpstr>
      <vt:lpstr>УСТАНОВКИ КРИТЕРИАЛЬНОГО ОЦЕНИВАНИЯ </vt:lpstr>
      <vt:lpstr>В чём преимущества критериального оценивания? </vt:lpstr>
      <vt:lpstr>Презентация PowerPoint</vt:lpstr>
      <vt:lpstr>Презентация PowerPoint</vt:lpstr>
      <vt:lpstr>Технология  формирующего оценивания   </vt:lpstr>
      <vt:lpstr>Технология  формирующего оценивания</vt:lpstr>
      <vt:lpstr>Условия реализации ФО</vt:lpstr>
      <vt:lpstr>Виды мыслительной деятельности</vt:lpstr>
      <vt:lpstr>Виды мыслительной деятельности</vt:lpstr>
      <vt:lpstr>Взаимосвязь уровней мыслительной деятельности с элементами работы над заданиями</vt:lpstr>
      <vt:lpstr>Распределение заданий по видам мыслительной деятельности</vt:lpstr>
      <vt:lpstr>Распределение знаний и умений школьников по степени овладения учебным материалом</vt:lpstr>
      <vt:lpstr>Презентация PowerPoint</vt:lpstr>
      <vt:lpstr>Для формирования физических понятий обучающиеся должны владеть: </vt:lpstr>
      <vt:lpstr>Критерии освоения курса физики</vt:lpstr>
      <vt:lpstr>Презентация PowerPoint</vt:lpstr>
      <vt:lpstr>Презентация PowerPoint</vt:lpstr>
      <vt:lpstr>Презентация PowerPoint</vt:lpstr>
      <vt:lpstr>Шкала перевода итоговых отметок по критериям</vt:lpstr>
      <vt:lpstr>Презентация PowerPoint</vt:lpstr>
      <vt:lpstr>Рубрика, критерии, дескрипторы</vt:lpstr>
      <vt:lpstr>Презентация PowerPoint</vt:lpstr>
      <vt:lpstr>Презентация PowerPoint</vt:lpstr>
      <vt:lpstr>Презентация PowerPoint</vt:lpstr>
      <vt:lpstr>Кинематика: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Присутствие на уроке. Оценивается 1 баллом. Всего можно заработать 25 баллов. МАХ – 282 балла за выполнение обязательной части. </vt:lpstr>
      <vt:lpstr>Презентация PowerPoint</vt:lpstr>
      <vt:lpstr>Презентация PowerPoint</vt:lpstr>
      <vt:lpstr>Дескрипторы </vt:lpstr>
      <vt:lpstr>Рубрикатор оценивания решения экспериментальной задачи </vt:lpstr>
      <vt:lpstr>Презентация PowerPoint</vt:lpstr>
      <vt:lpstr>Презентация PowerPoint</vt:lpstr>
      <vt:lpstr> </vt:lpstr>
      <vt:lpstr>Где брать сведения для описания критерия </vt:lpstr>
      <vt:lpstr>Пример: Контрольная работа</vt:lpstr>
      <vt:lpstr>Презентация PowerPoint</vt:lpstr>
      <vt:lpstr>Критериальная шкала оценивания учащегося </vt:lpstr>
      <vt:lpstr>Презентация PowerPoint</vt:lpstr>
      <vt:lpstr>Критериальная инструкция оценивания учащегося </vt:lpstr>
      <vt:lpstr>Презентация PowerPoint</vt:lpstr>
      <vt:lpstr>Шкала перевода баллов в оценку </vt:lpstr>
      <vt:lpstr>Самостоятельная (письменная) работа по параграфам учебника 9 класса «Звук. Характеристика звука»</vt:lpstr>
      <vt:lpstr>Преимущества критериального оценивания</vt:lpstr>
      <vt:lpstr>Критериальное оценивание применяется для того, чтобы</vt:lpstr>
      <vt:lpstr>Вывод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Нарисуй щуку</dc:title>
  <dc:creator>LEX</dc:creator>
  <cp:lastModifiedBy>Tatyana</cp:lastModifiedBy>
  <cp:revision>120</cp:revision>
  <dcterms:created xsi:type="dcterms:W3CDTF">2017-11-13T14:38:41Z</dcterms:created>
  <dcterms:modified xsi:type="dcterms:W3CDTF">2019-11-21T03:01:56Z</dcterms:modified>
</cp:coreProperties>
</file>