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9" r:id="rId2"/>
    <p:sldId id="400" r:id="rId3"/>
    <p:sldId id="403" r:id="rId4"/>
    <p:sldId id="406" r:id="rId5"/>
    <p:sldId id="405" r:id="rId6"/>
    <p:sldId id="407" r:id="rId7"/>
    <p:sldId id="408" r:id="rId8"/>
    <p:sldId id="404" r:id="rId9"/>
    <p:sldId id="432" r:id="rId10"/>
    <p:sldId id="411" r:id="rId11"/>
    <p:sldId id="413" r:id="rId12"/>
    <p:sldId id="414" r:id="rId13"/>
    <p:sldId id="415" r:id="rId14"/>
    <p:sldId id="433" r:id="rId15"/>
    <p:sldId id="417" r:id="rId16"/>
    <p:sldId id="434" r:id="rId17"/>
    <p:sldId id="418" r:id="rId18"/>
    <p:sldId id="409" r:id="rId19"/>
    <p:sldId id="435" r:id="rId20"/>
    <p:sldId id="421" r:id="rId21"/>
    <p:sldId id="422" r:id="rId22"/>
    <p:sldId id="423" r:id="rId23"/>
    <p:sldId id="424" r:id="rId24"/>
    <p:sldId id="425" r:id="rId25"/>
    <p:sldId id="436" r:id="rId26"/>
    <p:sldId id="437" r:id="rId27"/>
    <p:sldId id="426" r:id="rId28"/>
    <p:sldId id="431" r:id="rId29"/>
    <p:sldId id="429" r:id="rId30"/>
    <p:sldId id="428" r:id="rId31"/>
    <p:sldId id="439" r:id="rId32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219F54"/>
    <a:srgbClr val="21661C"/>
    <a:srgbClr val="3193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06" autoAdjust="0"/>
  </p:normalViewPr>
  <p:slideViewPr>
    <p:cSldViewPr>
      <p:cViewPr varScale="1">
        <p:scale>
          <a:sx n="56" d="100"/>
          <a:sy n="56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1E271-7C51-4E7D-8304-48CA32CCA89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F3E5-66AF-4558-A0A9-D02BB9283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92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81C3-6D3E-4FF5-91DF-80F4F30FE08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3541D-42C1-49BC-BCFE-D14D9721F1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541D-42C1-49BC-BCFE-D14D9721F12D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9B4B-CA3A-4C14-B74A-9BC9263084A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67B0-717E-474B-9ABF-FBB8588E2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time.ru/" TargetMode="External"/><Relationship Id="rId3" Type="http://schemas.openxmlformats.org/officeDocument/2006/relationships/hyperlink" Target="http://www.astronet.ru/" TargetMode="External"/><Relationship Id="rId7" Type="http://schemas.openxmlformats.org/officeDocument/2006/relationships/hyperlink" Target="http://www.astronews.ru/" TargetMode="External"/><Relationship Id="rId2" Type="http://schemas.openxmlformats.org/officeDocument/2006/relationships/hyperlink" Target="http://&#1072;&#1089;&#1090;&#1088;&#1086;&#1085;&#1086;&#1084;&#1080;&#1103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mulina.orc.ru/" TargetMode="External"/><Relationship Id="rId5" Type="http://schemas.openxmlformats.org/officeDocument/2006/relationships/hyperlink" Target="http://school.astro.spbu.ru/" TargetMode="External"/><Relationship Id="rId10" Type="http://schemas.openxmlformats.org/officeDocument/2006/relationships/hyperlink" Target="http://www.allplanets.ru/" TargetMode="External"/><Relationship Id="rId4" Type="http://schemas.openxmlformats.org/officeDocument/2006/relationships/hyperlink" Target="http://www.astrolab.ru/" TargetMode="External"/><Relationship Id="rId9" Type="http://schemas.openxmlformats.org/officeDocument/2006/relationships/hyperlink" Target="http://astro-azbuka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Documents and Settings\dyakovava1\Рабочий стол\т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1268760"/>
            <a:ext cx="5659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cap="all" dirty="0" smtClean="0">
                <a:ln w="3175">
                  <a:noFill/>
                </a:ln>
                <a:solidFill>
                  <a:srgbClr val="C00000"/>
                </a:solidFill>
                <a:effectLst>
                  <a:glow rad="101600">
                    <a:srgbClr val="E5FFE5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  <a:cs typeface="Arial" pitchFamily="34" charset="0"/>
              </a:rPr>
              <a:t>О преподавании астрономии на уровне </a:t>
            </a:r>
            <a:endParaRPr lang="en-US" sz="3000" i="1" cap="all" dirty="0" smtClean="0">
              <a:ln w="3175">
                <a:noFill/>
              </a:ln>
              <a:solidFill>
                <a:srgbClr val="C00000"/>
              </a:solidFill>
              <a:effectLst>
                <a:glow rad="101600">
                  <a:srgbClr val="E5FFE5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cap="all" dirty="0" smtClean="0">
                <a:ln w="3175">
                  <a:noFill/>
                </a:ln>
                <a:solidFill>
                  <a:srgbClr val="C00000"/>
                </a:solidFill>
                <a:effectLst>
                  <a:glow rad="101600">
                    <a:srgbClr val="E5FFE5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  <a:cs typeface="Arial" pitchFamily="34" charset="0"/>
              </a:rPr>
              <a:t>Среднего общего образования</a:t>
            </a:r>
            <a:endParaRPr lang="ru-RU" sz="3000" i="1" cap="all" dirty="0">
              <a:ln w="3175">
                <a:noFill/>
              </a:ln>
              <a:solidFill>
                <a:srgbClr val="C00000"/>
              </a:solidFill>
              <a:effectLst>
                <a:glow rad="101600">
                  <a:srgbClr val="E5FFE5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478913"/>
            <a:ext cx="675764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Доцент кафедры </a:t>
            </a:r>
            <a:r>
              <a:rPr lang="ru-RU" sz="2800" i="1" dirty="0" err="1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ФиМОФ</a:t>
            </a:r>
            <a:r>
              <a:rPr lang="ru-RU" sz="2800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 ФГБОУ ВО «</a:t>
            </a:r>
            <a:r>
              <a:rPr lang="ru-RU" sz="2800" i="1" dirty="0" err="1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ЮУрГГПУ</a:t>
            </a:r>
            <a:r>
              <a:rPr lang="ru-RU" sz="2800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», к.</a:t>
            </a:r>
            <a:r>
              <a:rPr lang="ru-RU" sz="2800" i="1" dirty="0" err="1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физ</a:t>
            </a:r>
            <a:r>
              <a:rPr lang="ru-RU" sz="2800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.-</a:t>
            </a:r>
            <a:r>
              <a:rPr lang="ru-RU" sz="2800" i="1" dirty="0" err="1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мат.н</a:t>
            </a:r>
            <a:r>
              <a:rPr lang="ru-RU" sz="2800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.  </a:t>
            </a:r>
            <a:endParaRPr lang="ru-RU" sz="2800" i="1" dirty="0">
              <a:ln w="6350">
                <a:solidFill>
                  <a:schemeClr val="bg1"/>
                </a:solidFill>
              </a:ln>
              <a:effectLst>
                <a:glow rad="101600">
                  <a:srgbClr val="E5FFE5"/>
                </a:glow>
              </a:effectLst>
              <a:latin typeface="Franklin Gothic Heavy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rgbClr val="E5FFE5"/>
                  </a:glow>
                </a:effectLst>
                <a:latin typeface="Franklin Gothic Heavy" pitchFamily="34" charset="0"/>
                <a:cs typeface="Arial" pitchFamily="34" charset="0"/>
              </a:rPr>
              <a:t>Беспаль Ирина Ивановна</a:t>
            </a:r>
            <a:endParaRPr lang="ru-RU" sz="2800" i="1" dirty="0">
              <a:ln w="6350">
                <a:solidFill>
                  <a:schemeClr val="bg1"/>
                </a:solidFill>
              </a:ln>
              <a:effectLst>
                <a:glow rad="101600">
                  <a:srgbClr val="E5FFE5"/>
                </a:glow>
              </a:effectLst>
              <a:latin typeface="Franklin Gothic Heavy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n w="6350">
                <a:solidFill>
                  <a:schemeClr val="bg1"/>
                </a:solidFill>
              </a:ln>
              <a:solidFill>
                <a:srgbClr val="001848"/>
              </a:solidFill>
              <a:effectLst>
                <a:glow rad="101600">
                  <a:srgbClr val="E5FFE5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18.10.2017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71816"/>
            <a:ext cx="2324955" cy="3194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586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78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Астрономия вводится как обязательный учебный предмет на базовом уровне С(П)ОО</a:t>
            </a:r>
          </a:p>
          <a:p>
            <a:r>
              <a:rPr lang="ru-RU" sz="3000" b="1" dirty="0" smtClean="0"/>
              <a:t>Дополняется разделом «СТАНДАРТ СРЕДНЕГО (ПОЛНОГО) ОБЩЕГО ОБРАЗОВАНИЯ ПО АСТРОНОМИИ. БАЗОВЫЙ УРОВЕНЬ», включающим обязательный минимум содержания основных образовательных программ, требования к уровню подготовки выпускников.</a:t>
            </a:r>
            <a:endParaRPr lang="ru-RU" sz="3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2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Обязательный минимум содержания ООП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8496944" cy="4925144"/>
          </a:xfrm>
        </p:spPr>
        <p:txBody>
          <a:bodyPr>
            <a:normAutofit/>
          </a:bodyPr>
          <a:lstStyle/>
          <a:p>
            <a:pPr marL="355600" indent="-355600">
              <a:buNone/>
            </a:pPr>
            <a:r>
              <a:rPr lang="ru-RU" b="1" u="sng" dirty="0" smtClean="0"/>
              <a:t>Предмет астрономии</a:t>
            </a:r>
          </a:p>
          <a:p>
            <a:pPr marL="0" indent="536575">
              <a:buNone/>
            </a:pPr>
            <a:r>
              <a:rPr lang="ru-RU" b="1" dirty="0" smtClean="0"/>
              <a:t>Роль астрономии в развитии цивилизации. Эволюция взглядов человека на Вселенную. Геоцентрическая и гелиоцентрическая системы. Особенности методов познания в астрономии. Практическое применение астрономических исследований. История развития отечественной космонавтики. Первый искусственный спутник Земли, полет Ю.А.Гагарина. Достижения современной космонавтики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940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496944" cy="5184576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buNone/>
            </a:pPr>
            <a:r>
              <a:rPr lang="ru-RU" sz="3100" b="1" u="sng" dirty="0" smtClean="0"/>
              <a:t>Основы п</a:t>
            </a:r>
            <a:r>
              <a:rPr lang="ru-RU" sz="3000" b="1" u="sng" dirty="0" smtClean="0"/>
              <a:t>рактической астрономии</a:t>
            </a:r>
          </a:p>
          <a:p>
            <a:pPr marL="0" indent="361950">
              <a:lnSpc>
                <a:spcPct val="110000"/>
              </a:lnSpc>
              <a:buNone/>
            </a:pPr>
            <a:r>
              <a:rPr lang="ru-RU" sz="3000" b="1" dirty="0" smtClean="0"/>
              <a:t>НЕБЕСНАЯ СФЕРА. ОСОБЫЕ ТОЧКИ НЕБЕСНОЙ СФЕРЫ. НЕБЕСНЫЕ КООРДИНАТЫ. Звездная карта, созвездия, использование компьютерных приложений для отображения звездного неба. Видимая звездная величина. Суточное движение светил. СВЯЗЬ ВИДИМОГО РАСПОЛОЖЕНИЯ ОБЪЕКТОВ НА НЕБЕ И ГЕОГРАФИЧЕСКИХ КООРДИНАТ НАБЛЮДАТЕЛЯ. Движение Земли вокруг Солнца. Видимое движение и фазы Луны. Солнечные и лунные затмения. Время и календарь.</a:t>
            </a:r>
            <a:endParaRPr lang="ru-RU" sz="3000" b="1" dirty="0"/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Обязательный минимум содержания ООП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3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8892480" cy="482453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10000"/>
              </a:lnSpc>
              <a:buNone/>
            </a:pPr>
            <a:r>
              <a:rPr lang="ru-RU" sz="3000" b="1" u="sng" dirty="0" smtClean="0"/>
              <a:t>Законы движения небесных тел</a:t>
            </a:r>
          </a:p>
          <a:p>
            <a:pPr marL="0" indent="441325">
              <a:lnSpc>
                <a:spcPct val="90000"/>
              </a:lnSpc>
              <a:buNone/>
            </a:pPr>
            <a:r>
              <a:rPr lang="ru-RU" sz="3000" b="1" dirty="0" smtClean="0"/>
              <a:t>Структура и масштабы Солнечной системы. Конфигурация и условия видимости планет. Методы определения расстояний до тел Солнечной системы и их размеров. НЕБЕСНАЯ МЕХАНИКА. ЗАКОНЫ КЕПЛЕРА. ОПРЕДЕЛЕНИЕ МАСС НЕБЕСНЫХ ТЕЛ. ДВИЖЕНИЕ ИСКУССТВЕННЫХ НЕБЕСНЫХ ТЕЛ.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Обязательный минимум содержания ООП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77500" lnSpcReduction="20000"/>
          </a:bodyPr>
          <a:lstStyle/>
          <a:p>
            <a:pPr marL="355600" indent="-355600">
              <a:lnSpc>
                <a:spcPct val="110000"/>
              </a:lnSpc>
              <a:buNone/>
            </a:pPr>
            <a:r>
              <a:rPr lang="ru-RU" sz="3300" b="1" u="sng" dirty="0" smtClean="0"/>
              <a:t>Солнечная система</a:t>
            </a:r>
          </a:p>
          <a:p>
            <a:pPr marL="95250" indent="266700">
              <a:lnSpc>
                <a:spcPct val="110000"/>
              </a:lnSpc>
              <a:buNone/>
            </a:pPr>
            <a:r>
              <a:rPr lang="ru-RU" sz="3300" b="1" dirty="0" smtClean="0"/>
              <a:t>Происхождение Солнечной системы. Система Земля – Луна. Планеты земной группы. Планеты – гиганты. Спутники и кольца планет. Малые тела Солнечной системы. АСТЕРОИДНАЯ ОПАСНОСТЬ.</a:t>
            </a:r>
          </a:p>
          <a:p>
            <a:pPr marL="355600" indent="-355600">
              <a:lnSpc>
                <a:spcPct val="110000"/>
              </a:lnSpc>
              <a:buNone/>
            </a:pPr>
            <a:r>
              <a:rPr lang="ru-RU" sz="3400" b="1" u="sng" dirty="0" smtClean="0"/>
              <a:t>Методы астрономических исследований</a:t>
            </a:r>
          </a:p>
          <a:p>
            <a:pPr marL="0" indent="361950">
              <a:lnSpc>
                <a:spcPct val="110000"/>
              </a:lnSpc>
              <a:buNone/>
            </a:pPr>
            <a:r>
              <a:rPr lang="ru-RU" sz="3400" b="1" dirty="0" smtClean="0"/>
              <a:t>Электромагнитное излучение, космические лучи и ГРАВИТАЦИОННЫЕ ВОЛНЫ как источник информации о природе и свойствах небесных тел. Наземные и космические телескопы, принцип их работы. Космические аппараты. Спектральный анализ. Эффект Доплера. ЗАКОН СМЕЩЕНИЯ ВИНА. ЗАКОН СТЕФАНА – БОЛЬЦМАНА.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Обязательный минимум содержания ООП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892480" cy="5589240"/>
          </a:xfrm>
        </p:spPr>
        <p:txBody>
          <a:bodyPr>
            <a:noAutofit/>
          </a:bodyPr>
          <a:lstStyle/>
          <a:p>
            <a:pPr marL="355600" indent="-3556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u="sng" dirty="0" smtClean="0"/>
              <a:t>Звезды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Звезды: основные физико-химические характеристики и их взаимная связь. Разнообразие звездных характеристик и их закономерности. Определение расстояния до звезд, параллакс. ДВОЙНЫЕ И КРАТНЫЕ ЗВЕЗДЫ. </a:t>
            </a:r>
            <a:r>
              <a:rPr lang="ru-RU" sz="2400" b="1" dirty="0" err="1" smtClean="0"/>
              <a:t>Внесолнечные</a:t>
            </a:r>
            <a:r>
              <a:rPr lang="ru-RU" sz="2400" b="1" dirty="0" smtClean="0"/>
              <a:t> планеты. ПРОБЛЕМА СУЩЕСТВОВАНИЯ ЖИЗНИ ВО ВСЕЛЕННОЙ. Внутреннее строение и источники энергии звезд. Происхождение химических элементов. ПЕРЕМЕННЫЕ И ВСПЫХИВАЮЩИЕ ЗВЕЗДЫ. КОРИЧНЕВЫЕ КАРЛИКИ. Эволюция звезд, ее этапы и конечные стадии.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Строение Солнца, солнечной атмосферы. Проявления солнечной активности: пятна, вспышки, протуберанцы. Периодичность солнечной активности. РОЛЬ МАГНИТНЫХ ПОЛЕЙ НА СОЛНЦЕ. Солнечно-земные связи.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Обязательный минимум содержания ООП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5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617440"/>
            <a:ext cx="8820472" cy="5240560"/>
          </a:xfrm>
        </p:spPr>
        <p:txBody>
          <a:bodyPr>
            <a:normAutofit fontScale="62500" lnSpcReduction="20000"/>
          </a:bodyPr>
          <a:lstStyle/>
          <a:p>
            <a:pPr marL="355600" indent="-355600">
              <a:buNone/>
            </a:pPr>
            <a:r>
              <a:rPr lang="ru-RU" sz="4700" b="1" u="sng" dirty="0" smtClean="0"/>
              <a:t>Наша Галактика – Млечный Путь</a:t>
            </a:r>
          </a:p>
          <a:p>
            <a:pPr marL="0" indent="441325">
              <a:lnSpc>
                <a:spcPct val="110000"/>
              </a:lnSpc>
              <a:buNone/>
            </a:pPr>
            <a:r>
              <a:rPr lang="ru-RU" sz="4700" b="1" dirty="0" smtClean="0"/>
              <a:t>Состав и структура Галактики. ЗВЕЗДНЫЕ СКОПЛЕНИЯ. Межзвездный газ и пыль. Вращение Галактики. ТЕМНАЯ МАТЕРИЯ.</a:t>
            </a:r>
          </a:p>
          <a:p>
            <a:pPr marL="355600" indent="-355600">
              <a:lnSpc>
                <a:spcPct val="110000"/>
              </a:lnSpc>
              <a:buNone/>
            </a:pPr>
            <a:r>
              <a:rPr lang="ru-RU" sz="4700" b="1" u="sng" dirty="0" smtClean="0"/>
              <a:t>Галактики. Строение и эволюция Вселенной</a:t>
            </a:r>
          </a:p>
          <a:p>
            <a:pPr marL="0" indent="441325">
              <a:lnSpc>
                <a:spcPct val="110000"/>
              </a:lnSpc>
              <a:buNone/>
            </a:pPr>
            <a:r>
              <a:rPr lang="ru-RU" sz="4700" b="1" dirty="0" smtClean="0"/>
              <a:t>Открытие других галактик. Многообразие галактик и их основные характеристики.  Сверхмассивные черные дыры и активность галактик. Представления о космологии. Красное смещение. Закон Хаббла. ЭВОЛЮЦИЯ ВСЕЛЕННОЙ. Большой Взрыв. Реликтовой излучение. ТЕМНАЯ ЭНЕРГИЯ.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Обязательный минимум содержания ООП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5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78621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Контроль достижения результатов образовательной программы по Астрономии</a:t>
            </a:r>
            <a:endParaRPr lang="ru-RU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6672" y="2204864"/>
            <a:ext cx="8867328" cy="4293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b="1" dirty="0" smtClean="0"/>
              <a:t>Требования к уровню подготовки выпускников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b="1" dirty="0" smtClean="0"/>
              <a:t>Из профильного обязательного минимума содержания темы по астрономии не исключены – сохранение тематики в отдельных заданиях в рамках ЕГЭ по физике (задание 24 в проекте Демоверсии 2018 г.)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b="1" dirty="0" smtClean="0"/>
              <a:t>ВПР по астрономии (с 2019 года)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401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636712" y="126876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000" b="1" dirty="0" smtClean="0"/>
              <a:t>Методические рекомендации по введению учебного предмета «Астрономия» как обязательного для изучения на уровне СОО (письмо </a:t>
            </a:r>
            <a:r>
              <a:rPr lang="ru-RU" sz="3000" b="1" dirty="0" err="1" smtClean="0"/>
              <a:t>МОиН</a:t>
            </a:r>
            <a:r>
              <a:rPr lang="ru-RU" sz="3000" b="1" dirty="0" smtClean="0"/>
              <a:t> РФ ТС-194/08 от 20.06.2017)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</a:pPr>
            <a:r>
              <a:rPr lang="ru-RU" sz="3000" b="1" dirty="0" smtClean="0"/>
              <a:t>Объем часов не менее 35 за два года обучения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</a:pPr>
            <a:r>
              <a:rPr lang="ru-RU" sz="3000" b="1" dirty="0" smtClean="0"/>
              <a:t>ОО самостоятельно осуществляет перераспределение часов внутри УП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</a:pPr>
            <a:r>
              <a:rPr lang="ru-RU" sz="3000" b="1" dirty="0" smtClean="0"/>
              <a:t>Учебники и учебные пособия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</a:pPr>
            <a:r>
              <a:rPr lang="ru-RU" sz="3000" b="1" dirty="0" smtClean="0"/>
              <a:t>Методические пособия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636712" y="126876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000" b="1" dirty="0" smtClean="0"/>
              <a:t>Приложение к письму </a:t>
            </a:r>
            <a:r>
              <a:rPr lang="ru-RU" sz="3000" b="1" dirty="0" err="1" smtClean="0"/>
              <a:t>МОиН</a:t>
            </a:r>
            <a:r>
              <a:rPr lang="ru-RU" sz="3000" b="1" dirty="0" smtClean="0"/>
              <a:t> ЧО от 06.06.2017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000" b="1" dirty="0" smtClean="0"/>
              <a:t>«О преподавании учебного предмета «Астрономия» в 2017/2018 учебном году»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</a:pPr>
            <a:r>
              <a:rPr lang="ru-RU" sz="3000" b="1" dirty="0" smtClean="0"/>
              <a:t>Учебники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</a:pPr>
            <a:r>
              <a:rPr lang="ru-RU" sz="3000" b="1" dirty="0" smtClean="0"/>
              <a:t>Особенности преподавания астрономии (создание условий в ОО, интенсивность изучения, цель изучения, задачи и содержание, идеи межпредметной интеграции, перечень наблюдений, информационные ресурсы)</a:t>
            </a:r>
          </a:p>
          <a:p>
            <a:pPr marL="444500" indent="-444500">
              <a:lnSpc>
                <a:spcPct val="90000"/>
              </a:lnSpc>
              <a:spcBef>
                <a:spcPts val="600"/>
              </a:spcBef>
              <a:buNone/>
            </a:pPr>
            <a:endParaRPr lang="ru-RU" sz="3000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71945" y="1412776"/>
            <a:ext cx="7976519" cy="468052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ru-RU" sz="3000" b="1" dirty="0" smtClean="0"/>
              <a:t>Более 20 лет велась подготовка по специальности «Учитель физики и астрономии»</a:t>
            </a:r>
          </a:p>
          <a:p>
            <a:pPr marL="444500" indent="-444500"/>
            <a:r>
              <a:rPr lang="ru-RU" sz="3000" b="1" dirty="0" smtClean="0"/>
              <a:t>С 1988 г. функционирует астрономический комплекс</a:t>
            </a:r>
          </a:p>
          <a:p>
            <a:pPr marL="444500" indent="-444500"/>
            <a:r>
              <a:rPr lang="ru-RU" sz="3000" b="1" dirty="0" smtClean="0"/>
              <a:t>Дисциплина «Астрономия» всегда сохранялась в учебном плане специальности (профиля) «Физика» (сейчас 7 ЗЕ)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520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Цель изучения астрономии: формирование системы первоначальных и основных астрономических знаний.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6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Задачи и содержание:</a:t>
            </a:r>
          </a:p>
          <a:p>
            <a:pPr marL="444500" indent="-444500"/>
            <a:r>
              <a:rPr lang="ru-RU" sz="3000" b="1" dirty="0" smtClean="0"/>
              <a:t>Формирование научного мировоззрения обучающихся на основе изложения основных сведений по современной астрономии и космонавтике и ознакомление обучающихся с процессом получения научных знаний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9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Задачи и содержание:</a:t>
            </a:r>
          </a:p>
          <a:p>
            <a:pPr marL="444500" indent="-444500"/>
            <a:r>
              <a:rPr lang="ru-RU" sz="3000" b="1" dirty="0" smtClean="0"/>
              <a:t>Поэтапное формирование системы фундаментальных астрономических понятий об основных законах и теориях астрономии, физической природе космических объектов, процессов и явлений, методах и инструментах астрономических исследований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Задачи и содержание:</a:t>
            </a:r>
          </a:p>
          <a:p>
            <a:pPr marL="444500" indent="-444500"/>
            <a:r>
              <a:rPr lang="ru-RU" sz="3000" b="1" dirty="0" smtClean="0"/>
              <a:t>Формирование умений и навыков, являющихся составной частью общеметодологических умений или содействующих их развитию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5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Письмо </a:t>
            </a:r>
            <a:r>
              <a:rPr lang="ru-RU" sz="3000" b="1" dirty="0" err="1" smtClean="0"/>
              <a:t>МОиН</a:t>
            </a:r>
            <a:r>
              <a:rPr lang="ru-RU" sz="3000" b="1" dirty="0" smtClean="0"/>
              <a:t> РФ от 02.06.2017 № ТС-134/08 «О календаре образовательных событий на 2017/18 учебный год»:</a:t>
            </a:r>
          </a:p>
          <a:p>
            <a:pPr marL="444500" indent="-444500"/>
            <a:r>
              <a:rPr lang="ru-RU" sz="3000" b="1" dirty="0" smtClean="0"/>
              <a:t>4 октября – 60 лет запуска первого искусственного спутника Земли;</a:t>
            </a:r>
          </a:p>
          <a:p>
            <a:pPr marL="444500" indent="-444500"/>
            <a:r>
              <a:rPr lang="ru-RU" sz="3000" b="1" dirty="0" smtClean="0"/>
              <a:t>8 февраля – День российской науки;</a:t>
            </a:r>
          </a:p>
          <a:p>
            <a:pPr marL="444500" indent="-444500"/>
            <a:r>
              <a:rPr lang="ru-RU" sz="3000" b="1" dirty="0" smtClean="0"/>
              <a:t>12 апреля – День космонавтики. Гагаринский урок «Космос – это мы»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6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395536" y="1412776"/>
            <a:ext cx="8507288" cy="485740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://астрономия.рф</a:t>
            </a:r>
            <a:r>
              <a:rPr lang="ru-RU" sz="2800" u="sng" dirty="0" smtClean="0">
                <a:hlinkClick r:id="rId2"/>
              </a:rPr>
              <a:t>/</a:t>
            </a:r>
            <a:endParaRPr lang="ru-RU" sz="2800" dirty="0" smtClean="0"/>
          </a:p>
          <a:p>
            <a:r>
              <a:rPr lang="ru-RU" sz="2800" u="sng" dirty="0" smtClean="0">
                <a:hlinkClick r:id="rId3"/>
              </a:rPr>
              <a:t>http</a:t>
            </a:r>
            <a:r>
              <a:rPr lang="ru-RU" sz="2800" u="sng" dirty="0" smtClean="0">
                <a:hlinkClick r:id="rId3"/>
              </a:rPr>
              <a:t>://www.astronet.ru</a:t>
            </a:r>
            <a:r>
              <a:rPr lang="ru-RU" sz="2800" u="sng" dirty="0" smtClean="0">
                <a:hlinkClick r:id="rId3"/>
              </a:rPr>
              <a:t>/</a:t>
            </a:r>
            <a:endParaRPr lang="ru-RU" sz="2800" dirty="0" smtClean="0"/>
          </a:p>
          <a:p>
            <a:r>
              <a:rPr lang="ru-RU" sz="2800" u="sng" dirty="0" smtClean="0">
                <a:hlinkClick r:id="rId4"/>
              </a:rPr>
              <a:t>http</a:t>
            </a:r>
            <a:r>
              <a:rPr lang="ru-RU" sz="2800" u="sng" dirty="0" smtClean="0">
                <a:hlinkClick r:id="rId4"/>
              </a:rPr>
              <a:t>://www.astrolab.ru/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ru-RU" sz="2800" u="sng" dirty="0" smtClean="0">
                <a:hlinkClick r:id="rId5"/>
              </a:rPr>
              <a:t>http</a:t>
            </a:r>
            <a:r>
              <a:rPr lang="ru-RU" sz="2800" u="sng" dirty="0" smtClean="0">
                <a:hlinkClick r:id="rId5"/>
              </a:rPr>
              <a:t>://school.astro.spbu.ru</a:t>
            </a:r>
            <a:r>
              <a:rPr lang="ru-RU" sz="2800" u="sng" dirty="0" smtClean="0">
                <a:hlinkClick r:id="rId5"/>
              </a:rPr>
              <a:t>/</a:t>
            </a:r>
            <a:endParaRPr lang="ru-RU" sz="2800" dirty="0" smtClean="0"/>
          </a:p>
          <a:p>
            <a:r>
              <a:rPr lang="ru-RU" sz="2800" u="sng" dirty="0" smtClean="0">
                <a:hlinkClick r:id="rId6"/>
              </a:rPr>
              <a:t>http</a:t>
            </a:r>
            <a:r>
              <a:rPr lang="ru-RU" sz="2800" u="sng" dirty="0" smtClean="0">
                <a:hlinkClick r:id="rId6"/>
              </a:rPr>
              <a:t>://www.gomulina.orc.ru/</a:t>
            </a:r>
            <a:r>
              <a:rPr lang="ru-RU" sz="2800" dirty="0" smtClean="0"/>
              <a:t>  </a:t>
            </a:r>
            <a:endParaRPr lang="en-US" sz="2800" b="1" i="1" dirty="0" smtClean="0"/>
          </a:p>
          <a:p>
            <a:r>
              <a:rPr lang="ru-RU" sz="2800" u="sng" dirty="0" smtClean="0">
                <a:hlinkClick r:id="rId7"/>
              </a:rPr>
              <a:t>http</a:t>
            </a:r>
            <a:r>
              <a:rPr lang="ru-RU" sz="2800" u="sng" dirty="0" smtClean="0">
                <a:hlinkClick r:id="rId7"/>
              </a:rPr>
              <a:t>://www.astronews.ru</a:t>
            </a:r>
            <a:r>
              <a:rPr lang="ru-RU" sz="2800" u="sng" dirty="0" smtClean="0">
                <a:hlinkClick r:id="rId7"/>
              </a:rPr>
              <a:t>/</a:t>
            </a:r>
            <a:endParaRPr lang="ru-RU" sz="2800" dirty="0" smtClean="0"/>
          </a:p>
          <a:p>
            <a:r>
              <a:rPr lang="ru-RU" sz="2800" u="sng" dirty="0" smtClean="0">
                <a:hlinkClick r:id="rId8"/>
              </a:rPr>
              <a:t>http</a:t>
            </a:r>
            <a:r>
              <a:rPr lang="ru-RU" sz="2800" u="sng" dirty="0" smtClean="0">
                <a:hlinkClick r:id="rId8"/>
              </a:rPr>
              <a:t>://www.astrotime.ru</a:t>
            </a:r>
            <a:r>
              <a:rPr lang="ru-RU" sz="2800" u="sng" dirty="0" smtClean="0">
                <a:hlinkClick r:id="rId8"/>
              </a:rPr>
              <a:t>/</a:t>
            </a:r>
            <a:endParaRPr lang="ru-RU" sz="2800" dirty="0" smtClean="0"/>
          </a:p>
          <a:p>
            <a:r>
              <a:rPr lang="ru-RU" sz="2800" u="sng" dirty="0" smtClean="0">
                <a:hlinkClick r:id="rId9"/>
              </a:rPr>
              <a:t>http</a:t>
            </a:r>
            <a:r>
              <a:rPr lang="ru-RU" sz="2800" u="sng" dirty="0" smtClean="0">
                <a:hlinkClick r:id="rId9"/>
              </a:rPr>
              <a:t>://astro-azbuka.ru</a:t>
            </a:r>
            <a:r>
              <a:rPr lang="ru-RU" sz="2800" u="sng" dirty="0" smtClean="0">
                <a:hlinkClick r:id="rId9"/>
              </a:rPr>
              <a:t>/</a:t>
            </a:r>
            <a:endParaRPr lang="ru-RU" sz="2800" dirty="0" smtClean="0"/>
          </a:p>
          <a:p>
            <a:r>
              <a:rPr lang="ru-RU" sz="2800" u="sng" dirty="0" smtClean="0">
                <a:hlinkClick r:id="rId10"/>
              </a:rPr>
              <a:t>http</a:t>
            </a:r>
            <a:r>
              <a:rPr lang="ru-RU" sz="2800" u="sng" dirty="0" smtClean="0">
                <a:hlinkClick r:id="rId10"/>
              </a:rPr>
              <a:t>://www.allplanets.ru</a:t>
            </a:r>
            <a:r>
              <a:rPr lang="ru-RU" sz="2800" u="sng" dirty="0" smtClean="0">
                <a:hlinkClick r:id="rId10"/>
              </a:rPr>
              <a:t>/</a:t>
            </a:r>
            <a:endParaRPr lang="ru-RU" sz="2800" dirty="0" smtClean="0"/>
          </a:p>
          <a:p>
            <a:pPr marL="0" indent="0">
              <a:buNone/>
            </a:pPr>
            <a:endParaRPr lang="ru-RU" sz="3000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0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Информационные ресурсы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6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611560" y="980728"/>
            <a:ext cx="8136904" cy="587727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ru-RU" sz="3100" b="1" dirty="0" smtClean="0"/>
              <a:t>Классики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Е.П. Левитан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Б.А. Воронцов- Вельяминов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М.М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Дагаев</a:t>
            </a:r>
            <a:endParaRPr lang="ru-RU" sz="2800" b="1" dirty="0" smtClean="0"/>
          </a:p>
          <a:p>
            <a:pPr marL="514350" indent="-514350">
              <a:buNone/>
            </a:pPr>
            <a:r>
              <a:rPr lang="ru-RU" sz="3100" b="1" dirty="0" smtClean="0"/>
              <a:t>Современники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А.П. Попова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В.Г. Сурдин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Е.К. </a:t>
            </a:r>
            <a:r>
              <a:rPr lang="ru-RU" sz="2800" b="1" dirty="0" err="1" smtClean="0"/>
              <a:t>Страут</a:t>
            </a:r>
            <a:r>
              <a:rPr lang="ru-RU" sz="2800" b="1" dirty="0" smtClean="0"/>
              <a:t>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В.М. </a:t>
            </a:r>
            <a:r>
              <a:rPr lang="ru-RU" sz="2800" b="1" dirty="0" err="1" smtClean="0"/>
              <a:t>Чаругин</a:t>
            </a:r>
            <a:endParaRPr lang="ru-RU" sz="2800" b="1" dirty="0" smtClean="0"/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М.А. </a:t>
            </a:r>
            <a:r>
              <a:rPr lang="ru-RU" sz="2800" b="1" dirty="0" err="1" smtClean="0"/>
              <a:t>Кунаш</a:t>
            </a:r>
            <a:endParaRPr lang="ru-RU" sz="2800" b="1" dirty="0" smtClean="0"/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О.Р. Шефер, В.В. </a:t>
            </a:r>
            <a:r>
              <a:rPr lang="ru-RU" sz="2800" b="1" dirty="0" smtClean="0"/>
              <a:t>Шахматова</a:t>
            </a:r>
            <a:endParaRPr lang="en-US" sz="2800" b="1" dirty="0" smtClean="0"/>
          </a:p>
          <a:p>
            <a:pPr marL="514350" indent="-514350"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/>
              <a:t>В.Ф. Карташов</a:t>
            </a:r>
            <a:endParaRPr lang="ru-RU" sz="2800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0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Методическая литература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6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Интересная информация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Материалы 4-ой Молодёжной школы «Космическая наука»</a:t>
            </a:r>
          </a:p>
          <a:p>
            <a:pPr marL="0" indent="0">
              <a:buNone/>
            </a:pPr>
            <a:r>
              <a:rPr lang="ru-RU" sz="3000" b="1" dirty="0" smtClean="0"/>
              <a:t>(28-30 августа 2017 г., г. Казань)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3000" b="1" dirty="0" smtClean="0"/>
              <a:t>https</a:t>
            </a:r>
            <a:r>
              <a:rPr lang="ru-RU" sz="3000" b="1" dirty="0" smtClean="0"/>
              <a:t>:/</a:t>
            </a:r>
            <a:r>
              <a:rPr lang="en-US" sz="3000" b="1" dirty="0" smtClean="0"/>
              <a:t>vk.com</a:t>
            </a:r>
            <a:r>
              <a:rPr lang="ru-RU" sz="3000" b="1" dirty="0" smtClean="0"/>
              <a:t>/</a:t>
            </a:r>
            <a:r>
              <a:rPr lang="en-US" sz="3000" b="1" dirty="0" smtClean="0"/>
              <a:t>event146180409</a:t>
            </a:r>
            <a:endParaRPr lang="en-US" sz="3000" b="1" dirty="0" smtClean="0"/>
          </a:p>
          <a:p>
            <a:pPr marL="0" indent="0">
              <a:buNone/>
            </a:pPr>
            <a:endParaRPr lang="ru-RU" sz="3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405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475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0504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51" y="-114540"/>
            <a:ext cx="9141209" cy="6855908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75656" y="5600839"/>
            <a:ext cx="6418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40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Сахибуллин</a:t>
            </a:r>
            <a:r>
              <a:rPr lang="ru-RU" altLang="ru-RU" sz="4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Н.А. (КФУ)</a:t>
            </a:r>
            <a:endParaRPr lang="ru-RU" altLang="ru-RU" sz="4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8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41896" cy="5331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3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Использование электронных ресурсов в школьной астрономии</a:t>
            </a:r>
            <a:endParaRPr lang="ru-RU" dirty="0"/>
          </a:p>
        </p:txBody>
      </p:sp>
      <p:pic>
        <p:nvPicPr>
          <p:cNvPr id="2051" name="Содержимое 3" descr="C4ZrPvKWEAAwoy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17341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9792" y="378904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Мельников С.С. (КФУ)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955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</a:rPr>
              <a:t>Информация к размышлению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5288" y="1484313"/>
            <a:ext cx="85693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0850">
              <a:spcBef>
                <a:spcPct val="20000"/>
              </a:spcBef>
              <a:defRPr/>
            </a:pPr>
            <a:r>
              <a:rPr lang="ru-RU" sz="3200" b="1" dirty="0"/>
              <a:t>«В эмоциональных отношениях человека значимость приобретают уважение к себе и к другим людям, любовь к родному краю и Вселенной».</a:t>
            </a:r>
          </a:p>
          <a:p>
            <a:pPr indent="450850" algn="r">
              <a:spcBef>
                <a:spcPct val="20000"/>
              </a:spcBef>
              <a:defRPr/>
            </a:pPr>
            <a:r>
              <a:rPr lang="ru-RU" sz="3200" b="1" dirty="0"/>
              <a:t>		</a:t>
            </a:r>
            <a:r>
              <a:rPr lang="ru-RU" sz="3200" b="1" i="1" dirty="0"/>
              <a:t>Ильясов Д.Ф., Сериков Г.Н.</a:t>
            </a:r>
          </a:p>
          <a:p>
            <a:pPr indent="450850" algn="r">
              <a:spcBef>
                <a:spcPct val="20000"/>
              </a:spcBef>
              <a:defRPr/>
            </a:pPr>
            <a:r>
              <a:rPr lang="ru-RU" sz="3200" b="1" i="1" dirty="0"/>
              <a:t>«Теория управления образованием»</a:t>
            </a:r>
          </a:p>
          <a:p>
            <a:pPr>
              <a:spcBef>
                <a:spcPct val="20000"/>
              </a:spcBef>
              <a:defRPr/>
            </a:pPr>
            <a:r>
              <a:rPr lang="ru-RU" sz="2900" b="1" i="1" dirty="0"/>
              <a:t>М.: </a:t>
            </a:r>
            <a:r>
              <a:rPr lang="ru-RU" sz="2900" b="1" i="1" dirty="0" err="1"/>
              <a:t>Гуманит</a:t>
            </a:r>
            <a:r>
              <a:rPr lang="ru-RU" sz="2900" b="1" i="1" dirty="0"/>
              <a:t>. изд. центр ВЛАДОС, 2004, С.11.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5" y="1093288"/>
            <a:ext cx="7705219" cy="5778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2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77" r="12199"/>
          <a:stretch>
            <a:fillRect/>
          </a:stretch>
        </p:blipFill>
        <p:spPr bwMode="auto">
          <a:xfrm>
            <a:off x="1043608" y="1220589"/>
            <a:ext cx="74168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32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4087" y="1079086"/>
            <a:ext cx="4309884" cy="5746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099" y="1031053"/>
            <a:ext cx="4345909" cy="5794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20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C:\АСТРОНОМИЯ\Луна\Физика 01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067944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6" descr="sun_mercu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9375" y="1340768"/>
            <a:ext cx="4894625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1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9" y="0"/>
            <a:ext cx="762066" cy="10790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980728"/>
          </a:xfrm>
          <a:prstGeom prst="rect">
            <a:avLst/>
          </a:prstGeom>
          <a:solidFill>
            <a:srgbClr val="219F54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астрономии в </a:t>
            </a:r>
            <a:r>
              <a:rPr lang="ru-RU" sz="4800" b="1" dirty="0" err="1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ЮУрГГПУ</a:t>
            </a:r>
            <a:endParaRPr lang="ru-RU" sz="3600" dirty="0">
              <a:solidFill>
                <a:srgbClr val="FFD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79086"/>
            <a:ext cx="7777286" cy="561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Нормативная база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323528" y="1268760"/>
            <a:ext cx="8820472" cy="45259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/>
              <a:t>ПРИКАЗ </a:t>
            </a:r>
            <a:r>
              <a:rPr lang="ru-RU" sz="3000" b="1" dirty="0" err="1" smtClean="0"/>
              <a:t>МОиН</a:t>
            </a:r>
            <a:r>
              <a:rPr lang="ru-RU" sz="3000" b="1" dirty="0" smtClean="0"/>
              <a:t> РФ № 506 от 7 июня 2017 г.</a:t>
            </a:r>
          </a:p>
          <a:p>
            <a:pPr marL="0" indent="0">
              <a:buNone/>
            </a:pPr>
            <a:r>
              <a:rPr lang="ru-RU" sz="3000" b="1" dirty="0" smtClean="0"/>
              <a:t>О внесении изменений в федеральный компонент государственных  образовательных стандартов начального общего, основного общего и среднего (полного) общего образования, утвержденный приказом Министерства образования РФ от 5 марта 2004 г. № 1089</a:t>
            </a:r>
          </a:p>
        </p:txBody>
      </p:sp>
    </p:spTree>
    <p:extLst>
      <p:ext uri="{BB962C8B-B14F-4D97-AF65-F5344CB8AC3E}">
        <p14:creationId xmlns="" xmlns:p14="http://schemas.microsoft.com/office/powerpoint/2010/main" val="1340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1050</Words>
  <Application>Microsoft Office PowerPoint</Application>
  <PresentationFormat>Экран (4:3)</PresentationFormat>
  <Paragraphs>113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Обязательный минимум содержания ООП</vt:lpstr>
      <vt:lpstr>Обязательный минимум содержания ООП</vt:lpstr>
      <vt:lpstr>Обязательный минимум содержания ООП</vt:lpstr>
      <vt:lpstr>Обязательный минимум содержания ООП</vt:lpstr>
      <vt:lpstr>Обязательный минимум содержания ООП</vt:lpstr>
      <vt:lpstr>Обязательный минимум содержания ООП</vt:lpstr>
      <vt:lpstr>Контроль достижения результатов образовательной программы по Астрономии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Использование электронных ресурсов в школьной астрономии</vt:lpstr>
      <vt:lpstr>Информация к размышлению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60-летию космической эры посвящается,  или зачем человеку нужен космос</dc:title>
  <dc:creator>Irina</dc:creator>
  <cp:lastModifiedBy>bespalii</cp:lastModifiedBy>
  <cp:revision>77</cp:revision>
  <dcterms:created xsi:type="dcterms:W3CDTF">2017-04-05T15:47:19Z</dcterms:created>
  <dcterms:modified xsi:type="dcterms:W3CDTF">2017-10-17T11:32:23Z</dcterms:modified>
</cp:coreProperties>
</file>