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2" r:id="rId9"/>
    <p:sldId id="294" r:id="rId10"/>
    <p:sldId id="263" r:id="rId11"/>
    <p:sldId id="273" r:id="rId12"/>
    <p:sldId id="274" r:id="rId13"/>
    <p:sldId id="275" r:id="rId14"/>
    <p:sldId id="264" r:id="rId15"/>
    <p:sldId id="265" r:id="rId16"/>
    <p:sldId id="266" r:id="rId17"/>
    <p:sldId id="267" r:id="rId18"/>
    <p:sldId id="269" r:id="rId19"/>
    <p:sldId id="276" r:id="rId20"/>
    <p:sldId id="270" r:id="rId21"/>
    <p:sldId id="271" r:id="rId22"/>
    <p:sldId id="272" r:id="rId23"/>
    <p:sldId id="277" r:id="rId24"/>
    <p:sldId id="278" r:id="rId25"/>
    <p:sldId id="279" r:id="rId26"/>
    <p:sldId id="280" r:id="rId27"/>
    <p:sldId id="285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284" r:id="rId36"/>
    <p:sldId id="290" r:id="rId37"/>
    <p:sldId id="291" r:id="rId38"/>
    <p:sldId id="29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ana" initials="T" lastIdx="1" clrIdx="0">
    <p:extLst>
      <p:ext uri="{19B8F6BF-5375-455C-9EA6-DF929625EA0E}">
        <p15:presenceInfo xmlns:p15="http://schemas.microsoft.com/office/powerpoint/2012/main" userId="Taty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333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74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19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0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21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5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7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2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2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09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7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E5AE-89BD-4C7B-B16F-0B8671E236C2}" type="datetimeFigureOut">
              <a:rPr lang="ru-RU" smtClean="0"/>
              <a:t>13.02.2020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F608AA-F592-4691-8346-DD884F2B2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2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74654-FFF8-49F9-99B6-C6637E0B9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0492" y="126609"/>
            <a:ext cx="9324120" cy="349722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Актуальные вопросы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подготовки обучающихся 7-х классов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Всероссийским проверочным работам 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 физике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90BBC8-684D-44A1-966F-59B235554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1" y="4332849"/>
            <a:ext cx="9127172" cy="157081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ГМО учителей физики г. Челябинска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Югова Татьяна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47405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B7E49-A8F3-4630-9A7C-9C986BFFA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Распределение учащихся по группам баллов,</a:t>
            </a:r>
            <a:b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набранных за выполнение всей работы (в%)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2F2B8F-8B3A-4D62-BA90-8FBEABCB7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33" y="2025747"/>
            <a:ext cx="11128264" cy="40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25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735A-AB6D-4098-A6B4-88442A44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выполнения заданий ВПР  (%).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DAE2B6-5F25-4337-98A4-9C8FCE35F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11702"/>
              </p:ext>
            </p:extLst>
          </p:nvPr>
        </p:nvGraphicFramePr>
        <p:xfrm>
          <a:off x="0" y="1139483"/>
          <a:ext cx="12192000" cy="5718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85">
                  <a:extLst>
                    <a:ext uri="{9D8B030D-6E8A-4147-A177-3AD203B41FA5}">
                      <a16:colId xmlns:a16="http://schemas.microsoft.com/office/drawing/2014/main" val="360766535"/>
                    </a:ext>
                  </a:extLst>
                </a:gridCol>
                <a:gridCol w="2672861">
                  <a:extLst>
                    <a:ext uri="{9D8B030D-6E8A-4147-A177-3AD203B41FA5}">
                      <a16:colId xmlns:a16="http://schemas.microsoft.com/office/drawing/2014/main" val="923707639"/>
                    </a:ext>
                  </a:extLst>
                </a:gridCol>
                <a:gridCol w="3329354">
                  <a:extLst>
                    <a:ext uri="{9D8B030D-6E8A-4147-A177-3AD203B41FA5}">
                      <a16:colId xmlns:a16="http://schemas.microsoft.com/office/drawing/2014/main" val="3712352948"/>
                    </a:ext>
                  </a:extLst>
                </a:gridCol>
              </a:tblGrid>
              <a:tr h="764304"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Умения, виды деятельности (в соответствии с ФГОС)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задания в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процент выполнения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9889"/>
                  </a:ext>
                </a:extLst>
              </a:tr>
              <a:tr h="109186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Физическая величина. Физическое явление.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Владение основными физическими понятиями, терминами.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282849"/>
                  </a:ext>
                </a:extLst>
              </a:tr>
              <a:tr h="109186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Равномерное движение.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извлекать информацию из графиков, анализировать информацию.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062260"/>
                  </a:ext>
                </a:extLst>
              </a:tr>
              <a:tr h="167862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Тепловое движение атомов и молекул. Связь температуры вещества со скоростью хаотического движения частиц.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Владение основными физическими понятиями, терминами.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36894"/>
                  </a:ext>
                </a:extLst>
              </a:tr>
              <a:tr h="109186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Давление. Закон Паскаля. Гидростатика.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Понимание физических законов и умение их интерпретировать.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1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07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735A-AB6D-4098-A6B4-88442A44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выполнения заданий ВПР  (%).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DAE2B6-5F25-4337-98A4-9C8FCE35F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741556"/>
              </p:ext>
            </p:extLst>
          </p:nvPr>
        </p:nvGraphicFramePr>
        <p:xfrm>
          <a:off x="0" y="1498208"/>
          <a:ext cx="12192000" cy="535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85">
                  <a:extLst>
                    <a:ext uri="{9D8B030D-6E8A-4147-A177-3AD203B41FA5}">
                      <a16:colId xmlns:a16="http://schemas.microsoft.com/office/drawing/2014/main" val="360766535"/>
                    </a:ext>
                  </a:extLst>
                </a:gridCol>
                <a:gridCol w="2672861">
                  <a:extLst>
                    <a:ext uri="{9D8B030D-6E8A-4147-A177-3AD203B41FA5}">
                      <a16:colId xmlns:a16="http://schemas.microsoft.com/office/drawing/2014/main" val="923707639"/>
                    </a:ext>
                  </a:extLst>
                </a:gridCol>
                <a:gridCol w="3329354">
                  <a:extLst>
                    <a:ext uri="{9D8B030D-6E8A-4147-A177-3AD203B41FA5}">
                      <a16:colId xmlns:a16="http://schemas.microsoft.com/office/drawing/2014/main" val="3712352948"/>
                    </a:ext>
                  </a:extLst>
                </a:gridCol>
              </a:tblGrid>
              <a:tr h="778365"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Умения, виды деятельности (в соответствии с ФГОС)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задания в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процент выполнения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9889"/>
                  </a:ext>
                </a:extLst>
              </a:tr>
              <a:tr h="111195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Закон Архимеда.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извлекать информацию из таблиц анализировать информацию.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282849"/>
                  </a:ext>
                </a:extLst>
              </a:tr>
              <a:tr h="111195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Механические явления.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решать вычислительные задачи с использованием физических законов.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062260"/>
                  </a:ext>
                </a:extLst>
              </a:tr>
              <a:tr h="12455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Атмосферное давление.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решать вычислительные задачи с использованием физических законов.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36894"/>
                  </a:ext>
                </a:extLst>
              </a:tr>
              <a:tr h="1111951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Сила, сложение сил.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Понимание физических законов и умение их интерпретировать.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1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75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C735A-AB6D-4098-A6B4-88442A44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выполнения заданий ВПР  (%).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6DAE2B6-5F25-4337-98A4-9C8FCE35F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157740"/>
              </p:ext>
            </p:extLst>
          </p:nvPr>
        </p:nvGraphicFramePr>
        <p:xfrm>
          <a:off x="0" y="1139483"/>
          <a:ext cx="12192000" cy="5397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9785">
                  <a:extLst>
                    <a:ext uri="{9D8B030D-6E8A-4147-A177-3AD203B41FA5}">
                      <a16:colId xmlns:a16="http://schemas.microsoft.com/office/drawing/2014/main" val="360766535"/>
                    </a:ext>
                  </a:extLst>
                </a:gridCol>
                <a:gridCol w="2672861">
                  <a:extLst>
                    <a:ext uri="{9D8B030D-6E8A-4147-A177-3AD203B41FA5}">
                      <a16:colId xmlns:a16="http://schemas.microsoft.com/office/drawing/2014/main" val="923707639"/>
                    </a:ext>
                  </a:extLst>
                </a:gridCol>
                <a:gridCol w="3329354">
                  <a:extLst>
                    <a:ext uri="{9D8B030D-6E8A-4147-A177-3AD203B41FA5}">
                      <a16:colId xmlns:a16="http://schemas.microsoft.com/office/drawing/2014/main" val="3712352948"/>
                    </a:ext>
                  </a:extLst>
                </a:gridCol>
              </a:tblGrid>
              <a:tr h="755276"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Умения, виды деятельности (в соответствии с ФГОС)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задания в работе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процент выполнения (%)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279889"/>
                  </a:ext>
                </a:extLst>
              </a:tr>
              <a:tr h="107896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Броуновское движение. Диффузия.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Понимание физических законов и умение их интерпретировать.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282849"/>
                  </a:ext>
                </a:extLst>
              </a:tr>
              <a:tr h="1078966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Механические явления.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решать вычислительные задачи с использованием физических законов.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062260"/>
                  </a:ext>
                </a:extLst>
              </a:tr>
              <a:tr h="1405574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Механические явления.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Умение решать вычислительные задачи с использованием физических законов.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36894"/>
                  </a:ext>
                </a:extLst>
              </a:tr>
              <a:tr h="1078966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14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0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F0456-AF30-45A0-A187-27CBB458B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Гистограмма соответствия отметок за ВПР и отметок по журналу (%)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7F88FA-A0EC-41B6-AE90-91BA79396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7012" y="2664024"/>
            <a:ext cx="9407600" cy="34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A9D0D-8D09-4354-8AFA-10CC011F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7B492-4194-40F0-A1FF-676C0843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9" y="1266092"/>
            <a:ext cx="10733649" cy="5591908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проверочной работе по физике в 2018/2019 учебном году приняли участие 2194 учащихся 7-х классов из 29 образовательных организаций г. Челябинска.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3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справились с проверочной работой по физике и не смогли набрать минимальное количество баллов: 201 учащийся (9,7%)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3800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Качественный уровень освоения основных элементов содержания ООП по учебному предмету «Физика» показали: 897 учащихся (43,5%)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 балл по городу составил: 12,3 (при максимальном - 23)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оценка по городу составила: 3,4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13A72-EF25-44B7-9C57-2142198F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4BCD71-5020-4348-9A4A-E9D369C1F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374" y="1905000"/>
            <a:ext cx="9602788" cy="4724400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 уровне образовательных организаций: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1. Провести анализ результатов ВПР в образовательной организации и разработать мероприятия по коррекции пробелов в знаниях обучающихся.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2. Уделять особое внимание систематическому повторению контролируемых элементов содержания курса физики.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05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1DA7F-F44F-45A4-8CF5-512BAB67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содержательных элементов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0ED72C8-0B7B-4F2B-A504-25F65A46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элемент или умение считается усвоенным, если средний процент выполнения соответствующей им группы заданий с кратким или развернутым ответом превышает 50% для заданий повышенного и высокого уровня сложности, 65% для заданий базового уровня сложности.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268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A6E9-2E04-48E8-ADE9-8275D940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2019-2020 учебного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54245-5BEF-4F2F-9B33-3C4D944B6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Назначение, подходы к отбору содержания и структуре проверочной работы остались прежними.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задания КИМ имеют контекстное содержание.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включает задания разного уровня сложности: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базовый уровень - № 1,2,3,4,5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повышенный уровень сложности - № 6,7,8,9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высокий уровень сложности - № 10,11</a:t>
            </a:r>
          </a:p>
        </p:txBody>
      </p:sp>
    </p:spTree>
    <p:extLst>
      <p:ext uri="{BB962C8B-B14F-4D97-AF65-F5344CB8AC3E}">
        <p14:creationId xmlns:p14="http://schemas.microsoft.com/office/powerpoint/2010/main" val="3529997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70EA-F85F-4BAE-9750-6A5E74A4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заданий, сценарии выполнения заданий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D18938-8374-43A7-968E-D453810D8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" y="1912301"/>
            <a:ext cx="12173360" cy="23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1EE27-929A-4333-8259-9BA86B11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F5CE4A-6D62-460A-9D29-5EE031FAD1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853322"/>
              </p:ext>
            </p:extLst>
          </p:nvPr>
        </p:nvGraphicFramePr>
        <p:xfrm>
          <a:off x="2658794" y="0"/>
          <a:ext cx="5852160" cy="6858000"/>
        </p:xfrm>
        <a:graphic>
          <a:graphicData uri="http://schemas.openxmlformats.org/drawingml/2006/table">
            <a:tbl>
              <a:tblPr/>
              <a:tblGrid>
                <a:gridCol w="311704">
                  <a:extLst>
                    <a:ext uri="{9D8B030D-6E8A-4147-A177-3AD203B41FA5}">
                      <a16:colId xmlns:a16="http://schemas.microsoft.com/office/drawing/2014/main" val="1192936657"/>
                    </a:ext>
                  </a:extLst>
                </a:gridCol>
                <a:gridCol w="655812">
                  <a:extLst>
                    <a:ext uri="{9D8B030D-6E8A-4147-A177-3AD203B41FA5}">
                      <a16:colId xmlns:a16="http://schemas.microsoft.com/office/drawing/2014/main" val="2622999978"/>
                    </a:ext>
                  </a:extLst>
                </a:gridCol>
                <a:gridCol w="2187327">
                  <a:extLst>
                    <a:ext uri="{9D8B030D-6E8A-4147-A177-3AD203B41FA5}">
                      <a16:colId xmlns:a16="http://schemas.microsoft.com/office/drawing/2014/main" val="2614853866"/>
                    </a:ext>
                  </a:extLst>
                </a:gridCol>
                <a:gridCol w="2697317">
                  <a:extLst>
                    <a:ext uri="{9D8B030D-6E8A-4147-A177-3AD203B41FA5}">
                      <a16:colId xmlns:a16="http://schemas.microsoft.com/office/drawing/2014/main" val="3820464947"/>
                    </a:ext>
                  </a:extLst>
                </a:gridCol>
              </a:tblGrid>
              <a:tr h="301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Время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Название 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Ф. И. О. ответственного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720403"/>
                  </a:ext>
                </a:extLst>
              </a:tr>
              <a:tr h="126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14.30– 15.00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"/>
                      </a:pPr>
                      <a:r>
                        <a:rPr lang="ru-RU" sz="11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Регистрация участников</a:t>
                      </a:r>
                      <a:endParaRPr lang="ru-RU" sz="900" b="1" ker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Югова Татьяна Викторовна,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 ГМО учителей физики, учитель физики МАОУ «СОШ № 104 г. Челябинска»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209377"/>
                  </a:ext>
                </a:extLst>
              </a:tr>
              <a:tr h="126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15.00–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Открытие мероприятия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Югова Татьяна Викторовна,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 ГМО учителей физики, учитель физики МАОУ «СОШ № 104 г. Челябинска»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55981"/>
                  </a:ext>
                </a:extLst>
              </a:tr>
              <a:tr h="1744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15.10– 15.30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Актуальные вопросы подготовки обучающихся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7-х классов к Всероссийским проверочным работам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 физике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Югова Татьяна Викторовна,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 ГМО учителей физики, учитель физики МАОУ «СОШ № 104 г. Челябинска»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439132"/>
                  </a:ext>
                </a:extLst>
              </a:tr>
              <a:tr h="1022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15.30– 15.50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ФГОС. От школьных исследований к большой науке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Шмонькина Нэлла Ивановна,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учитель физики МАОУ «СОШ №148  г. Челябинска»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790624"/>
                  </a:ext>
                </a:extLst>
              </a:tr>
              <a:tr h="1263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15.50–16.00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Подведение итогов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Югова Татьяна Викторовна,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руководитель ГМО учителей физики, учитель физики МАОУ «СОШ № 104 г. Челябинска»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0600" marR="30600" marT="30600" marB="306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87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17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7CD2E-650B-49F0-A3D5-449EF964A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A84777-C8E5-4777-8FB6-82621D319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66" t="31110" r="28248" b="6172"/>
          <a:stretch/>
        </p:blipFill>
        <p:spPr>
          <a:xfrm>
            <a:off x="1223889" y="217848"/>
            <a:ext cx="10910726" cy="60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9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A3939-4BE3-4527-AB8E-551B25F2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FB820E-6A17-47C8-956D-5D817039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46" y="138485"/>
            <a:ext cx="11599145" cy="19435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3808D1-CD93-4209-A5D8-A7F4409DF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5"/>
          <a:stretch/>
        </p:blipFill>
        <p:spPr>
          <a:xfrm>
            <a:off x="130992" y="3010486"/>
            <a:ext cx="11830711" cy="295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3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3B389A-86F2-4CA0-8A40-5CE09B492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20" y="113766"/>
            <a:ext cx="8911687" cy="23820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586BE-C109-4500-B313-91966E56A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B55FE7-46A5-4D0C-A316-3D7CD3B59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635"/>
          <a:stretch/>
        </p:blipFill>
        <p:spPr>
          <a:xfrm>
            <a:off x="2175036" y="2672863"/>
            <a:ext cx="8882171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9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03619-1603-4754-9D1A-2736ECCA5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9161"/>
            <a:ext cx="10571958" cy="108760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F3856-FF3B-4A91-A41F-1D40AE3B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4D0AA7-18B2-459C-8602-15BC34B28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64"/>
          <a:stretch/>
        </p:blipFill>
        <p:spPr>
          <a:xfrm>
            <a:off x="2481023" y="2221085"/>
            <a:ext cx="9134299" cy="44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7C962E-5CCF-49B2-9BD0-98823DFB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534" y="269216"/>
            <a:ext cx="9447391" cy="15954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CDEEE-C84F-4235-B5C8-14E914DD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49D383-AB95-41FD-9AD7-E381C78C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70"/>
          <a:stretch/>
        </p:blipFill>
        <p:spPr>
          <a:xfrm>
            <a:off x="1561513" y="3013262"/>
            <a:ext cx="10379287" cy="283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6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8AE2C1-A0CA-4E86-8C48-617AFDBB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48248" cy="1460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39D2C-4B51-402B-9676-B9FE0A05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3F6881-33F3-447B-852C-BFC9B82CF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802"/>
          <a:stretch/>
        </p:blipFill>
        <p:spPr>
          <a:xfrm>
            <a:off x="1083212" y="2715065"/>
            <a:ext cx="1089124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8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BBB587-E821-49B6-9F2F-08511CD4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8249"/>
            <a:ext cx="9875520" cy="16056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043A1-88D0-4C68-BB7D-39BA34C9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997" y="171922"/>
            <a:ext cx="10120532" cy="12667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BD7B94-C194-438D-B332-47297B0E8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346"/>
          <a:stretch/>
        </p:blipFill>
        <p:spPr>
          <a:xfrm>
            <a:off x="2039814" y="1777619"/>
            <a:ext cx="8910727" cy="507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9F5A5B-BE07-4AD7-B1F5-0D29AFA1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09" y="521281"/>
            <a:ext cx="9703855" cy="6744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48419-EAC8-4080-BB25-0876DC35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BBC391-8676-4EB9-888D-280F135E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19"/>
          <a:stretch/>
        </p:blipFill>
        <p:spPr>
          <a:xfrm>
            <a:off x="1153551" y="2813539"/>
            <a:ext cx="10832883" cy="23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3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1F7B90-A4E5-409A-8F63-8CDB1474A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79" y="430812"/>
            <a:ext cx="9911499" cy="166527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9D004-3DAE-4129-ACDB-4656B0C0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5F0BF5-CAE6-40B5-8746-22648E779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566"/>
          <a:stretch/>
        </p:blipFill>
        <p:spPr>
          <a:xfrm>
            <a:off x="675151" y="2321170"/>
            <a:ext cx="11047106" cy="41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21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81EAEA-353A-4D95-966F-4A7112BE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97" y="105508"/>
            <a:ext cx="10092397" cy="23743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BE346-85E5-4BD5-9DB7-3A6F9BDE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A667DE-8234-443E-BFC8-FC26FA398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530"/>
          <a:stretch/>
        </p:blipFill>
        <p:spPr>
          <a:xfrm>
            <a:off x="177569" y="2768819"/>
            <a:ext cx="11628832" cy="3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56475-F281-4FEB-9C1A-C5DC2200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ВПР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D0CDE0-D94A-48A2-8A82-D772BBBE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374" y="1905000"/>
            <a:ext cx="9602788" cy="459075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Назначение ВПР по физике – оценить качество общеобразовательной подготовки обучающихся 7 классов в соответствии с требованиями ФГОС.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ВПР позволяет осуществить диагностику достижения предметных и метапредметных результатов, в том числе овладение  межпредметными понятиями и способность использования УУД в учебной, познавательной и социальной практике.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34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AD9CB8-85B4-498D-9149-4B0C4B1D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53" y="492369"/>
            <a:ext cx="9619694" cy="143510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D3006-D8B7-4BFA-B451-CF8E1FF1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720FAC-2D9A-4EBF-9B41-57264B0BF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058"/>
          <a:stretch/>
        </p:blipFill>
        <p:spPr>
          <a:xfrm>
            <a:off x="644015" y="2855743"/>
            <a:ext cx="11395066" cy="32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6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E941B-6B73-47AD-BE6D-6EDD87F3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работы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7960D8D-7E91-4CB9-976E-AE814AA6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65" y="2071799"/>
            <a:ext cx="1168946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6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75843-7A50-4C37-A1FB-79194235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04" y="733417"/>
            <a:ext cx="10433496" cy="5889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DFFC-6FC1-4418-BB05-E23469CA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9C40B75-2E4D-454F-9E3B-5C6C89A40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853" y="1561515"/>
            <a:ext cx="9805954" cy="532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6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191D2-CE03-43C0-8722-091F3BB5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задания №7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A3F835-971B-4AAF-A5B4-98992B3A1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257" y="1814733"/>
            <a:ext cx="11015741" cy="489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56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6E6AA-B60A-4CCF-9905-C9C586202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№10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AF7A7EC-8BE9-4FD2-B153-5807AEDE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627" y="1240600"/>
            <a:ext cx="6888997" cy="56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65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F90EF-F7FD-46A9-9202-7A94F6285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3E18D2-D1E2-4748-B01E-72381B354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95141"/>
            <a:ext cx="12083033" cy="51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2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B5D0F-F434-4720-8178-0AE2E990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43C7B8-3572-444E-8E4D-6E49144D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1905" y="2082019"/>
            <a:ext cx="12150277" cy="28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84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BA0D4-CAB2-4CFC-8622-8FF64473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54C591-48BF-4BEC-A5F1-1E9363BA2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770" y="604911"/>
            <a:ext cx="12219540" cy="368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52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DAC0D-A4C4-4089-A71E-2DD81AF8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150A33-59F7-4FB0-B58F-ECECC48C0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16" y="1969477"/>
            <a:ext cx="11538177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7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AB61D-9D99-4079-A5CA-82D8F4BF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УУД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0FF19-F11B-4DFE-96DF-20B704E63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374" y="1905000"/>
            <a:ext cx="9602788" cy="4724400"/>
          </a:xfrm>
        </p:spPr>
        <p:txBody>
          <a:bodyPr>
            <a:normAutofit fontScale="77500" lnSpcReduction="20000"/>
          </a:bodyPr>
          <a:lstStyle/>
          <a:p>
            <a:pPr marL="7493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Регулятивные действия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целеполагание, планирование, контроль и коррекция,</a:t>
            </a:r>
            <a:r>
              <a:rPr lang="ru-RU" sz="3200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саморегуляция.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930" algn="just"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Общеучебные универсальные учебные действия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поиск и выделение необходимой информации; структурирование знаний; осознанное и произвольное построение речевого высказывания в письменной форме; выбор наиболее эффективных способов решения задач в зависимости от конкретных условий; рефлексия способов и условий действия, контроль и оценка процесса и результатов деятельности;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смысловое чтение как осмысление цели чтения и выбор вида чтения в зависимости от цели; определение основной и второстепенной информации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моделирование, преобразование</a:t>
            </a:r>
            <a:r>
              <a:rPr lang="ru-RU" sz="3200" spc="-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96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60A6E-F779-4631-99DF-E6506A825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УУД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8714ED-1A17-4D36-8A05-117C2821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3790" y="2119531"/>
            <a:ext cx="9602788" cy="4576689"/>
          </a:xfrm>
        </p:spPr>
        <p:txBody>
          <a:bodyPr>
            <a:normAutofit fontScale="77500" lnSpcReduction="20000"/>
          </a:bodyPr>
          <a:lstStyle/>
          <a:p>
            <a:pPr marL="74930" lvl="0" algn="just">
              <a:lnSpc>
                <a:spcPct val="115000"/>
              </a:lnSpc>
              <a:spcBef>
                <a:spcPts val="5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Логические универсальные действия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анализ объектов в целях выделения признаков; синтез, в том числе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самостоятельное достраивание с восполнением недостающих компонентов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выбор оснований и критериев для сравнения; подведение под понятие; выведение следствий;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установление причинно - следственных связей; построение логической цепи рассуждений; доказательство.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930" lvl="0" algn="just">
              <a:lnSpc>
                <a:spcPct val="115000"/>
              </a:lnSpc>
              <a:spcBef>
                <a:spcPts val="5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Коммуникативные действия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умение с достаточной полнотой и точностью выражать свои мысли в соответствии с задачами и условиями коммуникации;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владение монологической и диалогической формами речи в соответствии с грамматическими и синтаксическими нормами родного языка.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07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7E11E-E2C5-4A1A-B575-6A059ABF7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варианта проверочной работы - 2019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6A687-3A40-4455-A8F5-998A4485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9283920" cy="410029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содержала 11 заданий.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1-3, 5-7 требовали краткого ответа в виде комбинации цифр, числа, одного или нескольких слов.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заданиях 4, 8, 9 нужно было написать развернутый ответ с объяснениями.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заданиях 10 и 11 требовалось записать решение и ответ.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3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509A6-DD78-4B7F-8A69-74BCFEF4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spc="-2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варианта проверочной работы - 2020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1CB7D-F086-4520-81E3-6AF6819A3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Clr>
                <a:srgbClr val="E78712"/>
              </a:buClr>
            </a:pPr>
            <a:r>
              <a:rPr lang="ru-RU" sz="32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содержит 11 заданий.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buClr>
                <a:srgbClr val="E78712"/>
              </a:buClr>
            </a:pPr>
            <a:r>
              <a:rPr lang="ru-RU" sz="32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1, 3 - 6, 8 и 9 требуют краткого ответа.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buClr>
                <a:srgbClr val="E78712"/>
              </a:buClr>
            </a:pPr>
            <a:r>
              <a:rPr lang="ru-RU" sz="3200" spc="-2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2, 7, 10 и 11 предполагают развернутую запись решения и  ответа.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buClr>
                <a:srgbClr val="E78712"/>
              </a:buClr>
            </a:pP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56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70C8A-BF01-4B0B-8B8F-355BA5BB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 algn="ctr">
              <a:lnSpc>
                <a:spcPct val="115000"/>
              </a:lnSpc>
              <a:spcBef>
                <a:spcPts val="1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Перевод первичных баллов в отметки </a:t>
            </a:r>
            <a:b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по пятибалльной шкале -2019</a:t>
            </a:r>
            <a:b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A549675-4CB5-4F11-823D-16DF9F4F7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65535"/>
              </p:ext>
            </p:extLst>
          </p:nvPr>
        </p:nvGraphicFramePr>
        <p:xfrm>
          <a:off x="2589213" y="2133600"/>
          <a:ext cx="9297987" cy="383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19">
                  <a:extLst>
                    <a:ext uri="{9D8B030D-6E8A-4147-A177-3AD203B41FA5}">
                      <a16:colId xmlns:a16="http://schemas.microsoft.com/office/drawing/2014/main" val="2420220898"/>
                    </a:ext>
                  </a:extLst>
                </a:gridCol>
                <a:gridCol w="1629481">
                  <a:extLst>
                    <a:ext uri="{9D8B030D-6E8A-4147-A177-3AD203B41FA5}">
                      <a16:colId xmlns:a16="http://schemas.microsoft.com/office/drawing/2014/main" val="1709163173"/>
                    </a:ext>
                  </a:extLst>
                </a:gridCol>
                <a:gridCol w="1567285">
                  <a:extLst>
                    <a:ext uri="{9D8B030D-6E8A-4147-A177-3AD203B41FA5}">
                      <a16:colId xmlns:a16="http://schemas.microsoft.com/office/drawing/2014/main" val="1442462291"/>
                    </a:ext>
                  </a:extLst>
                </a:gridCol>
                <a:gridCol w="1579725">
                  <a:extLst>
                    <a:ext uri="{9D8B030D-6E8A-4147-A177-3AD203B41FA5}">
                      <a16:colId xmlns:a16="http://schemas.microsoft.com/office/drawing/2014/main" val="2119991451"/>
                    </a:ext>
                  </a:extLst>
                </a:gridCol>
                <a:gridCol w="1618077">
                  <a:extLst>
                    <a:ext uri="{9D8B030D-6E8A-4147-A177-3AD203B41FA5}">
                      <a16:colId xmlns:a16="http://schemas.microsoft.com/office/drawing/2014/main" val="101030010"/>
                    </a:ext>
                  </a:extLst>
                </a:gridCol>
              </a:tblGrid>
              <a:tr h="1915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498382419"/>
                  </a:ext>
                </a:extLst>
              </a:tr>
              <a:tr h="1915551"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Первичные баллы 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marR="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82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 marR="210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9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509457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71C1870-DF66-4EF1-8717-CB9E90796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30665"/>
              </p:ext>
            </p:extLst>
          </p:nvPr>
        </p:nvGraphicFramePr>
        <p:xfrm>
          <a:off x="2592925" y="2133600"/>
          <a:ext cx="9297987" cy="383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19">
                  <a:extLst>
                    <a:ext uri="{9D8B030D-6E8A-4147-A177-3AD203B41FA5}">
                      <a16:colId xmlns:a16="http://schemas.microsoft.com/office/drawing/2014/main" val="2420220898"/>
                    </a:ext>
                  </a:extLst>
                </a:gridCol>
                <a:gridCol w="1629481">
                  <a:extLst>
                    <a:ext uri="{9D8B030D-6E8A-4147-A177-3AD203B41FA5}">
                      <a16:colId xmlns:a16="http://schemas.microsoft.com/office/drawing/2014/main" val="1709163173"/>
                    </a:ext>
                  </a:extLst>
                </a:gridCol>
                <a:gridCol w="1567285">
                  <a:extLst>
                    <a:ext uri="{9D8B030D-6E8A-4147-A177-3AD203B41FA5}">
                      <a16:colId xmlns:a16="http://schemas.microsoft.com/office/drawing/2014/main" val="1442462291"/>
                    </a:ext>
                  </a:extLst>
                </a:gridCol>
                <a:gridCol w="1579725">
                  <a:extLst>
                    <a:ext uri="{9D8B030D-6E8A-4147-A177-3AD203B41FA5}">
                      <a16:colId xmlns:a16="http://schemas.microsoft.com/office/drawing/2014/main" val="2119991451"/>
                    </a:ext>
                  </a:extLst>
                </a:gridCol>
                <a:gridCol w="1618077">
                  <a:extLst>
                    <a:ext uri="{9D8B030D-6E8A-4147-A177-3AD203B41FA5}">
                      <a16:colId xmlns:a16="http://schemas.microsoft.com/office/drawing/2014/main" val="101030010"/>
                    </a:ext>
                  </a:extLst>
                </a:gridCol>
              </a:tblGrid>
              <a:tr h="1915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498382419"/>
                  </a:ext>
                </a:extLst>
              </a:tr>
              <a:tr h="1915551"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Первичные баллы 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marR="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82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 marR="210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9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5094577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7A95A37-53C9-474B-A5E6-585A46A35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30665"/>
              </p:ext>
            </p:extLst>
          </p:nvPr>
        </p:nvGraphicFramePr>
        <p:xfrm>
          <a:off x="2589213" y="2133600"/>
          <a:ext cx="9297987" cy="383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419">
                  <a:extLst>
                    <a:ext uri="{9D8B030D-6E8A-4147-A177-3AD203B41FA5}">
                      <a16:colId xmlns:a16="http://schemas.microsoft.com/office/drawing/2014/main" val="2420220898"/>
                    </a:ext>
                  </a:extLst>
                </a:gridCol>
                <a:gridCol w="1629481">
                  <a:extLst>
                    <a:ext uri="{9D8B030D-6E8A-4147-A177-3AD203B41FA5}">
                      <a16:colId xmlns:a16="http://schemas.microsoft.com/office/drawing/2014/main" val="1709163173"/>
                    </a:ext>
                  </a:extLst>
                </a:gridCol>
                <a:gridCol w="1567285">
                  <a:extLst>
                    <a:ext uri="{9D8B030D-6E8A-4147-A177-3AD203B41FA5}">
                      <a16:colId xmlns:a16="http://schemas.microsoft.com/office/drawing/2014/main" val="1442462291"/>
                    </a:ext>
                  </a:extLst>
                </a:gridCol>
                <a:gridCol w="1579725">
                  <a:extLst>
                    <a:ext uri="{9D8B030D-6E8A-4147-A177-3AD203B41FA5}">
                      <a16:colId xmlns:a16="http://schemas.microsoft.com/office/drawing/2014/main" val="2119991451"/>
                    </a:ext>
                  </a:extLst>
                </a:gridCol>
                <a:gridCol w="1618077">
                  <a:extLst>
                    <a:ext uri="{9D8B030D-6E8A-4147-A177-3AD203B41FA5}">
                      <a16:colId xmlns:a16="http://schemas.microsoft.com/office/drawing/2014/main" val="101030010"/>
                    </a:ext>
                  </a:extLst>
                </a:gridCol>
              </a:tblGrid>
              <a:tr h="19155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2498382419"/>
                  </a:ext>
                </a:extLst>
              </a:tr>
              <a:tr h="1915551"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Первичные баллы </a:t>
                      </a:r>
                      <a:endParaRPr lang="ru-RU" sz="2800" dirty="0"/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marR="3098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0-8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82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9-13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 marR="210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14-19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0" marR="209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20-23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5094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63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7B9BF-01A0-4884-93CD-A248D178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первичных баллов в отметки </a:t>
            </a:r>
            <a:b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пятибалльной шкале -2020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860C9DB-E2FD-43FE-BCA4-4041B509A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061075"/>
              </p:ext>
            </p:extLst>
          </p:nvPr>
        </p:nvGraphicFramePr>
        <p:xfrm>
          <a:off x="1153551" y="2133600"/>
          <a:ext cx="1035106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611">
                  <a:extLst>
                    <a:ext uri="{9D8B030D-6E8A-4147-A177-3AD203B41FA5}">
                      <a16:colId xmlns:a16="http://schemas.microsoft.com/office/drawing/2014/main" val="233554292"/>
                    </a:ext>
                  </a:extLst>
                </a:gridCol>
                <a:gridCol w="1595815">
                  <a:extLst>
                    <a:ext uri="{9D8B030D-6E8A-4147-A177-3AD203B41FA5}">
                      <a16:colId xmlns:a16="http://schemas.microsoft.com/office/drawing/2014/main" val="1011095496"/>
                    </a:ext>
                  </a:extLst>
                </a:gridCol>
                <a:gridCol w="2070213">
                  <a:extLst>
                    <a:ext uri="{9D8B030D-6E8A-4147-A177-3AD203B41FA5}">
                      <a16:colId xmlns:a16="http://schemas.microsoft.com/office/drawing/2014/main" val="3683839149"/>
                    </a:ext>
                  </a:extLst>
                </a:gridCol>
                <a:gridCol w="2070213">
                  <a:extLst>
                    <a:ext uri="{9D8B030D-6E8A-4147-A177-3AD203B41FA5}">
                      <a16:colId xmlns:a16="http://schemas.microsoft.com/office/drawing/2014/main" val="404861163"/>
                    </a:ext>
                  </a:extLst>
                </a:gridCol>
                <a:gridCol w="2070213">
                  <a:extLst>
                    <a:ext uri="{9D8B030D-6E8A-4147-A177-3AD203B41FA5}">
                      <a16:colId xmlns:a16="http://schemas.microsoft.com/office/drawing/2014/main" val="153835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77525" marR="77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77525" marR="77525"/>
                </a:tc>
                <a:extLst>
                  <a:ext uri="{0D108BD9-81ED-4DB2-BD59-A6C34878D82A}">
                    <a16:rowId xmlns:a16="http://schemas.microsoft.com/office/drawing/2014/main" val="419979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баллы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736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4178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454</TotalTime>
  <Words>1125</Words>
  <Application>Microsoft Office PowerPoint</Application>
  <PresentationFormat>Широкоэкранный</PresentationFormat>
  <Paragraphs>166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 3</vt:lpstr>
      <vt:lpstr>Легкий дым</vt:lpstr>
      <vt:lpstr>Актуальные вопросы  подготовки обучающихся 7-х классов  к Всероссийским проверочным работам  по физике</vt:lpstr>
      <vt:lpstr>Презентация PowerPoint</vt:lpstr>
      <vt:lpstr>Назначение ВПР</vt:lpstr>
      <vt:lpstr>Проверяемые УУД</vt:lpstr>
      <vt:lpstr>Проверяемые УУД</vt:lpstr>
      <vt:lpstr>Структура варианта проверочной работы - 2019 </vt:lpstr>
      <vt:lpstr>Структура варианта проверочной работы - 2020</vt:lpstr>
      <vt:lpstr>Перевод первичных баллов в отметки  по пятибалльной шкале -2019 </vt:lpstr>
      <vt:lpstr>Перевод первичных баллов в отметки  по пятибалльной шкале -2020</vt:lpstr>
      <vt:lpstr>Распределение учащихся по группам баллов, набранных за выполнение всей работы (в%) </vt:lpstr>
      <vt:lpstr>Результаты выполнения заданий ВПР  (%). </vt:lpstr>
      <vt:lpstr>Результаты выполнения заданий ВПР  (%). </vt:lpstr>
      <vt:lpstr>Результаты выполнения заданий ВПР  (%). </vt:lpstr>
      <vt:lpstr>Гистограмма соответствия отметок за ВПР и отметок по журналу (%) </vt:lpstr>
      <vt:lpstr>Выводы </vt:lpstr>
      <vt:lpstr>Рекомендации </vt:lpstr>
      <vt:lpstr>Усвоение содержательных элементов</vt:lpstr>
      <vt:lpstr>КИМ 2019-2020 учебного года</vt:lpstr>
      <vt:lpstr>Типы заданий, сценарии выполнения заданий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оценивания работы</vt:lpstr>
      <vt:lpstr>Презентация PowerPoint</vt:lpstr>
      <vt:lpstr>Система оценивания задания №7</vt:lpstr>
      <vt:lpstr>Задание №10</vt:lpstr>
      <vt:lpstr>Задание №11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 подготовки обучающихся 7-х классов  к Всероссийским проверочным работам  по физике</dc:title>
  <dc:creator>Tatyana</dc:creator>
  <cp:lastModifiedBy>Tatyana</cp:lastModifiedBy>
  <cp:revision>15</cp:revision>
  <dcterms:created xsi:type="dcterms:W3CDTF">2020-02-06T03:29:07Z</dcterms:created>
  <dcterms:modified xsi:type="dcterms:W3CDTF">2020-02-13T05:26:24Z</dcterms:modified>
</cp:coreProperties>
</file>