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embeddedFontLst>
    <p:embeddedFont>
      <p:font typeface="Verdana" pitchFamily="34" charset="0"/>
      <p:regular r:id="rId47"/>
      <p:bold r:id="rId48"/>
      <p:italic r:id="rId49"/>
      <p:boldItalic r:id="rId50"/>
    </p:embeddedFont>
    <p:embeddedFont>
      <p:font typeface="Roboto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ed27bf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ed27bf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ec5a0a33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ec5a0a33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ec5a0a33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ec5a0a33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1c7e0da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1c7e0da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ed27bf4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ed27bf4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ec5a0a33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ec5a0a33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1c7e0da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1c7e0da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ed27bf4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0ed27bf4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ed27bf4a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ed27bf4a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ed27bf4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0ed27bf4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ed27bf4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0ed27bf4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ed27bf4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0ed27bf4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ec5a0a33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0ec5a0a33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1c7e0da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21c7e0da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ed27bf4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0ed27bf4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1c7e0da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21c7e0da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ed27bf4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0ed27bf4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dd85501b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dd85501b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21c7e0da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21c7e0da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ed27bf4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0ed27bf4a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dd85501b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7dd85501b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dd85501b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dd85501b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ed27bf4a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0ed27bf4a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0ed27bf4a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0ed27bf4a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0ed27bf4a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0ed27bf4a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21c7e0da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21c7e0da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ed27bf4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0ed27bf4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0ed27bf4a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0ed27bf4a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dd85501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dd85501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0ed27bf4a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0ed27bf4a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0ed27bf4a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0ed27bf4a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dd85501b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dd85501b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dd620f58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dd620f58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0ed27bf4a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0ed27bf4a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dd85501b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dd85501b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ec5a0a3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ec5a0a33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ec5a0a33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ec5a0a33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5661233"/>
            <a:ext cx="897600" cy="1196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5661167"/>
            <a:ext cx="897600" cy="11967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2425700"/>
            <a:ext cx="82221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3718840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678033"/>
            <a:ext cx="82221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4406167"/>
            <a:ext cx="82221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753800"/>
            <a:ext cx="8222100" cy="13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2247900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39999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2558767"/>
            <a:ext cx="39999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875100"/>
            <a:ext cx="9144000" cy="598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875133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33"/>
            <a:ext cx="5867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-98100" y="3374700"/>
            <a:ext cx="6858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477067"/>
            <a:ext cx="2808000" cy="12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954400"/>
            <a:ext cx="2808000" cy="4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651000"/>
            <a:ext cx="62271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089325" y="3375050"/>
            <a:ext cx="68571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3705956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-100"/>
            <a:ext cx="9144000" cy="626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6163733"/>
            <a:ext cx="9144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6262433"/>
            <a:ext cx="83820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ru/apps/intl/ru/edu/privacy.html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google.ru/apps/intl/ru/edu/collaboration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ymnasia23/" TargetMode="External"/><Relationship Id="rId3" Type="http://schemas.openxmlformats.org/officeDocument/2006/relationships/hyperlink" Target="http://gymnasia23.ru/" TargetMode="External"/><Relationship Id="rId7" Type="http://schemas.openxmlformats.org/officeDocument/2006/relationships/hyperlink" Target="https://vk.com/chelgym23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hyperlink" Target="mailto:info@gymnasia23.ru" TargetMode="External"/><Relationship Id="rId4" Type="http://schemas.openxmlformats.org/officeDocument/2006/relationships/hyperlink" Target="mailto:chsch23@rambler.ru" TargetMode="External"/><Relationship Id="rId9" Type="http://schemas.openxmlformats.org/officeDocument/2006/relationships/hyperlink" Target="http://instagram.com/chel_gymnasia2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G_Sui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apps/intl/ru/edu/sell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ru/apps/intl/ru/edu/privacy.htm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2425700"/>
            <a:ext cx="8222100" cy="225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latin typeface="Verdana"/>
                <a:ea typeface="Verdana"/>
                <a:cs typeface="Verdana"/>
                <a:sym typeface="Verdana"/>
              </a:rPr>
              <a:t>Виртуальная</a:t>
            </a:r>
            <a:endParaRPr sz="360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latin typeface="Verdana"/>
                <a:ea typeface="Verdana"/>
                <a:cs typeface="Verdana"/>
                <a:sym typeface="Verdana"/>
              </a:rPr>
              <a:t>образовательная</a:t>
            </a:r>
            <a:r>
              <a:rPr lang="en-US" sz="36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b="1" dirty="0" err="1">
                <a:latin typeface="Verdana"/>
                <a:ea typeface="Verdana"/>
                <a:cs typeface="Verdana"/>
                <a:sym typeface="Verdana"/>
              </a:rPr>
              <a:t>среда</a:t>
            </a:r>
            <a:r>
              <a:rPr lang="en-US" sz="3600" b="1" dirty="0">
                <a:latin typeface="Verdana"/>
                <a:ea typeface="Verdana"/>
                <a:cs typeface="Verdana"/>
                <a:sym typeface="Verdana"/>
              </a:rPr>
              <a:t> ОО </a:t>
            </a:r>
            <a:r>
              <a:rPr lang="en-US" sz="3600" b="1" dirty="0" err="1"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36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b="1" dirty="0" err="1">
                <a:latin typeface="Verdana"/>
                <a:ea typeface="Verdana"/>
                <a:cs typeface="Verdana"/>
                <a:sym typeface="Verdana"/>
              </a:rPr>
              <a:t>основе</a:t>
            </a:r>
            <a:r>
              <a:rPr lang="en-US" sz="3600" b="1" dirty="0">
                <a:latin typeface="Verdana"/>
                <a:ea typeface="Verdana"/>
                <a:cs typeface="Verdana"/>
                <a:sym typeface="Verdana"/>
              </a:rPr>
              <a:t> G Suite (Google Apps </a:t>
            </a:r>
            <a:r>
              <a:rPr lang="en-US" sz="3600" b="1" dirty="0" err="1">
                <a:latin typeface="Verdana"/>
                <a:ea typeface="Verdana"/>
                <a:cs typeface="Verdana"/>
                <a:sym typeface="Verdana"/>
              </a:rPr>
              <a:t>для</a:t>
            </a:r>
            <a:r>
              <a:rPr lang="en-US" sz="36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b="1" dirty="0" err="1">
                <a:latin typeface="Verdana"/>
                <a:ea typeface="Verdana"/>
                <a:cs typeface="Verdana"/>
                <a:sym typeface="Verdana"/>
              </a:rPr>
              <a:t>образования</a:t>
            </a:r>
            <a:r>
              <a:rPr lang="en-US" sz="3600" b="1" dirty="0">
                <a:latin typeface="Verdana"/>
                <a:ea typeface="Verdana"/>
                <a:cs typeface="Verdana"/>
                <a:sym typeface="Verdana"/>
              </a:rPr>
              <a:t>)</a:t>
            </a:r>
            <a:endParaRPr sz="36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2594925" y="4808200"/>
            <a:ext cx="60177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Татьяна Геннадьевна Яковлева, </a:t>
            </a:r>
            <a:br>
              <a:rPr lang="en-US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заведующая структурным подразделением</a:t>
            </a:r>
            <a:endParaRPr i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599500" y="195075"/>
            <a:ext cx="7375800" cy="1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Комитет</a:t>
            </a:r>
            <a:r>
              <a:rPr lang="en-US" sz="1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</a:t>
            </a:r>
            <a:r>
              <a:rPr lang="en-US" sz="1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делам</a:t>
            </a:r>
            <a:r>
              <a:rPr lang="en-US" sz="1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образования</a:t>
            </a:r>
            <a:r>
              <a:rPr lang="en-US" sz="1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г. </a:t>
            </a:r>
            <a:r>
              <a:rPr lang="en-US" sz="12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Челябинска</a:t>
            </a:r>
            <a:r>
              <a:rPr lang="en-US" sz="1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МБУ  ДПО УМЦ г. </a:t>
            </a:r>
            <a:r>
              <a:rPr lang="en-US" sz="12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Челябинска</a:t>
            </a:r>
            <a:r>
              <a:rPr lang="en-US" sz="1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МАОУ «</a:t>
            </a:r>
            <a:r>
              <a:rPr lang="en-US" sz="12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Гимназия</a:t>
            </a:r>
            <a:r>
              <a:rPr lang="en-US" sz="1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№23 г. </a:t>
            </a:r>
            <a:r>
              <a:rPr lang="en-US" sz="12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Челябинска</a:t>
            </a:r>
            <a:r>
              <a:rPr lang="en-US" sz="1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»</a:t>
            </a:r>
            <a:r>
              <a:rPr lang="en-US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Онлайн-семинар</a:t>
            </a:r>
            <a:r>
              <a:rPr lang="en-US" sz="1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en-US" sz="1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«</a:t>
            </a:r>
            <a:r>
              <a:rPr lang="en-US" sz="18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Цифровые</a:t>
            </a:r>
            <a:r>
              <a:rPr lang="en-US" sz="1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инструменты</a:t>
            </a:r>
            <a:r>
              <a:rPr lang="en-US" sz="1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для</a:t>
            </a:r>
            <a:r>
              <a:rPr lang="en-US" sz="1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формирующего</a:t>
            </a:r>
            <a:r>
              <a:rPr lang="en-US" sz="1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оценивания</a:t>
            </a:r>
            <a:r>
              <a:rPr lang="en-US" sz="1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»</a:t>
            </a:r>
            <a:endParaRPr sz="18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3"/>
          <p:cNvSpPr txBox="1"/>
          <p:nvPr/>
        </p:nvSpPr>
        <p:spPr>
          <a:xfrm>
            <a:off x="3331450" y="6122700"/>
            <a:ext cx="26112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F3F3F3"/>
                </a:solidFill>
                <a:latin typeface="Verdana"/>
                <a:ea typeface="Verdana"/>
                <a:cs typeface="Verdana"/>
                <a:sym typeface="Verdana"/>
              </a:rPr>
              <a:t>6 февраля  2020 года</a:t>
            </a:r>
            <a:endParaRPr b="1" i="1">
              <a:solidFill>
                <a:srgbClr val="F3F3F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49" y="838775"/>
            <a:ext cx="1479459" cy="7353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050" y="109300"/>
            <a:ext cx="1479450" cy="612915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0114" name="Picture 2" descr="https://lh5.googleusercontent.com/jVgc46y8IFJBlg2I8Y6f0ALbow8fFlwYh0aPm-Vu8AOzoDk6XUsV5EDq-dBqFGvgJ4LB9-n4dBD90NfkTAIcXAf4Kh17qnk_euvRDQ0Ksbv9ANJrdvmUV27JPC6GUA5aS0nWYfSfZ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12" y="1700808"/>
            <a:ext cx="1165101" cy="1165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395275" y="21800"/>
            <a:ext cx="8529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Почему G Suite?</a:t>
            </a:r>
            <a:endParaRPr/>
          </a:p>
        </p:txBody>
      </p:sp>
      <p:pic>
        <p:nvPicPr>
          <p:cNvPr id="151" name="Google Shape;151;p22" descr="ноутбук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476025"/>
            <a:ext cx="1008000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1526575" y="867925"/>
            <a:ext cx="75375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400" b="1" i="0" u="sng" strike="noStrike" cap="none">
                <a:latin typeface="Verdana"/>
                <a:ea typeface="Verdana"/>
                <a:cs typeface="Verdana"/>
                <a:sym typeface="Verdana"/>
                <a:hlinkClick r:id="rId4"/>
              </a:rPr>
              <a:t>Доступ в любое время из любого места</a:t>
            </a:r>
            <a:r>
              <a:rPr lang="en-US" sz="2400" b="0" i="0" u="none" strike="noStrike" cap="none">
                <a:latin typeface="Verdana"/>
                <a:ea typeface="Verdana"/>
                <a:cs typeface="Verdana"/>
                <a:sym typeface="Verdana"/>
              </a:rPr>
              <a:t>: средства Google Apps предназначены для браузеров, поэтому учителя и ученики могут работать с любого компьютера, не приобретая дорогостоящее ПО.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3" name="Google Shape;153;p22" descr="почт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562" y="3362125"/>
            <a:ext cx="936600" cy="9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1596175" y="2865950"/>
            <a:ext cx="73983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400" b="1" i="0" u="sng" strike="noStrike" cap="none">
                <a:latin typeface="Verdana"/>
                <a:ea typeface="Verdana"/>
                <a:cs typeface="Verdana"/>
                <a:sym typeface="Verdana"/>
                <a:hlinkClick r:id="rId6"/>
              </a:rPr>
              <a:t>Защита</a:t>
            </a:r>
            <a:r>
              <a:rPr lang="en-US" sz="2400" b="0" i="0" u="none" strike="noStrike" cap="none">
                <a:latin typeface="Verdana"/>
                <a:ea typeface="Verdana"/>
                <a:cs typeface="Verdana"/>
                <a:sym typeface="Verdana"/>
              </a:rPr>
              <a:t>: вы можете создавать фильтры электронной почты, ограничивающие обмен сообщениями одним доменом, а также настраивать сайты и документы для доступа только в пределах учебного заведения.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1665725" y="4863975"/>
            <a:ext cx="69984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400" b="1" i="0" u="sng" strike="noStrike" cap="none">
                <a:latin typeface="Verdana"/>
                <a:ea typeface="Verdana"/>
                <a:cs typeface="Verdana"/>
                <a:sym typeface="Verdana"/>
                <a:hlinkClick r:id="rId4"/>
              </a:rPr>
              <a:t>Совместная работа</a:t>
            </a:r>
            <a:r>
              <a:rPr lang="en-US" sz="2400" b="0" i="0" u="none" strike="noStrike" cap="none">
                <a:latin typeface="Verdana"/>
                <a:ea typeface="Verdana"/>
                <a:cs typeface="Verdana"/>
                <a:sym typeface="Verdana"/>
              </a:rPr>
              <a:t>: более активное участие учеников и эффективная оценка знаний благодаря использованию инструментов для совместной работы в режиме реального времени. 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6" name="Google Shape;156;p22" descr="документы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5275" y="5422725"/>
            <a:ext cx="1079400" cy="10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Сервисы G Suite</a:t>
            </a:r>
            <a:endParaRPr/>
          </a:p>
        </p:txBody>
      </p:sp>
      <p:pic>
        <p:nvPicPr>
          <p:cNvPr id="162" name="Google Shape;162;p23" descr="сервисы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155" y="977855"/>
            <a:ext cx="4066800" cy="5937775"/>
          </a:xfrm>
          <a:prstGeom prst="rect">
            <a:avLst/>
          </a:pr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2751750" y="103175"/>
            <a:ext cx="6392100" cy="7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sz="3600" b="1" i="0" u="none" strike="noStrike" cap="none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Электронная почта</a:t>
            </a:r>
            <a:endParaRPr sz="3600" b="1">
              <a:solidFill>
                <a:srgbClr val="F6B26B"/>
              </a:solidFill>
            </a:endParaRPr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750" y="0"/>
            <a:ext cx="2379000" cy="8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 descr="аккаунты.png"/>
          <p:cNvPicPr preferRelativeResize="0"/>
          <p:nvPr/>
        </p:nvPicPr>
        <p:blipFill rotWithShape="1">
          <a:blip r:embed="rId4">
            <a:alphaModFix/>
          </a:blip>
          <a:srcRect r="57720"/>
          <a:stretch/>
        </p:blipFill>
        <p:spPr>
          <a:xfrm>
            <a:off x="3704498" y="1267125"/>
            <a:ext cx="3311227" cy="5293300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275" y="1267125"/>
            <a:ext cx="2266100" cy="529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3267075" y="103180"/>
            <a:ext cx="5419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sz="3600" b="1" i="0" u="none" strike="noStrike" cap="none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Google календарь</a:t>
            </a:r>
            <a:endParaRPr sz="3600" b="1">
              <a:solidFill>
                <a:srgbClr val="F6B2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412" y="0"/>
            <a:ext cx="2771700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/>
          <p:nvPr/>
        </p:nvSpPr>
        <p:spPr>
          <a:xfrm>
            <a:off x="197400" y="1006725"/>
            <a:ext cx="88665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Простое планирование занятий,  </a:t>
            </a:r>
            <a:r>
              <a:rPr lang="en-US" sz="2400" b="1">
                <a:solidFill>
                  <a:schemeClr val="dk1"/>
                </a:solidFill>
              </a:rPr>
              <a:t>мероприятий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chemeClr val="dk1"/>
                </a:solidFill>
              </a:rPr>
              <a:t>и других событий.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pic>
        <p:nvPicPr>
          <p:cNvPr id="178" name="Google Shape;178;p25" descr="Календарь 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400" y="2565250"/>
            <a:ext cx="8440400" cy="3376475"/>
          </a:xfrm>
          <a:prstGeom prst="rect">
            <a:avLst/>
          </a:prstGeom>
          <a:noFill/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794675" y="103180"/>
            <a:ext cx="55641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sz="3600" b="1" i="0" u="none" strike="noStrike" cap="none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Google диск</a:t>
            </a:r>
            <a:endParaRPr sz="3600" b="1">
              <a:solidFill>
                <a:srgbClr val="F6B2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00" y="40175"/>
            <a:ext cx="2256900" cy="9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/>
          <p:nvPr/>
        </p:nvSpPr>
        <p:spPr>
          <a:xfrm>
            <a:off x="323862" y="1319425"/>
            <a:ext cx="8496300" cy="4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latin typeface="Verdana"/>
                <a:ea typeface="Verdana"/>
                <a:cs typeface="Verdana"/>
                <a:sym typeface="Verdana"/>
              </a:rPr>
              <a:t>Доступ к файлам отовсюду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latin typeface="Verdana"/>
                <a:ea typeface="Verdana"/>
                <a:cs typeface="Verdana"/>
                <a:sym typeface="Verdana"/>
              </a:rPr>
              <a:t>Google Диск – это удобная точка доступа к новейшим версиям ваших файлов</a:t>
            </a: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latin typeface="Verdana"/>
                <a:ea typeface="Verdana"/>
                <a:cs typeface="Verdana"/>
                <a:sym typeface="Verdana"/>
              </a:rPr>
              <a:t>Оперативная работа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latin typeface="Verdana"/>
                <a:ea typeface="Verdana"/>
                <a:cs typeface="Verdana"/>
                <a:sym typeface="Verdana"/>
              </a:rPr>
              <a:t>Вы можете предоставлять доступ к файлам или целым папкам отдельным людям, всей команде или даже подрядчикам, партнерам и подразделениям. Функция комментариев поможет узнать о мнении других или поделиться своими идеями. </a:t>
            </a: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latin typeface="Verdana"/>
                <a:ea typeface="Verdana"/>
                <a:cs typeface="Verdana"/>
                <a:sym typeface="Verdana"/>
              </a:rPr>
              <a:t>Вдоволь места почти бесплатно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latin typeface="Verdana"/>
                <a:ea typeface="Verdana"/>
                <a:cs typeface="Verdana"/>
                <a:sym typeface="Verdana"/>
              </a:rPr>
              <a:t>Первоначально каждому пользователю бесплатно предоставляется 30 ГБ дискового пространства. 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27" descr="Диск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50" y="1048750"/>
            <a:ext cx="8726801" cy="4715394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2" name="Google Shape;19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050" y="-29800"/>
            <a:ext cx="2256900" cy="9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 txBox="1"/>
          <p:nvPr/>
        </p:nvSpPr>
        <p:spPr>
          <a:xfrm>
            <a:off x="2454950" y="-29800"/>
            <a:ext cx="58575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Google диск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28" descr="Диск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50" y="1048750"/>
            <a:ext cx="7191374" cy="3885747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0" name="Google Shape;20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050" y="-29800"/>
            <a:ext cx="2256900" cy="9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/>
          <p:nvPr/>
        </p:nvSpPr>
        <p:spPr>
          <a:xfrm>
            <a:off x="2454950" y="-29800"/>
            <a:ext cx="58575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Google диск</a:t>
            </a:r>
            <a:endParaRPr/>
          </a:p>
        </p:txBody>
      </p:sp>
      <p:pic>
        <p:nvPicPr>
          <p:cNvPr id="202" name="Google Shape;202;p28" descr="Диск 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3463" y="2375050"/>
            <a:ext cx="7191375" cy="4343400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Виды документов</a:t>
            </a:r>
            <a:endParaRPr sz="3600" b="1">
              <a:solidFill>
                <a:srgbClr val="F6B2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8" name="Google Shape;20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887" y="1360087"/>
            <a:ext cx="4321200" cy="2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875" y="3911587"/>
            <a:ext cx="4321200" cy="25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2362" y="938425"/>
            <a:ext cx="3960900" cy="27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58650" y="3840450"/>
            <a:ext cx="3708300" cy="29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0" descr="Диск 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75" y="1040076"/>
            <a:ext cx="7001849" cy="3477775"/>
          </a:xfrm>
          <a:prstGeom prst="rect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7" name="Google Shape;21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0304" y="4"/>
            <a:ext cx="2404550" cy="8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7341" y="3"/>
            <a:ext cx="2357425" cy="8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529" y="0"/>
            <a:ext cx="2734270" cy="8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1" descr="Диск 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75" y="1040076"/>
            <a:ext cx="7001849" cy="3477775"/>
          </a:xfrm>
          <a:prstGeom prst="rect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0304" y="4"/>
            <a:ext cx="2404550" cy="8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 descr="Диск 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937" y="1581400"/>
            <a:ext cx="7426135" cy="3477775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7" name="Google Shape;22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7341" y="3"/>
            <a:ext cx="2357425" cy="8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529" y="0"/>
            <a:ext cx="2734270" cy="8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1C232"/>
                </a:solidFill>
                <a:latin typeface="Verdana"/>
                <a:ea typeface="Verdana"/>
                <a:cs typeface="Verdana"/>
                <a:sym typeface="Verdana"/>
              </a:rPr>
              <a:t>Национальный проект “Образование” </a:t>
            </a:r>
            <a:endParaRPr sz="3000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753550" y="1381450"/>
            <a:ext cx="4764900" cy="3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B4256"/>
                </a:solidFill>
                <a:highlight>
                  <a:srgbClr val="FFFFFF"/>
                </a:highlight>
              </a:rPr>
              <a:t>инициатива, направленная на достижение двух ключевых задач:</a:t>
            </a:r>
            <a:endParaRPr sz="2000">
              <a:solidFill>
                <a:srgbClr val="3B4256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>
                <a:solidFill>
                  <a:srgbClr val="3B425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000">
                <a:solidFill>
                  <a:srgbClr val="3B4256"/>
                </a:solidFill>
                <a:highlight>
                  <a:srgbClr val="FFFFFF"/>
                </a:highlight>
              </a:rPr>
              <a:t>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образования;</a:t>
            </a:r>
            <a:endParaRPr sz="2000">
              <a:solidFill>
                <a:srgbClr val="3B4256"/>
              </a:solidFill>
              <a:highlight>
                <a:srgbClr val="FFFFFF"/>
              </a:highlight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3803750" y="524650"/>
            <a:ext cx="7345200" cy="856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50" y="1828097"/>
            <a:ext cx="3655300" cy="24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206125" y="5013500"/>
            <a:ext cx="87186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B425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000">
                <a:solidFill>
                  <a:srgbClr val="3B4256"/>
                </a:solidFill>
                <a:highlight>
                  <a:srgbClr val="FFFFFF"/>
                </a:highlight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  </a:r>
            <a:endParaRPr sz="2000">
              <a:solidFill>
                <a:srgbClr val="3B425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 descr="Диск 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75" y="1040076"/>
            <a:ext cx="7001849" cy="3477775"/>
          </a:xfrm>
          <a:prstGeom prst="rect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4" name="Google Shape;23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0304" y="4"/>
            <a:ext cx="2404550" cy="8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 descr="Диск 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937" y="1581400"/>
            <a:ext cx="7426135" cy="3477775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6" name="Google Shape;236;p32" descr="Диск 6.png"/>
          <p:cNvPicPr preferRelativeResize="0"/>
          <p:nvPr/>
        </p:nvPicPr>
        <p:blipFill rotWithShape="1">
          <a:blip r:embed="rId6">
            <a:alphaModFix/>
          </a:blip>
          <a:srcRect r="46974" b="37733"/>
          <a:stretch/>
        </p:blipFill>
        <p:spPr>
          <a:xfrm>
            <a:off x="1890825" y="2006975"/>
            <a:ext cx="7148650" cy="4736949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7" name="Google Shape;237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27341" y="3"/>
            <a:ext cx="2357425" cy="8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7529" y="0"/>
            <a:ext cx="2734270" cy="8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00" y="21800"/>
            <a:ext cx="5324513" cy="8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 descr="Форма 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175" y="951488"/>
            <a:ext cx="5334000" cy="5248275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00" y="21800"/>
            <a:ext cx="5324513" cy="8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4" descr="Форма 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175" y="951488"/>
            <a:ext cx="5334000" cy="5248275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3" name="Google Shape;253;p34" descr="Форма 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137" y="3889424"/>
            <a:ext cx="8513725" cy="2717000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9" name="Google Shape;25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00" y="21800"/>
            <a:ext cx="5324513" cy="8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5" descr="Форма 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175" y="951488"/>
            <a:ext cx="5334000" cy="5248275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1" name="Google Shape;261;p35" descr="Форма 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137" y="3889424"/>
            <a:ext cx="8513725" cy="2717000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2" name="Google Shape;262;p35" descr="Форма 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2798" y="1314561"/>
            <a:ext cx="4672050" cy="4522150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title"/>
          </p:nvPr>
        </p:nvSpPr>
        <p:spPr>
          <a:xfrm>
            <a:off x="3554400" y="103181"/>
            <a:ext cx="51324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sz="3600" b="1" i="0" u="none" strike="noStrike" cap="none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Сайты и блоги</a:t>
            </a:r>
            <a:endParaRPr sz="3600" b="1">
              <a:solidFill>
                <a:srgbClr val="F6B2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8" name="Google Shape;26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600" y="0"/>
            <a:ext cx="1625400" cy="8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6"/>
          <p:cNvSpPr txBox="1"/>
          <p:nvPr/>
        </p:nvSpPr>
        <p:spPr>
          <a:xfrm>
            <a:off x="179375" y="915400"/>
            <a:ext cx="8964600" cy="5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latin typeface="Verdana"/>
                <a:ea typeface="Verdana"/>
                <a:cs typeface="Verdana"/>
                <a:sym typeface="Verdana"/>
              </a:rPr>
              <a:t>Простота создания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latin typeface="Verdana"/>
                <a:ea typeface="Verdana"/>
                <a:cs typeface="Verdana"/>
                <a:sym typeface="Verdana"/>
              </a:rPr>
              <a:t>Педагоги и учащиеся могут самостоятельно создавать сайты проектов. Это не сложнее, чем редактировать текстовый файл. </a:t>
            </a: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latin typeface="Verdana"/>
                <a:ea typeface="Verdana"/>
                <a:cs typeface="Verdana"/>
                <a:sym typeface="Verdana"/>
              </a:rPr>
              <a:t>Многоуровневый контроль доступа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latin typeface="Verdana"/>
                <a:ea typeface="Verdana"/>
                <a:cs typeface="Verdana"/>
                <a:sym typeface="Verdana"/>
              </a:rPr>
              <a:t>Администраторы могут управлять разрешениями на доступ к сайтам в масштабах всего учебного заведения, а авторы – предоставлять и закрывать доступ к отдельным файлам в любое время.</a:t>
            </a:r>
            <a:endParaRPr sz="2400" b="0" i="0" u="none" strike="noStrike" cap="none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latin typeface="Verdana"/>
                <a:ea typeface="Verdana"/>
                <a:cs typeface="Verdana"/>
                <a:sym typeface="Verdana"/>
              </a:rPr>
              <a:t>Кроссплатформенность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latin typeface="Verdana"/>
                <a:ea typeface="Verdana"/>
                <a:cs typeface="Verdana"/>
                <a:sym typeface="Verdana"/>
              </a:rPr>
              <a:t>Для работы с Google Сайтами подойдет любой браузер. Преподавателям, учащимся и родителям не придется приобретать или скачивать дополнительное программное обеспечение.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sz="3600" b="1" i="0" u="none" strike="noStrike" cap="none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Google Видео </a:t>
            </a:r>
            <a:endParaRPr sz="3600">
              <a:solidFill>
                <a:srgbClr val="F6B26B"/>
              </a:solidFill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251024" y="1045925"/>
            <a:ext cx="8347800" cy="22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это размещение видеофайлов и организации совместного доступа к ним, позволяющее учебным заведениям и другим организациям использовать видео как эффективное средство внутреннего обмена информацией и совместной работы.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8" descr="you tub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788" y="912488"/>
            <a:ext cx="4714875" cy="4905375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1" name="Google Shape;281;p38"/>
          <p:cNvSpPr txBox="1"/>
          <p:nvPr/>
        </p:nvSpPr>
        <p:spPr>
          <a:xfrm>
            <a:off x="0" y="0"/>
            <a:ext cx="64227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Google Видео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9" descr="you tub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788" y="912488"/>
            <a:ext cx="4714875" cy="4905375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7" name="Google Shape;287;p39" descr="you tube 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950" y="2641149"/>
            <a:ext cx="8385951" cy="4216850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8" name="Google Shape;288;p39"/>
          <p:cNvSpPr txBox="1"/>
          <p:nvPr/>
        </p:nvSpPr>
        <p:spPr>
          <a:xfrm>
            <a:off x="0" y="0"/>
            <a:ext cx="64227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Google Видео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Фотоальбомы</a:t>
            </a:r>
            <a:endParaRPr sz="3600" b="1">
              <a:solidFill>
                <a:srgbClr val="F6B2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4" name="Google Shape;294;p40" descr="ФОТОАЛЬБОМЫ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0876"/>
            <a:ext cx="9144001" cy="3706649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Фотоальбомы</a:t>
            </a:r>
            <a:endParaRPr sz="3600" b="1">
              <a:solidFill>
                <a:srgbClr val="F6B2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0" name="Google Shape;300;p41" descr="ФОТОАЛЬБОМЫ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0876"/>
            <a:ext cx="9144001" cy="3706649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1" name="Google Shape;30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400" y="2678525"/>
            <a:ext cx="8520601" cy="4179464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1C232"/>
                </a:solidFill>
                <a:latin typeface="Verdana"/>
                <a:ea typeface="Verdana"/>
                <a:cs typeface="Verdana"/>
                <a:sym typeface="Verdana"/>
              </a:rPr>
              <a:t>Национальный проект “Образование” </a:t>
            </a:r>
            <a:endParaRPr sz="3000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3803750" y="524650"/>
            <a:ext cx="7345200" cy="856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62325" y="984900"/>
            <a:ext cx="82821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5238" y="984900"/>
            <a:ext cx="3408436" cy="22567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505925" y="984900"/>
            <a:ext cx="5115300" cy="22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/>
              <a:t>В Указе Президента РФ  «О национальных целях и стратегических задачах развития Российской Федерации на период до 2024 года» 7 мая 2018 года N 204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/>
              <a:t>обозначены стратегические задачи:</a:t>
            </a:r>
            <a:endParaRPr sz="2000"/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/>
              <a:t>·       </a:t>
            </a:r>
            <a:endParaRPr sz="2000"/>
          </a:p>
        </p:txBody>
      </p:sp>
      <p:sp>
        <p:nvSpPr>
          <p:cNvPr id="92" name="Google Shape;92;p15"/>
          <p:cNvSpPr txBox="1"/>
          <p:nvPr/>
        </p:nvSpPr>
        <p:spPr>
          <a:xfrm>
            <a:off x="693300" y="3533225"/>
            <a:ext cx="7851000" cy="28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/>
              <a:t>  - внедрение на уровнях основного  и среднего общего образования новых методов обучения и воспитания, образовательных технологий,  обновление содержания и совершенствование методов обучения </a:t>
            </a:r>
            <a:endParaRPr sz="2000"/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/>
              <a:t>· - создание современной и безопасной цифровой образовательной среды, 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>
            <a:spLocks noGrp="1"/>
          </p:cNvSpPr>
          <p:nvPr>
            <p:ph type="title"/>
          </p:nvPr>
        </p:nvSpPr>
        <p:spPr>
          <a:xfrm>
            <a:off x="2040900" y="21800"/>
            <a:ext cx="68838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Class room</a:t>
            </a:r>
            <a:endParaRPr/>
          </a:p>
        </p:txBody>
      </p:sp>
      <p:pic>
        <p:nvPicPr>
          <p:cNvPr id="307" name="Google Shape;307;p42" descr="Class room 1.png"/>
          <p:cNvPicPr preferRelativeResize="0"/>
          <p:nvPr/>
        </p:nvPicPr>
        <p:blipFill rotWithShape="1">
          <a:blip r:embed="rId3">
            <a:alphaModFix/>
          </a:blip>
          <a:srcRect l="12899" t="12354" b="35756"/>
          <a:stretch/>
        </p:blipFill>
        <p:spPr>
          <a:xfrm>
            <a:off x="98250" y="21800"/>
            <a:ext cx="1716050" cy="9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2"/>
          <p:cNvPicPr preferRelativeResize="0"/>
          <p:nvPr/>
        </p:nvPicPr>
        <p:blipFill rotWithShape="1">
          <a:blip r:embed="rId4">
            <a:alphaModFix/>
          </a:blip>
          <a:srcRect r="21874"/>
          <a:stretch/>
        </p:blipFill>
        <p:spPr>
          <a:xfrm>
            <a:off x="152400" y="1119600"/>
            <a:ext cx="8772301" cy="5368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>
            <a:spLocks noGrp="1"/>
          </p:cNvSpPr>
          <p:nvPr>
            <p:ph type="title"/>
          </p:nvPr>
        </p:nvSpPr>
        <p:spPr>
          <a:xfrm>
            <a:off x="2040900" y="21800"/>
            <a:ext cx="68838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Class room</a:t>
            </a:r>
            <a:endParaRPr/>
          </a:p>
        </p:txBody>
      </p:sp>
      <p:pic>
        <p:nvPicPr>
          <p:cNvPr id="314" name="Google Shape;314;p43" descr="Class room 1.png"/>
          <p:cNvPicPr preferRelativeResize="0"/>
          <p:nvPr/>
        </p:nvPicPr>
        <p:blipFill rotWithShape="1">
          <a:blip r:embed="rId3">
            <a:alphaModFix/>
          </a:blip>
          <a:srcRect l="12899" t="12354" b="35756"/>
          <a:stretch/>
        </p:blipFill>
        <p:spPr>
          <a:xfrm>
            <a:off x="98250" y="21800"/>
            <a:ext cx="1716050" cy="9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3"/>
          <p:cNvPicPr preferRelativeResize="0"/>
          <p:nvPr/>
        </p:nvPicPr>
        <p:blipFill rotWithShape="1">
          <a:blip r:embed="rId4">
            <a:alphaModFix/>
          </a:blip>
          <a:srcRect r="21874"/>
          <a:stretch/>
        </p:blipFill>
        <p:spPr>
          <a:xfrm>
            <a:off x="152400" y="1119600"/>
            <a:ext cx="8772301" cy="536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4300" y="1923516"/>
            <a:ext cx="7210400" cy="4223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"/>
          <p:cNvSpPr txBox="1">
            <a:spLocks noGrp="1"/>
          </p:cNvSpPr>
          <p:nvPr>
            <p:ph type="title"/>
          </p:nvPr>
        </p:nvSpPr>
        <p:spPr>
          <a:xfrm>
            <a:off x="2040900" y="21800"/>
            <a:ext cx="68838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Class room</a:t>
            </a:r>
            <a:endParaRPr/>
          </a:p>
        </p:txBody>
      </p:sp>
      <p:pic>
        <p:nvPicPr>
          <p:cNvPr id="322" name="Google Shape;322;p44" descr="Class room 1.png"/>
          <p:cNvPicPr preferRelativeResize="0"/>
          <p:nvPr/>
        </p:nvPicPr>
        <p:blipFill rotWithShape="1">
          <a:blip r:embed="rId3">
            <a:alphaModFix/>
          </a:blip>
          <a:srcRect l="12899" t="12354" b="35756"/>
          <a:stretch/>
        </p:blipFill>
        <p:spPr>
          <a:xfrm>
            <a:off x="98250" y="21800"/>
            <a:ext cx="1716050" cy="9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750" y="967200"/>
            <a:ext cx="7442753" cy="57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>
            <a:spLocks noGrp="1"/>
          </p:cNvSpPr>
          <p:nvPr>
            <p:ph type="title"/>
          </p:nvPr>
        </p:nvSpPr>
        <p:spPr>
          <a:xfrm>
            <a:off x="2040900" y="21800"/>
            <a:ext cx="68838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Class room</a:t>
            </a:r>
            <a:endParaRPr/>
          </a:p>
        </p:txBody>
      </p:sp>
      <p:pic>
        <p:nvPicPr>
          <p:cNvPr id="329" name="Google Shape;329;p45" descr="Class room 1.png"/>
          <p:cNvPicPr preferRelativeResize="0"/>
          <p:nvPr/>
        </p:nvPicPr>
        <p:blipFill rotWithShape="1">
          <a:blip r:embed="rId3">
            <a:alphaModFix/>
          </a:blip>
          <a:srcRect l="12899" t="12354" b="35756"/>
          <a:stretch/>
        </p:blipFill>
        <p:spPr>
          <a:xfrm>
            <a:off x="98250" y="21800"/>
            <a:ext cx="1716050" cy="9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750" y="967200"/>
            <a:ext cx="7442753" cy="57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0900" y="2157900"/>
            <a:ext cx="6762933" cy="45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6"/>
          <p:cNvSpPr txBox="1">
            <a:spLocks noGrp="1"/>
          </p:cNvSpPr>
          <p:nvPr>
            <p:ph type="title"/>
          </p:nvPr>
        </p:nvSpPr>
        <p:spPr>
          <a:xfrm>
            <a:off x="2040900" y="21800"/>
            <a:ext cx="68838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Class room</a:t>
            </a:r>
            <a:endParaRPr/>
          </a:p>
        </p:txBody>
      </p:sp>
      <p:pic>
        <p:nvPicPr>
          <p:cNvPr id="338" name="Google Shape;338;p46" descr="Class room 1.png"/>
          <p:cNvPicPr preferRelativeResize="0"/>
          <p:nvPr/>
        </p:nvPicPr>
        <p:blipFill rotWithShape="1">
          <a:blip r:embed="rId3">
            <a:alphaModFix/>
          </a:blip>
          <a:srcRect l="12899" t="12354" b="35756"/>
          <a:stretch/>
        </p:blipFill>
        <p:spPr>
          <a:xfrm>
            <a:off x="98250" y="21800"/>
            <a:ext cx="1716050" cy="9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19600"/>
            <a:ext cx="8826601" cy="4575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7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5" name="Google Shape;345;p47" descr="Class room 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50" y="967200"/>
            <a:ext cx="8299225" cy="4435175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6" name="Google Shape;346;p47"/>
          <p:cNvSpPr txBox="1">
            <a:spLocks noGrp="1"/>
          </p:cNvSpPr>
          <p:nvPr>
            <p:ph type="title"/>
          </p:nvPr>
        </p:nvSpPr>
        <p:spPr>
          <a:xfrm>
            <a:off x="2040900" y="21800"/>
            <a:ext cx="68838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Class room</a:t>
            </a:r>
            <a:endParaRPr/>
          </a:p>
        </p:txBody>
      </p:sp>
      <p:pic>
        <p:nvPicPr>
          <p:cNvPr id="347" name="Google Shape;347;p47" descr="Class room 1.png"/>
          <p:cNvPicPr preferRelativeResize="0"/>
          <p:nvPr/>
        </p:nvPicPr>
        <p:blipFill rotWithShape="1">
          <a:blip r:embed="rId4">
            <a:alphaModFix/>
          </a:blip>
          <a:srcRect l="12899" t="12354" b="35756"/>
          <a:stretch/>
        </p:blipFill>
        <p:spPr>
          <a:xfrm>
            <a:off x="98250" y="21800"/>
            <a:ext cx="1716050" cy="9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9850" y="2311025"/>
            <a:ext cx="8034151" cy="4056925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8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4" name="Google Shape;354;p48" descr="Class room 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50" y="967200"/>
            <a:ext cx="8299225" cy="4435175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5" name="Google Shape;355;p48"/>
          <p:cNvSpPr txBox="1">
            <a:spLocks noGrp="1"/>
          </p:cNvSpPr>
          <p:nvPr>
            <p:ph type="title"/>
          </p:nvPr>
        </p:nvSpPr>
        <p:spPr>
          <a:xfrm>
            <a:off x="2040900" y="21800"/>
            <a:ext cx="68838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Class room</a:t>
            </a:r>
            <a:endParaRPr/>
          </a:p>
        </p:txBody>
      </p:sp>
      <p:pic>
        <p:nvPicPr>
          <p:cNvPr id="356" name="Google Shape;356;p48" descr="Class room 1.png"/>
          <p:cNvPicPr preferRelativeResize="0"/>
          <p:nvPr/>
        </p:nvPicPr>
        <p:blipFill rotWithShape="1">
          <a:blip r:embed="rId4">
            <a:alphaModFix/>
          </a:blip>
          <a:srcRect l="12899" t="12354" b="35756"/>
          <a:stretch/>
        </p:blipFill>
        <p:spPr>
          <a:xfrm>
            <a:off x="98250" y="21800"/>
            <a:ext cx="1716050" cy="9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9850" y="2311025"/>
            <a:ext cx="8034151" cy="4056925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8" name="Google Shape;358;p48" descr="Class room 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425" y="4251600"/>
            <a:ext cx="8439150" cy="2476500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4" name="Google Shape;364;p49" descr="Class room manager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25" y="1705125"/>
            <a:ext cx="8470649" cy="4957375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5" name="Google Shape;365;p49"/>
          <p:cNvSpPr txBox="1">
            <a:spLocks noGrp="1"/>
          </p:cNvSpPr>
          <p:nvPr>
            <p:ph type="title"/>
          </p:nvPr>
        </p:nvSpPr>
        <p:spPr>
          <a:xfrm>
            <a:off x="2040900" y="21800"/>
            <a:ext cx="68838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Class room</a:t>
            </a:r>
            <a:endParaRPr/>
          </a:p>
        </p:txBody>
      </p:sp>
      <p:pic>
        <p:nvPicPr>
          <p:cNvPr id="366" name="Google Shape;366;p49" descr="Class room 1.png"/>
          <p:cNvPicPr preferRelativeResize="0"/>
          <p:nvPr/>
        </p:nvPicPr>
        <p:blipFill rotWithShape="1">
          <a:blip r:embed="rId4">
            <a:alphaModFix/>
          </a:blip>
          <a:srcRect l="12899" t="12354" b="35756"/>
          <a:stretch/>
        </p:blipFill>
        <p:spPr>
          <a:xfrm>
            <a:off x="98250" y="21800"/>
            <a:ext cx="1716050" cy="9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9" descr="Class room manager 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9625" y="0"/>
            <a:ext cx="2164375" cy="14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0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С чего всё началось?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3" name="Google Shape;373;p50" descr="IMG_6384%2Bas%2BSmart%2BObject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925" y="2986313"/>
            <a:ext cx="3716999" cy="3723050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4" name="Google Shape;374;p50"/>
          <p:cNvSpPr txBox="1"/>
          <p:nvPr/>
        </p:nvSpPr>
        <p:spPr>
          <a:xfrm>
            <a:off x="362500" y="1110500"/>
            <a:ext cx="69306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Verdana"/>
                <a:ea typeface="Verdana"/>
                <a:cs typeface="Verdana"/>
                <a:sym typeface="Verdana"/>
              </a:rPr>
              <a:t>Сонина Мария Николаевна,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Учитель обществознания и экономики высшей категории, Почётный работник общего образования РФ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5" name="Google Shape;37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8875" y="1110500"/>
            <a:ext cx="1371600" cy="1428750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6" name="Google Shape;376;p50"/>
          <p:cNvSpPr txBox="1"/>
          <p:nvPr/>
        </p:nvSpPr>
        <p:spPr>
          <a:xfrm>
            <a:off x="495225" y="3361475"/>
            <a:ext cx="4261800" cy="30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82828"/>
                </a:solidFill>
                <a:latin typeface="Verdana"/>
                <a:ea typeface="Verdana"/>
                <a:cs typeface="Verdana"/>
                <a:sym typeface="Verdana"/>
              </a:rPr>
              <a:t>В 2011 году успешно прошла обучение в </a:t>
            </a:r>
            <a:r>
              <a:rPr lang="en-US" sz="2400" b="1">
                <a:solidFill>
                  <a:srgbClr val="282828"/>
                </a:solidFill>
                <a:latin typeface="Verdana"/>
                <a:ea typeface="Verdana"/>
                <a:cs typeface="Verdana"/>
                <a:sym typeface="Verdana"/>
              </a:rPr>
              <a:t>академии преподавателей Google </a:t>
            </a:r>
            <a:r>
              <a:rPr lang="en-US" sz="2400">
                <a:solidFill>
                  <a:srgbClr val="282828"/>
                </a:solidFill>
                <a:latin typeface="Verdana"/>
                <a:ea typeface="Verdana"/>
                <a:cs typeface="Verdana"/>
                <a:sym typeface="Verdana"/>
              </a:rPr>
              <a:t>и получила Сертификат преподавателя Google.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1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Что сделано?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1"/>
          <p:cNvSpPr txBox="1"/>
          <p:nvPr/>
        </p:nvSpPr>
        <p:spPr>
          <a:xfrm>
            <a:off x="210100" y="1065475"/>
            <a:ext cx="7818300" cy="27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en-US" sz="2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Зарегистрировали Google Apps, привязали к школьному домену и осуществили первоначальные настройки.</a:t>
            </a:r>
            <a:endParaRPr sz="2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Завели аккаунты </a:t>
            </a:r>
            <a:r>
              <a:rPr lang="en-US" sz="1100"/>
              <a:t>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для у</a:t>
            </a:r>
            <a:r>
              <a:rPr lang="en-US" sz="2400"/>
              <a:t>чителей в 2014 году, учащимся 5-10 классов через полгода.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3" name="Google Shape;38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0325" y="3826663"/>
            <a:ext cx="4362450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1C232"/>
                </a:solidFill>
                <a:latin typeface="Verdana"/>
                <a:ea typeface="Verdana"/>
                <a:cs typeface="Verdana"/>
                <a:sym typeface="Verdana"/>
              </a:rPr>
              <a:t>Национальный проект “Образование” </a:t>
            </a:r>
            <a:endParaRPr sz="3000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803750" y="524650"/>
            <a:ext cx="7345200" cy="856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262325" y="984900"/>
            <a:ext cx="82821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B4256"/>
                </a:solidFill>
                <a:highlight>
                  <a:srgbClr val="FFFFFF"/>
                </a:highlight>
              </a:rPr>
              <a:t>В национальный проект входят следующие федеральные проекты:</a:t>
            </a:r>
            <a:endParaRPr sz="2000">
              <a:solidFill>
                <a:srgbClr val="3B4256"/>
              </a:solidFill>
              <a:highlight>
                <a:srgbClr val="FFFFFF"/>
              </a:highlight>
            </a:endParaRPr>
          </a:p>
          <a:p>
            <a:pPr marL="0" lvl="0" indent="-22860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B4256"/>
                </a:solidFill>
                <a:highlight>
                  <a:srgbClr val="FFFFFF"/>
                </a:highlight>
              </a:rPr>
              <a:t>·        </a:t>
            </a:r>
            <a:r>
              <a:rPr lang="en-US" sz="1800">
                <a:solidFill>
                  <a:srgbClr val="3B4256"/>
                </a:solidFill>
                <a:highlight>
                  <a:srgbClr val="FFFFFF"/>
                </a:highlight>
              </a:rPr>
              <a:t> «Современная школа»,</a:t>
            </a:r>
            <a:endParaRPr sz="1800">
              <a:solidFill>
                <a:srgbClr val="3B4256"/>
              </a:solidFill>
              <a:highlight>
                <a:srgbClr val="FFFFFF"/>
              </a:highlight>
            </a:endParaRPr>
          </a:p>
          <a:p>
            <a:pPr marL="0" lvl="0" indent="-22860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4256"/>
                </a:solidFill>
                <a:highlight>
                  <a:srgbClr val="FFFFFF"/>
                </a:highlight>
              </a:rPr>
              <a:t>·         «Успех каждого ребенка»,</a:t>
            </a:r>
            <a:endParaRPr sz="1800">
              <a:solidFill>
                <a:srgbClr val="3B4256"/>
              </a:solidFill>
              <a:highlight>
                <a:srgbClr val="FFFFFF"/>
              </a:highlight>
            </a:endParaRPr>
          </a:p>
          <a:p>
            <a:pPr marL="0" lvl="0" indent="-22860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4256"/>
                </a:solidFill>
                <a:highlight>
                  <a:srgbClr val="FFFFFF"/>
                </a:highlight>
              </a:rPr>
              <a:t>·         «Поддержка семей, имеющих детей»,</a:t>
            </a:r>
            <a:endParaRPr sz="1800">
              <a:solidFill>
                <a:srgbClr val="3B4256"/>
              </a:solidFill>
              <a:highlight>
                <a:srgbClr val="FFFFFF"/>
              </a:highlight>
            </a:endParaRPr>
          </a:p>
          <a:p>
            <a:pPr marL="0" lvl="0" indent="-22860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4256"/>
                </a:solidFill>
                <a:highlight>
                  <a:srgbClr val="FFFFFF"/>
                </a:highlight>
              </a:rPr>
              <a:t>·         </a:t>
            </a:r>
            <a:r>
              <a:rPr lang="en-US" sz="1800" b="1">
                <a:solidFill>
                  <a:srgbClr val="3B4256"/>
                </a:solidFill>
                <a:highlight>
                  <a:srgbClr val="FFFFFF"/>
                </a:highlight>
              </a:rPr>
              <a:t>«Цифровая образовательная среда»,</a:t>
            </a:r>
            <a:endParaRPr sz="1800" b="1">
              <a:solidFill>
                <a:srgbClr val="3B4256"/>
              </a:solidFill>
              <a:highlight>
                <a:srgbClr val="FFFFFF"/>
              </a:highlight>
            </a:endParaRPr>
          </a:p>
          <a:p>
            <a:pPr marL="0" lvl="0" indent="-22860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4256"/>
                </a:solidFill>
                <a:highlight>
                  <a:srgbClr val="FFFFFF"/>
                </a:highlight>
              </a:rPr>
              <a:t>·         «Учитель будущего»,</a:t>
            </a:r>
            <a:endParaRPr sz="1800">
              <a:solidFill>
                <a:srgbClr val="3B4256"/>
              </a:solidFill>
              <a:highlight>
                <a:srgbClr val="FFFFFF"/>
              </a:highlight>
            </a:endParaRPr>
          </a:p>
          <a:p>
            <a:pPr marL="0" lvl="0" indent="-22860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4256"/>
                </a:solidFill>
                <a:highlight>
                  <a:srgbClr val="FFFFFF"/>
                </a:highlight>
              </a:rPr>
              <a:t>·         «Молодые профессионалы»,</a:t>
            </a:r>
            <a:endParaRPr sz="1800">
              <a:solidFill>
                <a:srgbClr val="3B4256"/>
              </a:solidFill>
              <a:highlight>
                <a:srgbClr val="FFFFFF"/>
              </a:highlight>
            </a:endParaRPr>
          </a:p>
          <a:p>
            <a:pPr marL="0" lvl="0" indent="-22860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4256"/>
                </a:solidFill>
                <a:highlight>
                  <a:srgbClr val="FFFFFF"/>
                </a:highlight>
              </a:rPr>
              <a:t>·         «Социальные лифты для каждого»,</a:t>
            </a:r>
            <a:endParaRPr sz="1800">
              <a:solidFill>
                <a:srgbClr val="3B4256"/>
              </a:solidFill>
              <a:highlight>
                <a:srgbClr val="FFFFFF"/>
              </a:highlight>
            </a:endParaRPr>
          </a:p>
          <a:p>
            <a:pPr marL="0" lvl="0" indent="-22860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4256"/>
                </a:solidFill>
                <a:highlight>
                  <a:srgbClr val="FFFFFF"/>
                </a:highlight>
              </a:rPr>
              <a:t>·         «Экспорт образования»,</a:t>
            </a:r>
            <a:endParaRPr sz="1800">
              <a:solidFill>
                <a:srgbClr val="3B4256"/>
              </a:solidFill>
              <a:highlight>
                <a:srgbClr val="FFFFFF"/>
              </a:highlight>
            </a:endParaRPr>
          </a:p>
          <a:p>
            <a:pPr marL="0" lvl="0" indent="-22860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4256"/>
                </a:solidFill>
                <a:highlight>
                  <a:srgbClr val="FFFFFF"/>
                </a:highlight>
              </a:rPr>
              <a:t>·         «Новые возможности для каждого»,</a:t>
            </a:r>
            <a:endParaRPr sz="1800">
              <a:solidFill>
                <a:srgbClr val="3B4256"/>
              </a:solidFill>
              <a:highlight>
                <a:srgbClr val="FFFFFF"/>
              </a:highlight>
            </a:endParaRPr>
          </a:p>
          <a:p>
            <a:pPr marL="0" lvl="0" indent="-22860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4256"/>
                </a:solidFill>
                <a:highlight>
                  <a:srgbClr val="FFFFFF"/>
                </a:highlight>
              </a:rPr>
              <a:t>·         «Социальная активность».</a:t>
            </a:r>
            <a:endParaRPr sz="1800">
              <a:solidFill>
                <a:srgbClr val="3B425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6413" y="1903050"/>
            <a:ext cx="3408436" cy="225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5096650" y="5744275"/>
            <a:ext cx="36552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63E51"/>
                </a:solidFill>
                <a:highlight>
                  <a:srgbClr val="FFFFFF"/>
                </a:highlight>
              </a:rPr>
              <a:t>Сроки реализации: 01.01.2019 - 31.12.2024</a:t>
            </a:r>
            <a:endParaRPr sz="1200">
              <a:solidFill>
                <a:srgbClr val="363E5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2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Что сделано?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2"/>
          <p:cNvSpPr txBox="1"/>
          <p:nvPr/>
        </p:nvSpPr>
        <p:spPr>
          <a:xfrm>
            <a:off x="210100" y="765325"/>
            <a:ext cx="8826600" cy="54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Провели о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бучение: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ознакомительный </a:t>
            </a:r>
            <a:r>
              <a:rPr lang="en-US" sz="2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семинар для педагогов (показали примеры использования</a:t>
            </a:r>
            <a:r>
              <a:rPr lang="en-US" sz="2400">
                <a:solidFill>
                  <a:srgbClr val="595959"/>
                </a:solidFill>
              </a:rPr>
              <a:t>);</a:t>
            </a:r>
            <a:endParaRPr sz="2400">
              <a:solidFill>
                <a:srgbClr val="595959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еженедельный обучающий семинар для администрации гимназии;</a:t>
            </a:r>
            <a:endParaRPr sz="2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серия обучающих многодневных семинаров и мастер-классов для педагогов;</a:t>
            </a:r>
            <a:endParaRPr sz="2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обучение учащихся на уроках информатики</a:t>
            </a:r>
            <a:endParaRPr sz="2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0" name="Google Shape;390;p52" descr="FullSizeRender (2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470" y="5025263"/>
            <a:ext cx="2187823" cy="1765726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1" name="Google Shape;391;p52" descr="FullSizeRender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5675" y="5036289"/>
            <a:ext cx="2187823" cy="1701638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2" name="Google Shape;392;p52" descr="FullSizeRender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1875" y="5046295"/>
            <a:ext cx="2187823" cy="1723691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Статистика посещений</a:t>
            </a:r>
            <a:endParaRPr/>
          </a:p>
        </p:txBody>
      </p:sp>
      <p:pic>
        <p:nvPicPr>
          <p:cNvPr id="398" name="Google Shape;39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77900"/>
            <a:ext cx="7749150" cy="561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4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Статистика посещений</a:t>
            </a:r>
            <a:endParaRPr/>
          </a:p>
        </p:txBody>
      </p:sp>
      <p:pic>
        <p:nvPicPr>
          <p:cNvPr id="404" name="Google Shape;40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77900"/>
            <a:ext cx="7749150" cy="56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4"/>
          <p:cNvPicPr preferRelativeResize="0"/>
          <p:nvPr/>
        </p:nvPicPr>
        <p:blipFill rotWithShape="1">
          <a:blip r:embed="rId4">
            <a:alphaModFix/>
          </a:blip>
          <a:srcRect r="6147" b="-2343"/>
          <a:stretch/>
        </p:blipFill>
        <p:spPr>
          <a:xfrm>
            <a:off x="562125" y="1694350"/>
            <a:ext cx="8581876" cy="42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5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1" name="Google Shape;41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225" y="1561950"/>
            <a:ext cx="8484650" cy="422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6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Приглашаем</a:t>
            </a:r>
            <a:r>
              <a:rPr lang="en-US" sz="3600" b="1" dirty="0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 к </a:t>
            </a:r>
            <a:r>
              <a:rPr lang="en-US" sz="3600" b="1" dirty="0" err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сотрудничеству</a:t>
            </a:r>
            <a:endParaRPr dirty="0"/>
          </a:p>
        </p:txBody>
      </p:sp>
      <p:sp>
        <p:nvSpPr>
          <p:cNvPr id="417" name="Google Shape;417;p56"/>
          <p:cNvSpPr txBox="1"/>
          <p:nvPr/>
        </p:nvSpPr>
        <p:spPr>
          <a:xfrm>
            <a:off x="784725" y="1036125"/>
            <a:ext cx="7947000" cy="30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Verdana"/>
                <a:ea typeface="Verdana"/>
                <a:cs typeface="Verdana"/>
                <a:sym typeface="Verdana"/>
              </a:rPr>
              <a:t>Наш</a:t>
            </a:r>
            <a:r>
              <a:rPr lang="en-US" sz="36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dirty="0" err="1">
                <a:latin typeface="Verdana"/>
                <a:ea typeface="Verdana"/>
                <a:cs typeface="Verdana"/>
                <a:sym typeface="Verdana"/>
              </a:rPr>
              <a:t>сайт</a:t>
            </a:r>
            <a:r>
              <a:rPr lang="en-US" sz="3600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sz="36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http:\\gymnasia23.ru</a:t>
            </a:r>
            <a:endParaRPr sz="36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Verdana"/>
                <a:ea typeface="Verdana"/>
                <a:cs typeface="Verdana"/>
                <a:sym typeface="Verdana"/>
              </a:rPr>
              <a:t>Адрес</a:t>
            </a:r>
            <a:r>
              <a:rPr lang="en-US" sz="36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dirty="0" err="1">
                <a:latin typeface="Verdana"/>
                <a:ea typeface="Verdana"/>
                <a:cs typeface="Verdana"/>
                <a:sym typeface="Verdana"/>
              </a:rPr>
              <a:t>электронной</a:t>
            </a:r>
            <a:r>
              <a:rPr lang="en-US" sz="36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dirty="0" err="1">
                <a:latin typeface="Verdana"/>
                <a:ea typeface="Verdana"/>
                <a:cs typeface="Verdana"/>
                <a:sym typeface="Verdana"/>
              </a:rPr>
              <a:t>почты</a:t>
            </a:r>
            <a:endParaRPr sz="36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chsch23@rambler.ru</a:t>
            </a:r>
            <a:endParaRPr sz="36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info@gymnasia23.ru</a:t>
            </a:r>
            <a:endParaRPr sz="36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18" name="Google Shape;418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1825" y="4981575"/>
            <a:ext cx="781050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6"/>
          <p:cNvSpPr txBox="1"/>
          <p:nvPr/>
        </p:nvSpPr>
        <p:spPr>
          <a:xfrm>
            <a:off x="899400" y="3953650"/>
            <a:ext cx="7816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Verdana"/>
                <a:ea typeface="Verdana"/>
                <a:cs typeface="Verdana"/>
                <a:sym typeface="Verdana"/>
              </a:rPr>
              <a:t>Мы</a:t>
            </a:r>
            <a:r>
              <a:rPr lang="en-US" sz="3600" dirty="0"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3600" dirty="0" err="1">
                <a:latin typeface="Verdana"/>
                <a:ea typeface="Verdana"/>
                <a:cs typeface="Verdana"/>
                <a:sym typeface="Verdana"/>
              </a:rPr>
              <a:t>социальных</a:t>
            </a:r>
            <a:r>
              <a:rPr lang="en-US" sz="36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dirty="0" err="1">
                <a:latin typeface="Verdana"/>
                <a:ea typeface="Verdana"/>
                <a:cs typeface="Verdana"/>
                <a:sym typeface="Verdana"/>
              </a:rPr>
              <a:t>сетях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56"/>
          <p:cNvSpPr txBox="1"/>
          <p:nvPr/>
        </p:nvSpPr>
        <p:spPr>
          <a:xfrm>
            <a:off x="1714480" y="4929198"/>
            <a:ext cx="65310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hlink"/>
                </a:solidFill>
                <a:hlinkClick r:id="rId7"/>
              </a:rPr>
              <a:t>https://vk.com/chelgym23</a:t>
            </a: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hlink"/>
                </a:solidFill>
                <a:hlinkClick r:id="rId8"/>
              </a:rPr>
              <a:t>https://www.facebook.com/gymnasia23/</a:t>
            </a: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hlink"/>
                </a:solidFill>
                <a:hlinkClick r:id="rId9"/>
              </a:rPr>
              <a:t>http://instagram.com/chel_gymn</a:t>
            </a:r>
            <a:r>
              <a:rPr lang="en-US" sz="2400" u="sng" dirty="0">
                <a:solidFill>
                  <a:schemeClr val="hlink"/>
                </a:solidFill>
                <a:hlinkClick r:id="rId9"/>
              </a:rPr>
              <a:t>asia23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1C232"/>
                </a:solidFill>
                <a:latin typeface="Verdana"/>
                <a:ea typeface="Verdana"/>
                <a:cs typeface="Verdana"/>
                <a:sym typeface="Verdana"/>
              </a:rPr>
              <a:t>Цифровая образовательная среда </a:t>
            </a:r>
            <a:endParaRPr sz="3000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3803750" y="524650"/>
            <a:ext cx="7345200" cy="856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3653850" y="1059850"/>
            <a:ext cx="53778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US" sz="2000">
                <a:highlight>
                  <a:srgbClr val="FFFFFF"/>
                </a:highlight>
              </a:rPr>
              <a:t>это открытая совокупность информационных систем, предназначенных для обеспечения различных задач образовательного процесса. </a:t>
            </a:r>
            <a:endParaRPr sz="20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 b="1">
              <a:highlight>
                <a:srgbClr val="FFFFFF"/>
              </a:highlight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5152875" y="5875425"/>
            <a:ext cx="36552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363E5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50" y="1240200"/>
            <a:ext cx="3757100" cy="28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505925" y="4469100"/>
            <a:ext cx="7813500" cy="1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highlight>
                  <a:srgbClr val="FFFFFF"/>
                </a:highlight>
              </a:rPr>
              <a:t>Слово «открытая» означает возможность и право использовать разные информационные системы в составе ЦОС, заменять их или добавлять новые по собственному усмотрению.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11100" y="1359650"/>
            <a:ext cx="8521800" cy="2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 Suite — набор облачных сервисов, предоставляемых компанией Google для других предприятий и групп людей. G Suite позволяет другим компаниями интегрировать собственное доменное имя с некоторыми продуктами Google. </a:t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A0DAB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Википедия</a:t>
            </a:r>
            <a:endParaRPr sz="2000">
              <a:solidFill>
                <a:srgbClr val="1A0DA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413800" y="3821300"/>
            <a:ext cx="4512600" cy="1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Наше доменное имя  - </a:t>
            </a:r>
            <a:r>
              <a:rPr lang="en-US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gymnasia23.ru</a:t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399225" y="42775"/>
            <a:ext cx="76593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sz="3600" b="1">
                <a:solidFill>
                  <a:srgbClr val="F1C232"/>
                </a:solidFill>
                <a:latin typeface="Verdana"/>
                <a:ea typeface="Verdana"/>
                <a:cs typeface="Verdana"/>
                <a:sym typeface="Verdana"/>
              </a:rPr>
              <a:t>G Suite for education</a:t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227350"/>
            <a:ext cx="4512600" cy="24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231850" y="1327350"/>
            <a:ext cx="4372200" cy="31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Э</a:t>
            </a:r>
            <a:r>
              <a:rPr lang="en-US"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то набор облачных служб, которые помогают объединить всех </a:t>
            </a:r>
            <a:r>
              <a:rPr lang="en-US" sz="2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субъектов образовательного процесса</a:t>
            </a:r>
            <a:r>
              <a:rPr lang="en-US"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и повысить эффективность. </a:t>
            </a:r>
            <a:br>
              <a:rPr lang="en-US"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0" y="0"/>
            <a:ext cx="64587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1C232"/>
                </a:solidFill>
                <a:latin typeface="Verdana"/>
                <a:ea typeface="Verdana"/>
                <a:cs typeface="Verdana"/>
                <a:sym typeface="Verdana"/>
              </a:rPr>
              <a:t>Что такое G Suite?</a:t>
            </a:r>
            <a:endParaRPr sz="3600" b="1">
              <a:solidFill>
                <a:srgbClr val="F6B2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975" y="1559250"/>
            <a:ext cx="3588900" cy="27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285125" y="4667050"/>
            <a:ext cx="8058600" cy="16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Простые в настройке и администрировании инструменты позволяют сосредоточиться на том, что действительно важно.</a:t>
            </a:r>
            <a:endParaRPr sz="24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990425" y="21800"/>
            <a:ext cx="79344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Облачные хранилища</a:t>
            </a:r>
            <a:endParaRPr sz="3600" b="1">
              <a:solidFill>
                <a:srgbClr val="F6B2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413475" y="1126375"/>
            <a:ext cx="8511300" cy="16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С G Suite для учебных заведений данные автоматически сохраняются в облаке, а вся работа ведётся через Интернет. </a:t>
            </a:r>
            <a:br>
              <a:rPr lang="en-US" sz="2400">
                <a:latin typeface="Verdana"/>
                <a:ea typeface="Verdana"/>
                <a:cs typeface="Verdana"/>
                <a:sym typeface="Verdana"/>
              </a:rPr>
            </a:br>
            <a:endParaRPr sz="2400" b="1">
              <a:solidFill>
                <a:srgbClr val="134F5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65875"/>
            <a:ext cx="4391400" cy="359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4391400" y="2823050"/>
            <a:ext cx="4277400" cy="3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Это означает, что электронные письма, документы, календари и сайты можно открывать и редактировать практически с любого мобильного устройства или планшетного ПК в </a:t>
            </a:r>
            <a:r>
              <a:rPr lang="en-US" sz="2400" b="1">
                <a:solidFill>
                  <a:srgbClr val="134F5C"/>
                </a:solidFill>
                <a:latin typeface="Verdana"/>
                <a:ea typeface="Verdana"/>
                <a:cs typeface="Verdana"/>
                <a:sym typeface="Verdana"/>
              </a:rPr>
              <a:t>любое время и в любом месте.</a:t>
            </a:r>
            <a:endParaRPr sz="2400" b="1">
              <a:solidFill>
                <a:srgbClr val="134F5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827075" y="21800"/>
            <a:ext cx="80979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Почему G Suite?</a:t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1704837" y="1378225"/>
            <a:ext cx="70563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400" b="1" i="0" u="sng" strike="noStrike" cap="none">
                <a:latin typeface="Verdana"/>
                <a:ea typeface="Verdana"/>
                <a:cs typeface="Verdana"/>
                <a:sym typeface="Verdana"/>
                <a:hlinkClick r:id="rId3"/>
              </a:rPr>
              <a:t>Бесплатный доступ</a:t>
            </a:r>
            <a:r>
              <a:rPr lang="en-US" sz="2400" b="0" i="0" u="none" strike="noStrike" cap="none">
                <a:latin typeface="Verdana"/>
                <a:ea typeface="Verdana"/>
                <a:cs typeface="Verdana"/>
                <a:sym typeface="Verdana"/>
              </a:rPr>
              <a:t>: доступ к Google Apps предлагается на бесплатной основе и без рекламыучащимся, преподавателям и другим сотрудникам учебных заведений.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2" name="Google Shape;142;p21" descr="монеты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750" y="1378225"/>
            <a:ext cx="1152600" cy="11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827087" y="3860800"/>
            <a:ext cx="77772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4" name="Google Shape;144;p21" descr="висячий замок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750" y="4137825"/>
            <a:ext cx="936600" cy="9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1796975" y="3797175"/>
            <a:ext cx="7128000" cy="22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400" b="1" i="0" u="sng" strike="noStrike" cap="none">
                <a:latin typeface="Verdana"/>
                <a:ea typeface="Verdana"/>
                <a:cs typeface="Verdana"/>
                <a:sym typeface="Verdana"/>
                <a:hlinkClick r:id="rId6"/>
              </a:rPr>
              <a:t>Безопасность</a:t>
            </a:r>
            <a:r>
              <a:rPr lang="en-US" sz="2400" b="0" i="0" u="none" strike="noStrike" cap="none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в</a:t>
            </a:r>
            <a:r>
              <a:rPr lang="en-US" sz="2400" b="0" i="0" u="none" strike="noStrike" cap="none">
                <a:latin typeface="Verdana"/>
                <a:ea typeface="Verdana"/>
                <a:cs typeface="Verdana"/>
                <a:sym typeface="Verdana"/>
              </a:rPr>
              <a:t>аши данные останутся конфиденциальными и будут в полной безопасности. Беспрепятственный доступ к ним гарантируется в течение 99,9% времени. 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816</Words>
  <Application>Microsoft Office PowerPoint</Application>
  <PresentationFormat>Экран (4:3)</PresentationFormat>
  <Paragraphs>113</Paragraphs>
  <Slides>44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Verdana</vt:lpstr>
      <vt:lpstr>Roboto</vt:lpstr>
      <vt:lpstr>Times New Roman</vt:lpstr>
      <vt:lpstr>Material</vt:lpstr>
      <vt:lpstr>Виртуальная образовательная среда ОО на основе G Suite (Google Apps для образования)</vt:lpstr>
      <vt:lpstr>Национальный проект “Образование” </vt:lpstr>
      <vt:lpstr>Национальный проект “Образование” </vt:lpstr>
      <vt:lpstr>Национальный проект “Образование” </vt:lpstr>
      <vt:lpstr>Цифровая образовательная среда </vt:lpstr>
      <vt:lpstr>G Suite — набор облачных сервисов, предоставляемых компанией Google для других предприятий и групп людей. G Suite позволяет другим компаниями интегрировать собственное доменное имя с некоторыми продуктами Google.  Википедия </vt:lpstr>
      <vt:lpstr>Это набор облачных служб, которые помогают объединить всех субъектов образовательного процесса и повысить эффективность.  </vt:lpstr>
      <vt:lpstr>Облачные хранилища</vt:lpstr>
      <vt:lpstr>Почему G Suite?</vt:lpstr>
      <vt:lpstr>Почему G Suite?</vt:lpstr>
      <vt:lpstr>Сервисы G Suite</vt:lpstr>
      <vt:lpstr>Электронная почта</vt:lpstr>
      <vt:lpstr>Google календарь</vt:lpstr>
      <vt:lpstr>Google диск</vt:lpstr>
      <vt:lpstr>Слайд 15</vt:lpstr>
      <vt:lpstr>Слайд 16</vt:lpstr>
      <vt:lpstr>Виды документов</vt:lpstr>
      <vt:lpstr>Слайд 18</vt:lpstr>
      <vt:lpstr>Слайд 19</vt:lpstr>
      <vt:lpstr>Слайд 20</vt:lpstr>
      <vt:lpstr>Слайд 21</vt:lpstr>
      <vt:lpstr>Слайд 22</vt:lpstr>
      <vt:lpstr>Слайд 23</vt:lpstr>
      <vt:lpstr>Сайты и блоги</vt:lpstr>
      <vt:lpstr>Google Видео </vt:lpstr>
      <vt:lpstr>Слайд 26</vt:lpstr>
      <vt:lpstr>Слайд 27</vt:lpstr>
      <vt:lpstr>Фотоальбомы</vt:lpstr>
      <vt:lpstr>Фотоальбомы</vt:lpstr>
      <vt:lpstr>Class room</vt:lpstr>
      <vt:lpstr>Class room</vt:lpstr>
      <vt:lpstr>Class room</vt:lpstr>
      <vt:lpstr>Class room</vt:lpstr>
      <vt:lpstr>Слайд 34</vt:lpstr>
      <vt:lpstr>Слайд 35</vt:lpstr>
      <vt:lpstr>Слайд 36</vt:lpstr>
      <vt:lpstr>Слайд 37</vt:lpstr>
      <vt:lpstr>С чего всё началось? </vt:lpstr>
      <vt:lpstr>Что сделано? </vt:lpstr>
      <vt:lpstr>Что сделано? </vt:lpstr>
      <vt:lpstr>Статистика посещений</vt:lpstr>
      <vt:lpstr>Статистика посещений</vt:lpstr>
      <vt:lpstr>Слайд 43</vt:lpstr>
      <vt:lpstr>Приглашаем к сотрудничеству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образовательная среда ОО на основе G Suite (Google Apps для образования)</dc:title>
  <dc:creator>Татьяна</dc:creator>
  <cp:lastModifiedBy>Мищенко Михаил Иванович</cp:lastModifiedBy>
  <cp:revision>2</cp:revision>
  <dcterms:modified xsi:type="dcterms:W3CDTF">2020-02-06T07:06:21Z</dcterms:modified>
</cp:coreProperties>
</file>