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70" autoAdjust="0"/>
  </p:normalViewPr>
  <p:slideViewPr>
    <p:cSldViewPr snapToGrid="0">
      <p:cViewPr varScale="1">
        <p:scale>
          <a:sx n="107" d="100"/>
          <a:sy n="107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zh-CN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1B02-1A77-4E69-9464-D112FFD0C7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FC9E-A0AB-4935-AF2D-9623CEE4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92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1B02-1A77-4E69-9464-D112FFD0C7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FC9E-A0AB-4935-AF2D-9623CEE4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73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1B02-1A77-4E69-9464-D112FFD0C7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FC9E-A0AB-4935-AF2D-9623CEE4F1F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478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1B02-1A77-4E69-9464-D112FFD0C7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FC9E-A0AB-4935-AF2D-9623CEE4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720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1B02-1A77-4E69-9464-D112FFD0C7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FC9E-A0AB-4935-AF2D-9623CEE4F1F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9753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1B02-1A77-4E69-9464-D112FFD0C7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FC9E-A0AB-4935-AF2D-9623CEE4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831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1B02-1A77-4E69-9464-D112FFD0C7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FC9E-A0AB-4935-AF2D-9623CEE4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322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1B02-1A77-4E69-9464-D112FFD0C7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FC9E-A0AB-4935-AF2D-9623CEE4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00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1B02-1A77-4E69-9464-D112FFD0C7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FC9E-A0AB-4935-AF2D-9623CEE4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49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1B02-1A77-4E69-9464-D112FFD0C7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FC9E-A0AB-4935-AF2D-9623CEE4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0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1B02-1A77-4E69-9464-D112FFD0C7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FC9E-A0AB-4935-AF2D-9623CEE4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1B02-1A77-4E69-9464-D112FFD0C7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FC9E-A0AB-4935-AF2D-9623CEE4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01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1B02-1A77-4E69-9464-D112FFD0C7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FC9E-A0AB-4935-AF2D-9623CEE4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92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1B02-1A77-4E69-9464-D112FFD0C7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FC9E-A0AB-4935-AF2D-9623CEE4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7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1B02-1A77-4E69-9464-D112FFD0C7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FC9E-A0AB-4935-AF2D-9623CEE4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33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altLang="zh-CN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1B02-1A77-4E69-9464-D112FFD0C7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FC9E-A0AB-4935-AF2D-9623CEE4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48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91B02-1A77-4E69-9464-D112FFD0C7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38FC9E-A0AB-4935-AF2D-9623CEE4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4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184776"/>
            <a:ext cx="8796528" cy="32302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Изменения в контрольно-измерительных материалах государственной итоговой аттестации (ОГЭ) по информатике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2019-2020 учебный год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(задание № 3)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72569" y="5038286"/>
            <a:ext cx="5102352" cy="1120467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Сироткина Елена Анатольевна,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учитель информатики высшей квалификационной категории МАОУ «Лицей № 97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г.Челябинска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973268"/>
              </p:ext>
            </p:extLst>
          </p:nvPr>
        </p:nvGraphicFramePr>
        <p:xfrm>
          <a:off x="497851" y="475129"/>
          <a:ext cx="8699938" cy="5692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488">
                  <a:extLst>
                    <a:ext uri="{9D8B030D-6E8A-4147-A177-3AD203B41FA5}">
                      <a16:colId xmlns:a16="http://schemas.microsoft.com/office/drawing/2014/main" val="997961829"/>
                    </a:ext>
                  </a:extLst>
                </a:gridCol>
                <a:gridCol w="1478997">
                  <a:extLst>
                    <a:ext uri="{9D8B030D-6E8A-4147-A177-3AD203B41FA5}">
                      <a16:colId xmlns:a16="http://schemas.microsoft.com/office/drawing/2014/main" val="3490552877"/>
                    </a:ext>
                  </a:extLst>
                </a:gridCol>
                <a:gridCol w="2075943">
                  <a:extLst>
                    <a:ext uri="{9D8B030D-6E8A-4147-A177-3AD203B41FA5}">
                      <a16:colId xmlns:a16="http://schemas.microsoft.com/office/drawing/2014/main" val="39348648"/>
                    </a:ext>
                  </a:extLst>
                </a:gridCol>
                <a:gridCol w="3991510">
                  <a:extLst>
                    <a:ext uri="{9D8B030D-6E8A-4147-A177-3AD203B41FA5}">
                      <a16:colId xmlns:a16="http://schemas.microsoft.com/office/drawing/2014/main" val="1558419241"/>
                    </a:ext>
                  </a:extLst>
                </a:gridCol>
              </a:tblGrid>
              <a:tr h="979954"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zh-CN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задания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zh-CN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Предметный результат обучения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zh-CN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Коды проверяемых элементов содержания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16624"/>
                  </a:ext>
                </a:extLst>
              </a:tr>
              <a:tr h="1446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2019  и ранее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Умение определять значение логического выражения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1.3.3</a:t>
                      </a:r>
                      <a:endParaRPr lang="zh-CN" altLang="zh-CN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Логические значения, операции, выражения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536818"/>
                  </a:ext>
                </a:extLst>
              </a:tr>
              <a:tr h="3266030">
                <a:tc>
                  <a:txBody>
                    <a:bodyPr/>
                    <a:lstStyle/>
                    <a:p>
                      <a:r>
                        <a:rPr lang="ru-RU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Определять истинность</a:t>
                      </a:r>
                      <a:endParaRPr lang="zh-CN" altLang="zh-CN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составного высказывания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1.3.3</a:t>
                      </a:r>
                      <a:endParaRPr lang="zh-CN" altLang="zh-CN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Логические выражения. Логические операции: «и» (конъюнкция, логическое умножение), «или»</a:t>
                      </a:r>
                      <a:endParaRPr lang="zh-CN" altLang="zh-CN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(дизъюнкция, логическое сложение), «не» (логическое отрицание). </a:t>
                      </a:r>
                      <a:r>
                        <a:rPr lang="ru-RU" altLang="zh-CN" sz="180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Правила записи логических выражений. Приоритеты логических операций</a:t>
                      </a:r>
                      <a:endParaRPr lang="zh-CN" altLang="en-US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663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16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46164"/>
              </p:ext>
            </p:extLst>
          </p:nvPr>
        </p:nvGraphicFramePr>
        <p:xfrm>
          <a:off x="516498" y="430305"/>
          <a:ext cx="8501996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053">
                  <a:extLst>
                    <a:ext uri="{9D8B030D-6E8A-4147-A177-3AD203B41FA5}">
                      <a16:colId xmlns:a16="http://schemas.microsoft.com/office/drawing/2014/main" val="493389886"/>
                    </a:ext>
                  </a:extLst>
                </a:gridCol>
                <a:gridCol w="3537673">
                  <a:extLst>
                    <a:ext uri="{9D8B030D-6E8A-4147-A177-3AD203B41FA5}">
                      <a16:colId xmlns:a16="http://schemas.microsoft.com/office/drawing/2014/main" val="2295663191"/>
                    </a:ext>
                  </a:extLst>
                </a:gridCol>
                <a:gridCol w="1383150">
                  <a:extLst>
                    <a:ext uri="{9D8B030D-6E8A-4147-A177-3AD203B41FA5}">
                      <a16:colId xmlns:a16="http://schemas.microsoft.com/office/drawing/2014/main" val="2475638485"/>
                    </a:ext>
                  </a:extLst>
                </a:gridCol>
                <a:gridCol w="1099428">
                  <a:extLst>
                    <a:ext uri="{9D8B030D-6E8A-4147-A177-3AD203B41FA5}">
                      <a16:colId xmlns:a16="http://schemas.microsoft.com/office/drawing/2014/main" val="2791500489"/>
                    </a:ext>
                  </a:extLst>
                </a:gridCol>
                <a:gridCol w="1591692">
                  <a:extLst>
                    <a:ext uri="{9D8B030D-6E8A-4147-A177-3AD203B41FA5}">
                      <a16:colId xmlns:a16="http://schemas.microsoft.com/office/drawing/2014/main" val="1229107342"/>
                    </a:ext>
                  </a:extLst>
                </a:gridCol>
              </a:tblGrid>
              <a:tr h="1403928">
                <a:tc>
                  <a:txBody>
                    <a:bodyPr/>
                    <a:lstStyle/>
                    <a:p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zh-CN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Коды требований к уровню подготовки выпускников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zh-CN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сложности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zh-CN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Макс. балл за задание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zh-CN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Примерное время выполнения задания (мин.)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879351"/>
                  </a:ext>
                </a:extLst>
              </a:tr>
              <a:tr h="2193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2019  и ранее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2.1</a:t>
                      </a:r>
                    </a:p>
                    <a:p>
                      <a:r>
                        <a:rPr lang="ru-RU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Уметь: выполнять базовые операции над объектами: цепочками символов, числами, списками, деревьями; проверять свойства этих объектов; выполнять и строить простые алгоритмы;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Базовый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955087"/>
                  </a:ext>
                </a:extLst>
              </a:tr>
              <a:tr h="2193637">
                <a:tc>
                  <a:txBody>
                    <a:bodyPr/>
                    <a:lstStyle/>
                    <a:p>
                      <a:r>
                        <a:rPr lang="ru-RU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2.1</a:t>
                      </a:r>
                    </a:p>
                    <a:p>
                      <a:r>
                        <a:rPr lang="ru-RU" altLang="zh-CN" sz="180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алгоритмического мышления, необходимого для профессиональной деятельности в современном обществе; </a:t>
                      </a:r>
                      <a:r>
                        <a:rPr lang="ru-RU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умений составить и записать алгоритм для конкретного исполнителя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Базовый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31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2931" t="45937" r="26184" b="41618"/>
          <a:stretch/>
        </p:blipFill>
        <p:spPr bwMode="auto">
          <a:xfrm>
            <a:off x="864325" y="164890"/>
            <a:ext cx="7239769" cy="2045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4784" t="88396" r="25772" b="6479"/>
          <a:stretch/>
        </p:blipFill>
        <p:spPr bwMode="auto">
          <a:xfrm>
            <a:off x="864325" y="2429691"/>
            <a:ext cx="7813510" cy="8513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2210" t="79246" r="26390" b="6662"/>
          <a:stretch/>
        </p:blipFill>
        <p:spPr bwMode="auto">
          <a:xfrm>
            <a:off x="725669" y="3500846"/>
            <a:ext cx="8373507" cy="21738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27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2706"/>
          </a:xfrm>
        </p:spPr>
        <p:txBody>
          <a:bodyPr>
            <a:normAutofit/>
          </a:bodyPr>
          <a:lstStyle/>
          <a:p>
            <a:r>
              <a:rPr lang="ru-RU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знать</a:t>
            </a:r>
            <a:r>
              <a:rPr lang="ru-RU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223" t="21583" r="18405" b="22479"/>
          <a:stretch/>
        </p:blipFill>
        <p:spPr>
          <a:xfrm>
            <a:off x="569756" y="1192306"/>
            <a:ext cx="7616275" cy="485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0" y="179294"/>
            <a:ext cx="8596668" cy="672353"/>
          </a:xfrm>
        </p:spPr>
        <p:txBody>
          <a:bodyPr>
            <a:normAutofit/>
          </a:bodyPr>
          <a:lstStyle/>
          <a:p>
            <a:r>
              <a:rPr lang="ru-RU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</a:t>
            </a:r>
            <a:r>
              <a:rPr lang="ru-RU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заданий: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51647"/>
            <a:ext cx="8596668" cy="56119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 Поляков.</a:t>
            </a:r>
            <a:endParaRPr lang="zh-CN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какого слова истинно высказывание: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буква согласная 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Последняя буква гласная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→ </a:t>
            </a:r>
            <a:r>
              <a:rPr lang="ru-RU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буква гласная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ГОРЕ	2) ПРИВЕТ		3) КРЕСЛО	4) ЗАКОН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какого имени истинно высказывание: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буква согласная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¬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буква согласная 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ru-RU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Четвертая буква гласная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ИВАН	2) ПЕТР		3) ПАВЕЛ	4) ЕЛЕНА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наибольшее число x, для которого истинно высказывание: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НЕ 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&gt; 38) И НЕ (сумма цифр числа x не равна 4)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наибольшее число x, для которого истинно высказывание: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НЕ 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&gt; 47) И НЕ (сумма цифр числа x больше 6)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Кабанов</a:t>
            </a:r>
          </a:p>
          <a:p>
            <a:pPr lvl="0"/>
            <a:r>
              <a:rPr lang="ru-RU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наименьшее число x, для которого ложно высказывание: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НЕ 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&gt; 73) ИЛИ НЕ(x кратно 18)	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наименьшее число x, для которого ложно высказывание: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НЕ 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≥ 35) ИЛИ (x не делится на 16)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42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84095"/>
            <a:ext cx="8596668" cy="555726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ru-RU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Решу ОГЭ</a:t>
            </a:r>
          </a:p>
          <a:p>
            <a:r>
              <a:rPr lang="ru-RU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ка­ко­го из дан­ных слов ис­тин­но высказывание: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ударение на пер­вый слог) </a:t>
            </a:r>
            <a:r>
              <a:rPr lang="ru-RU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(количество букв чётное)?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корова       2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козел      3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кошка    4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конь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ка­ко­го из приведённых на­зва­ний ложно высказывание: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(Количество букв чётное) </a:t>
            </a:r>
            <a:r>
              <a:rPr lang="ru-RU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(Первая буква согласная)?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Омск        2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Иваново   3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 4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Кировск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ка­ко­го из приведённых на­зва­ний ложно высказывание: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букв чётное) </a:t>
            </a:r>
            <a:r>
              <a:rPr lang="ru-RU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(Последняя буква гласная)?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   2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Омск        3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Дубна     4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Новокузнецк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ка­ко­го из приведённых чисел ложно высказывание: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(число &gt; 50) </a:t>
            </a:r>
            <a:r>
              <a:rPr lang="ru-RU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(число чётное)?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123          2) 56             3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9              4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8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7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</TotalTime>
  <Words>226</Words>
  <Application>Microsoft Office PowerPoint</Application>
  <PresentationFormat>Широкоэкранный</PresentationFormat>
  <Paragraphs>65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DengXian</vt:lpstr>
      <vt:lpstr>方正姚体</vt:lpstr>
      <vt:lpstr>华文新魏</vt:lpstr>
      <vt:lpstr>Arial</vt:lpstr>
      <vt:lpstr>Symbol</vt:lpstr>
      <vt:lpstr>Times New Roman</vt:lpstr>
      <vt:lpstr>Trebuchet MS</vt:lpstr>
      <vt:lpstr>Wingdings 3</vt:lpstr>
      <vt:lpstr>Аспект</vt:lpstr>
      <vt:lpstr>Изменения в контрольно-измерительных материалах государственной итоговой аттестации (ОГЭ) по информатике  2019-2020 учебный год (задание № 3)</vt:lpstr>
      <vt:lpstr>Презентация PowerPoint</vt:lpstr>
      <vt:lpstr>Презентация PowerPoint</vt:lpstr>
      <vt:lpstr>Презентация PowerPoint</vt:lpstr>
      <vt:lpstr>Что нужно знать:</vt:lpstr>
      <vt:lpstr>Примеры заданий: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Изменения в контрольно-измерительных материалах государственной итоговой аттестации (ОГЭ) по информатике  2019-2020 учебный год (задание № 3)</dc:title>
  <dc:creator>Елена А. Сироткина</dc:creator>
  <cp:lastModifiedBy>Денис Сироткин</cp:lastModifiedBy>
  <cp:revision>9</cp:revision>
  <dcterms:created xsi:type="dcterms:W3CDTF">2019-10-19T09:55:04Z</dcterms:created>
  <dcterms:modified xsi:type="dcterms:W3CDTF">2019-10-23T13:07:24Z</dcterms:modified>
</cp:coreProperties>
</file>