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7" r:id="rId6"/>
    <p:sldId id="265" r:id="rId7"/>
    <p:sldId id="258" r:id="rId8"/>
    <p:sldId id="259" r:id="rId9"/>
    <p:sldId id="266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CCFA-DE62-4A4E-B066-26EFE49A8D4A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C10F-EC15-44A2-86F2-706C90C66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CCFA-DE62-4A4E-B066-26EFE49A8D4A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C10F-EC15-44A2-86F2-706C90C66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CCFA-DE62-4A4E-B066-26EFE49A8D4A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C10F-EC15-44A2-86F2-706C90C66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CCFA-DE62-4A4E-B066-26EFE49A8D4A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C10F-EC15-44A2-86F2-706C90C66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CCFA-DE62-4A4E-B066-26EFE49A8D4A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C10F-EC15-44A2-86F2-706C90C66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CCFA-DE62-4A4E-B066-26EFE49A8D4A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C10F-EC15-44A2-86F2-706C90C66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CCFA-DE62-4A4E-B066-26EFE49A8D4A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C10F-EC15-44A2-86F2-706C90C66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CCFA-DE62-4A4E-B066-26EFE49A8D4A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C10F-EC15-44A2-86F2-706C90C66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CCFA-DE62-4A4E-B066-26EFE49A8D4A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C10F-EC15-44A2-86F2-706C90C66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CCFA-DE62-4A4E-B066-26EFE49A8D4A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C10F-EC15-44A2-86F2-706C90C66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CCFA-DE62-4A4E-B066-26EFE49A8D4A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C10F-EC15-44A2-86F2-706C90C66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CCCFA-DE62-4A4E-B066-26EFE49A8D4A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EC10F-EC15-44A2-86F2-706C90C66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Методика решения задач по теме «Системы счисления»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86680" cy="1752600"/>
          </a:xfrm>
        </p:spPr>
        <p:txBody>
          <a:bodyPr/>
          <a:lstStyle/>
          <a:p>
            <a:pPr algn="l"/>
            <a:r>
              <a:rPr lang="ru-RU" dirty="0" smtClean="0"/>
              <a:t>Семикина Людмила Ивановна, </a:t>
            </a:r>
            <a:br>
              <a:rPr lang="ru-RU" dirty="0" smtClean="0"/>
            </a:br>
            <a:r>
              <a:rPr lang="ru-RU" dirty="0" smtClean="0"/>
              <a:t>учитель информатики </a:t>
            </a:r>
            <a:r>
              <a:rPr lang="ru-RU" dirty="0" err="1" smtClean="0"/>
              <a:t>МАОУ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r>
              <a:rPr lang="ru-RU" dirty="0" smtClean="0"/>
              <a:t> №118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Системы счисления </a:t>
            </a:r>
            <a:r>
              <a:rPr lang="ru-RU" b="1" dirty="0" err="1" smtClean="0">
                <a:solidFill>
                  <a:srgbClr val="0070C0"/>
                </a:solidFill>
              </a:rPr>
              <a:t>ОГЭ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/>
              <a:t> Перевод целых десятичных чисел</a:t>
            </a:r>
            <a:endParaRPr lang="ru-RU" b="1" dirty="0"/>
          </a:p>
        </p:txBody>
      </p:sp>
      <p:grpSp>
        <p:nvGrpSpPr>
          <p:cNvPr id="2" name="Группа 73"/>
          <p:cNvGrpSpPr/>
          <p:nvPr/>
        </p:nvGrpSpPr>
        <p:grpSpPr>
          <a:xfrm>
            <a:off x="763752" y="1571615"/>
            <a:ext cx="3993958" cy="2852740"/>
            <a:chOff x="763752" y="1571615"/>
            <a:chExt cx="3993958" cy="2852740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902957" y="1571615"/>
              <a:ext cx="1387507" cy="1158538"/>
              <a:chOff x="1429" y="1344"/>
              <a:chExt cx="816" cy="744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1791" y="1344"/>
                <a:ext cx="454" cy="499"/>
                <a:chOff x="1791" y="1344"/>
                <a:chExt cx="454" cy="499"/>
              </a:xfrm>
            </p:grpSpPr>
            <p:grpSp>
              <p:nvGrpSpPr>
                <p:cNvPr id="5" name="Group 13"/>
                <p:cNvGrpSpPr>
                  <a:grpSpLocks/>
                </p:cNvGrpSpPr>
                <p:nvPr/>
              </p:nvGrpSpPr>
              <p:grpSpPr bwMode="auto">
                <a:xfrm>
                  <a:off x="1791" y="1389"/>
                  <a:ext cx="454" cy="454"/>
                  <a:chOff x="1791" y="1389"/>
                  <a:chExt cx="454" cy="454"/>
                </a:xfrm>
              </p:grpSpPr>
              <p:sp>
                <p:nvSpPr>
                  <p:cNvPr id="6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1389"/>
                    <a:ext cx="0" cy="45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" name="Line 11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018" y="1389"/>
                    <a:ext cx="0" cy="45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9" name="Rectangle 12"/>
                <p:cNvSpPr>
                  <a:spLocks noChangeArrowheads="1"/>
                </p:cNvSpPr>
                <p:nvPr/>
              </p:nvSpPr>
              <p:spPr bwMode="auto">
                <a:xfrm>
                  <a:off x="1837" y="1344"/>
                  <a:ext cx="22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400"/>
                    <a:t>2</a:t>
                  </a:r>
                </a:p>
              </p:txBody>
            </p:sp>
          </p:grpSp>
          <p:sp>
            <p:nvSpPr>
              <p:cNvPr id="54" name="Rectangle 14"/>
              <p:cNvSpPr>
                <a:spLocks noChangeArrowheads="1"/>
              </p:cNvSpPr>
              <p:nvPr/>
            </p:nvSpPr>
            <p:spPr bwMode="auto">
              <a:xfrm>
                <a:off x="1837" y="1616"/>
                <a:ext cx="31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/>
                  <a:t>19</a:t>
                </a:r>
                <a:endParaRPr lang="ru-RU" sz="2400" dirty="0"/>
              </a:p>
            </p:txBody>
          </p:sp>
          <p:sp>
            <p:nvSpPr>
              <p:cNvPr id="55" name="Rectangle 16"/>
              <p:cNvSpPr>
                <a:spLocks noChangeArrowheads="1"/>
              </p:cNvSpPr>
              <p:nvPr/>
            </p:nvSpPr>
            <p:spPr bwMode="auto">
              <a:xfrm>
                <a:off x="1429" y="1525"/>
                <a:ext cx="31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/>
                  <a:t>38</a:t>
                </a:r>
                <a:endParaRPr lang="ru-RU" sz="2400" dirty="0"/>
              </a:p>
            </p:txBody>
          </p:sp>
          <p:sp>
            <p:nvSpPr>
              <p:cNvPr id="56" name="Line 17"/>
              <p:cNvSpPr>
                <a:spLocks noChangeShapeType="1"/>
              </p:cNvSpPr>
              <p:nvPr/>
            </p:nvSpPr>
            <p:spPr bwMode="auto">
              <a:xfrm>
                <a:off x="1474" y="1797"/>
                <a:ext cx="2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Rectangle 18"/>
              <p:cNvSpPr>
                <a:spLocks noChangeArrowheads="1"/>
              </p:cNvSpPr>
              <p:nvPr/>
            </p:nvSpPr>
            <p:spPr bwMode="auto">
              <a:xfrm>
                <a:off x="1519" y="1842"/>
                <a:ext cx="175" cy="24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 lIns="54000" tIns="10800" rIns="54000" bIns="10800">
                <a:spAutoFit/>
              </a:bodyPr>
              <a:lstStyle/>
              <a:p>
                <a:r>
                  <a:rPr lang="ru-RU" sz="2400" dirty="0" smtClean="0"/>
                  <a:t>0</a:t>
                </a:r>
                <a:endParaRPr lang="ru-RU" sz="2400" dirty="0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1518497" y="1995166"/>
              <a:ext cx="1387509" cy="1155423"/>
              <a:chOff x="1429" y="1344"/>
              <a:chExt cx="816" cy="742"/>
            </a:xfrm>
          </p:grpSpPr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1791" y="1344"/>
                <a:ext cx="454" cy="499"/>
                <a:chOff x="1791" y="1344"/>
                <a:chExt cx="454" cy="499"/>
              </a:xfrm>
            </p:grpSpPr>
            <p:grpSp>
              <p:nvGrpSpPr>
                <p:cNvPr id="9" name="Group 22"/>
                <p:cNvGrpSpPr>
                  <a:grpSpLocks/>
                </p:cNvGrpSpPr>
                <p:nvPr/>
              </p:nvGrpSpPr>
              <p:grpSpPr bwMode="auto">
                <a:xfrm>
                  <a:off x="1791" y="1389"/>
                  <a:ext cx="454" cy="454"/>
                  <a:chOff x="1791" y="1389"/>
                  <a:chExt cx="454" cy="454"/>
                </a:xfrm>
              </p:grpSpPr>
              <p:sp>
                <p:nvSpPr>
                  <p:cNvPr id="5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1389"/>
                    <a:ext cx="0" cy="45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" name="Line 2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018" y="1389"/>
                    <a:ext cx="0" cy="45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0" name="Rectangle 25"/>
                <p:cNvSpPr>
                  <a:spLocks noChangeArrowheads="1"/>
                </p:cNvSpPr>
                <p:nvPr/>
              </p:nvSpPr>
              <p:spPr bwMode="auto">
                <a:xfrm>
                  <a:off x="1837" y="1344"/>
                  <a:ext cx="22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400"/>
                    <a:t>2</a:t>
                  </a:r>
                </a:p>
              </p:txBody>
            </p:sp>
          </p:grpSp>
          <p:sp>
            <p:nvSpPr>
              <p:cNvPr id="45" name="Rectangle 26"/>
              <p:cNvSpPr>
                <a:spLocks noChangeArrowheads="1"/>
              </p:cNvSpPr>
              <p:nvPr/>
            </p:nvSpPr>
            <p:spPr bwMode="auto">
              <a:xfrm>
                <a:off x="1837" y="1616"/>
                <a:ext cx="21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/>
                  <a:t>9</a:t>
                </a:r>
                <a:endParaRPr lang="ru-RU" sz="2400" dirty="0"/>
              </a:p>
            </p:txBody>
          </p:sp>
          <p:sp>
            <p:nvSpPr>
              <p:cNvPr id="46" name="Rectangle 27"/>
              <p:cNvSpPr>
                <a:spLocks noChangeArrowheads="1"/>
              </p:cNvSpPr>
              <p:nvPr/>
            </p:nvSpPr>
            <p:spPr bwMode="auto">
              <a:xfrm>
                <a:off x="1429" y="1525"/>
                <a:ext cx="35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dirty="0"/>
                  <a:t> </a:t>
                </a:r>
                <a:r>
                  <a:rPr lang="ru-RU" sz="2400" dirty="0" smtClean="0"/>
                  <a:t>18</a:t>
                </a:r>
                <a:endParaRPr lang="ru-RU" sz="2400" dirty="0"/>
              </a:p>
            </p:txBody>
          </p:sp>
          <p:sp>
            <p:nvSpPr>
              <p:cNvPr id="47" name="Line 28"/>
              <p:cNvSpPr>
                <a:spLocks noChangeShapeType="1"/>
              </p:cNvSpPr>
              <p:nvPr/>
            </p:nvSpPr>
            <p:spPr bwMode="auto">
              <a:xfrm>
                <a:off x="1474" y="1797"/>
                <a:ext cx="2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Rectangle 29"/>
              <p:cNvSpPr>
                <a:spLocks noChangeArrowheads="1"/>
              </p:cNvSpPr>
              <p:nvPr/>
            </p:nvSpPr>
            <p:spPr bwMode="auto">
              <a:xfrm>
                <a:off x="1519" y="1842"/>
                <a:ext cx="175" cy="24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 lIns="54000" tIns="10800" rIns="54000" bIns="10800">
                <a:spAutoFit/>
              </a:bodyPr>
              <a:lstStyle/>
              <a:p>
                <a:r>
                  <a:rPr lang="ru-RU" sz="2400" dirty="0"/>
                  <a:t>1</a:t>
                </a:r>
              </a:p>
            </p:txBody>
          </p:sp>
        </p:grpSp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2135733" y="2418717"/>
              <a:ext cx="1387509" cy="1158538"/>
              <a:chOff x="1429" y="1344"/>
              <a:chExt cx="816" cy="744"/>
            </a:xfrm>
          </p:grpSpPr>
          <p:grpSp>
            <p:nvGrpSpPr>
              <p:cNvPr id="11" name="Group 31"/>
              <p:cNvGrpSpPr>
                <a:grpSpLocks/>
              </p:cNvGrpSpPr>
              <p:nvPr/>
            </p:nvGrpSpPr>
            <p:grpSpPr bwMode="auto">
              <a:xfrm>
                <a:off x="1791" y="1344"/>
                <a:ext cx="454" cy="499"/>
                <a:chOff x="1791" y="1344"/>
                <a:chExt cx="454" cy="499"/>
              </a:xfrm>
            </p:grpSpPr>
            <p:grpSp>
              <p:nvGrpSpPr>
                <p:cNvPr id="12" name="Group 32"/>
                <p:cNvGrpSpPr>
                  <a:grpSpLocks/>
                </p:cNvGrpSpPr>
                <p:nvPr/>
              </p:nvGrpSpPr>
              <p:grpSpPr bwMode="auto">
                <a:xfrm>
                  <a:off x="1791" y="1389"/>
                  <a:ext cx="454" cy="454"/>
                  <a:chOff x="1791" y="1389"/>
                  <a:chExt cx="454" cy="454"/>
                </a:xfrm>
              </p:grpSpPr>
              <p:sp>
                <p:nvSpPr>
                  <p:cNvPr id="42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1389"/>
                    <a:ext cx="0" cy="45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" name="Line 3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018" y="1389"/>
                    <a:ext cx="0" cy="45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1" name="Rectangle 35"/>
                <p:cNvSpPr>
                  <a:spLocks noChangeArrowheads="1"/>
                </p:cNvSpPr>
                <p:nvPr/>
              </p:nvSpPr>
              <p:spPr bwMode="auto">
                <a:xfrm>
                  <a:off x="1837" y="1344"/>
                  <a:ext cx="22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400"/>
                    <a:t>2</a:t>
                  </a:r>
                </a:p>
              </p:txBody>
            </p:sp>
          </p:grpSp>
          <p:sp>
            <p:nvSpPr>
              <p:cNvPr id="36" name="Rectangle 36"/>
              <p:cNvSpPr>
                <a:spLocks noChangeArrowheads="1"/>
              </p:cNvSpPr>
              <p:nvPr/>
            </p:nvSpPr>
            <p:spPr bwMode="auto">
              <a:xfrm>
                <a:off x="1837" y="1616"/>
                <a:ext cx="21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/>
                  <a:t>4</a:t>
                </a:r>
                <a:endParaRPr lang="ru-RU" sz="2400" dirty="0"/>
              </a:p>
            </p:txBody>
          </p:sp>
          <p:sp>
            <p:nvSpPr>
              <p:cNvPr id="37" name="Rectangle 37"/>
              <p:cNvSpPr>
                <a:spLocks noChangeArrowheads="1"/>
              </p:cNvSpPr>
              <p:nvPr/>
            </p:nvSpPr>
            <p:spPr bwMode="auto">
              <a:xfrm>
                <a:off x="1429" y="1525"/>
                <a:ext cx="25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dirty="0"/>
                  <a:t> </a:t>
                </a:r>
                <a:r>
                  <a:rPr lang="ru-RU" sz="2400" dirty="0" smtClean="0"/>
                  <a:t>8</a:t>
                </a:r>
                <a:endParaRPr lang="ru-RU" sz="2400" dirty="0"/>
              </a:p>
            </p:txBody>
          </p:sp>
          <p:sp>
            <p:nvSpPr>
              <p:cNvPr id="38" name="Line 38"/>
              <p:cNvSpPr>
                <a:spLocks noChangeShapeType="1"/>
              </p:cNvSpPr>
              <p:nvPr/>
            </p:nvSpPr>
            <p:spPr bwMode="auto">
              <a:xfrm>
                <a:off x="1474" y="1797"/>
                <a:ext cx="2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Rectangle 39"/>
              <p:cNvSpPr>
                <a:spLocks noChangeArrowheads="1"/>
              </p:cNvSpPr>
              <p:nvPr/>
            </p:nvSpPr>
            <p:spPr bwMode="auto">
              <a:xfrm>
                <a:off x="1519" y="1842"/>
                <a:ext cx="175" cy="24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 lIns="54000" tIns="10800" rIns="54000" bIns="10800">
                <a:spAutoFit/>
              </a:bodyPr>
              <a:lstStyle/>
              <a:p>
                <a:r>
                  <a:rPr lang="ru-RU" sz="2400" dirty="0" smtClean="0"/>
                  <a:t>1</a:t>
                </a:r>
                <a:endParaRPr lang="ru-RU" sz="2400" dirty="0"/>
              </a:p>
            </p:txBody>
          </p:sp>
        </p:grpSp>
        <p:grpSp>
          <p:nvGrpSpPr>
            <p:cNvPr id="13" name="Group 40"/>
            <p:cNvGrpSpPr>
              <a:grpSpLocks/>
            </p:cNvGrpSpPr>
            <p:nvPr/>
          </p:nvGrpSpPr>
          <p:grpSpPr bwMode="auto">
            <a:xfrm>
              <a:off x="2752970" y="2842268"/>
              <a:ext cx="1387509" cy="1155423"/>
              <a:chOff x="1429" y="1344"/>
              <a:chExt cx="816" cy="742"/>
            </a:xfrm>
          </p:grpSpPr>
          <p:grpSp>
            <p:nvGrpSpPr>
              <p:cNvPr id="14" name="Group 41"/>
              <p:cNvGrpSpPr>
                <a:grpSpLocks/>
              </p:cNvGrpSpPr>
              <p:nvPr/>
            </p:nvGrpSpPr>
            <p:grpSpPr bwMode="auto">
              <a:xfrm>
                <a:off x="1791" y="1344"/>
                <a:ext cx="454" cy="499"/>
                <a:chOff x="1791" y="1344"/>
                <a:chExt cx="454" cy="499"/>
              </a:xfrm>
            </p:grpSpPr>
            <p:grpSp>
              <p:nvGrpSpPr>
                <p:cNvPr id="15" name="Group 42"/>
                <p:cNvGrpSpPr>
                  <a:grpSpLocks/>
                </p:cNvGrpSpPr>
                <p:nvPr/>
              </p:nvGrpSpPr>
              <p:grpSpPr bwMode="auto">
                <a:xfrm>
                  <a:off x="1791" y="1389"/>
                  <a:ext cx="454" cy="454"/>
                  <a:chOff x="1791" y="1389"/>
                  <a:chExt cx="454" cy="454"/>
                </a:xfrm>
              </p:grpSpPr>
              <p:sp>
                <p:nvSpPr>
                  <p:cNvPr id="3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1389"/>
                    <a:ext cx="0" cy="45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" name="Line 4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018" y="1389"/>
                    <a:ext cx="0" cy="45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2" name="Rectangle 45"/>
                <p:cNvSpPr>
                  <a:spLocks noChangeArrowheads="1"/>
                </p:cNvSpPr>
                <p:nvPr/>
              </p:nvSpPr>
              <p:spPr bwMode="auto">
                <a:xfrm>
                  <a:off x="1837" y="1344"/>
                  <a:ext cx="22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400"/>
                    <a:t>2</a:t>
                  </a:r>
                </a:p>
              </p:txBody>
            </p:sp>
          </p:grpSp>
          <p:sp>
            <p:nvSpPr>
              <p:cNvPr id="27" name="Rectangle 46"/>
              <p:cNvSpPr>
                <a:spLocks noChangeArrowheads="1"/>
              </p:cNvSpPr>
              <p:nvPr/>
            </p:nvSpPr>
            <p:spPr bwMode="auto">
              <a:xfrm>
                <a:off x="1837" y="1616"/>
                <a:ext cx="21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/>
                  <a:t>2</a:t>
                </a:r>
                <a:endParaRPr lang="ru-RU" sz="2400" dirty="0"/>
              </a:p>
            </p:txBody>
          </p:sp>
          <p:sp>
            <p:nvSpPr>
              <p:cNvPr id="28" name="Rectangle 47"/>
              <p:cNvSpPr>
                <a:spLocks noChangeArrowheads="1"/>
              </p:cNvSpPr>
              <p:nvPr/>
            </p:nvSpPr>
            <p:spPr bwMode="auto">
              <a:xfrm>
                <a:off x="1429" y="1525"/>
                <a:ext cx="25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dirty="0"/>
                  <a:t> </a:t>
                </a:r>
                <a:r>
                  <a:rPr lang="ru-RU" sz="2400" dirty="0" smtClean="0"/>
                  <a:t>4</a:t>
                </a:r>
                <a:endParaRPr lang="ru-RU" sz="2400" dirty="0"/>
              </a:p>
            </p:txBody>
          </p:sp>
          <p:sp>
            <p:nvSpPr>
              <p:cNvPr id="29" name="Line 48"/>
              <p:cNvSpPr>
                <a:spLocks noChangeShapeType="1"/>
              </p:cNvSpPr>
              <p:nvPr/>
            </p:nvSpPr>
            <p:spPr bwMode="auto">
              <a:xfrm>
                <a:off x="1474" y="1797"/>
                <a:ext cx="2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Rectangle 49"/>
              <p:cNvSpPr>
                <a:spLocks noChangeArrowheads="1"/>
              </p:cNvSpPr>
              <p:nvPr/>
            </p:nvSpPr>
            <p:spPr bwMode="auto">
              <a:xfrm>
                <a:off x="1519" y="1842"/>
                <a:ext cx="175" cy="24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 lIns="54000" tIns="10800" rIns="54000" bIns="10800">
                <a:spAutoFit/>
              </a:bodyPr>
              <a:lstStyle/>
              <a:p>
                <a:r>
                  <a:rPr lang="ru-RU" sz="2400"/>
                  <a:t>0</a:t>
                </a:r>
              </a:p>
            </p:txBody>
          </p:sp>
        </p:grpSp>
        <p:grpSp>
          <p:nvGrpSpPr>
            <p:cNvPr id="16" name="Group 50"/>
            <p:cNvGrpSpPr>
              <a:grpSpLocks/>
            </p:cNvGrpSpPr>
            <p:nvPr/>
          </p:nvGrpSpPr>
          <p:grpSpPr bwMode="auto">
            <a:xfrm>
              <a:off x="3446720" y="3265817"/>
              <a:ext cx="1310990" cy="1158538"/>
              <a:chOff x="1474" y="1344"/>
              <a:chExt cx="771" cy="744"/>
            </a:xfrm>
          </p:grpSpPr>
          <p:grpSp>
            <p:nvGrpSpPr>
              <p:cNvPr id="17" name="Group 51"/>
              <p:cNvGrpSpPr>
                <a:grpSpLocks/>
              </p:cNvGrpSpPr>
              <p:nvPr/>
            </p:nvGrpSpPr>
            <p:grpSpPr bwMode="auto">
              <a:xfrm>
                <a:off x="1791" y="1344"/>
                <a:ext cx="454" cy="499"/>
                <a:chOff x="1791" y="1344"/>
                <a:chExt cx="454" cy="499"/>
              </a:xfrm>
            </p:grpSpPr>
            <p:grpSp>
              <p:nvGrpSpPr>
                <p:cNvPr id="19" name="Group 52"/>
                <p:cNvGrpSpPr>
                  <a:grpSpLocks/>
                </p:cNvGrpSpPr>
                <p:nvPr/>
              </p:nvGrpSpPr>
              <p:grpSpPr bwMode="auto">
                <a:xfrm>
                  <a:off x="1791" y="1389"/>
                  <a:ext cx="454" cy="454"/>
                  <a:chOff x="1791" y="1389"/>
                  <a:chExt cx="454" cy="454"/>
                </a:xfrm>
              </p:grpSpPr>
              <p:sp>
                <p:nvSpPr>
                  <p:cNvPr id="24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1389"/>
                    <a:ext cx="0" cy="45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" name="Line 5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018" y="1389"/>
                    <a:ext cx="0" cy="45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3" name="Rectangle 55"/>
                <p:cNvSpPr>
                  <a:spLocks noChangeArrowheads="1"/>
                </p:cNvSpPr>
                <p:nvPr/>
              </p:nvSpPr>
              <p:spPr bwMode="auto">
                <a:xfrm>
                  <a:off x="1837" y="1344"/>
                  <a:ext cx="22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400"/>
                    <a:t>2</a:t>
                  </a:r>
                </a:p>
              </p:txBody>
            </p:sp>
          </p:grpSp>
          <p:sp>
            <p:nvSpPr>
              <p:cNvPr id="20" name="Line 58"/>
              <p:cNvSpPr>
                <a:spLocks noChangeShapeType="1"/>
              </p:cNvSpPr>
              <p:nvPr/>
            </p:nvSpPr>
            <p:spPr bwMode="auto">
              <a:xfrm>
                <a:off x="1474" y="1797"/>
                <a:ext cx="2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Rectangle 59"/>
              <p:cNvSpPr>
                <a:spLocks noChangeArrowheads="1"/>
              </p:cNvSpPr>
              <p:nvPr/>
            </p:nvSpPr>
            <p:spPr bwMode="auto">
              <a:xfrm>
                <a:off x="1519" y="1842"/>
                <a:ext cx="175" cy="24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 lIns="54000" tIns="10800" rIns="54000" bIns="10800">
                <a:spAutoFit/>
              </a:bodyPr>
              <a:lstStyle/>
              <a:p>
                <a:r>
                  <a:rPr lang="ru-RU" sz="2400" dirty="0" smtClean="0"/>
                  <a:t>0</a:t>
                </a:r>
                <a:endParaRPr lang="ru-RU" sz="2400" dirty="0"/>
              </a:p>
            </p:txBody>
          </p:sp>
        </p:grpSp>
        <p:sp>
          <p:nvSpPr>
            <p:cNvPr id="18" name="AutoShape 73"/>
            <p:cNvSpPr>
              <a:spLocks noChangeArrowheads="1"/>
            </p:cNvSpPr>
            <p:nvPr/>
          </p:nvSpPr>
          <p:spPr bwMode="auto">
            <a:xfrm rot="18519977">
              <a:off x="2027760" y="2281069"/>
              <a:ext cx="200824" cy="2728839"/>
            </a:xfrm>
            <a:prstGeom prst="upArrow">
              <a:avLst>
                <a:gd name="adj1" fmla="val 21766"/>
                <a:gd name="adj2" fmla="val 121793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4143372" y="3786190"/>
            <a:ext cx="277813" cy="39114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54000" tIns="10800" rIns="54000" bIns="10800">
            <a:spAutoFit/>
          </a:bodyPr>
          <a:lstStyle/>
          <a:p>
            <a:r>
              <a:rPr lang="ru-RU" sz="2400" dirty="0"/>
              <a:t>1</a:t>
            </a:r>
          </a:p>
        </p:txBody>
      </p:sp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857224" y="1500174"/>
            <a:ext cx="495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/>
              <a:t>38</a:t>
            </a:r>
            <a:endParaRPr lang="ru-RU" sz="2400" dirty="0"/>
          </a:p>
        </p:txBody>
      </p:sp>
      <p:sp>
        <p:nvSpPr>
          <p:cNvPr id="72" name="Rectangle 61"/>
          <p:cNvSpPr>
            <a:spLocks noChangeArrowheads="1"/>
          </p:cNvSpPr>
          <p:nvPr/>
        </p:nvSpPr>
        <p:spPr bwMode="auto">
          <a:xfrm>
            <a:off x="2571736" y="1285860"/>
            <a:ext cx="3143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/>
              <a:t>38</a:t>
            </a:r>
            <a:r>
              <a:rPr lang="ru-RU" sz="3600" b="1" baseline="-25000" dirty="0" smtClean="0"/>
              <a:t>10</a:t>
            </a:r>
            <a:r>
              <a:rPr lang="ru-RU" sz="3600" b="1" dirty="0" smtClean="0"/>
              <a:t> </a:t>
            </a:r>
            <a:r>
              <a:rPr lang="ru-RU" sz="3600" b="1" dirty="0"/>
              <a:t>= </a:t>
            </a:r>
            <a:r>
              <a:rPr lang="ru-RU" sz="3600" b="1" dirty="0" smtClean="0"/>
              <a:t>100110</a:t>
            </a:r>
            <a:r>
              <a:rPr lang="ru-RU" sz="3600" b="1" baseline="-25000" dirty="0" smtClean="0"/>
              <a:t>2</a:t>
            </a:r>
            <a:endParaRPr lang="ru-RU" sz="3600" b="1" baseline="-25000" dirty="0"/>
          </a:p>
        </p:txBody>
      </p:sp>
      <p:sp>
        <p:nvSpPr>
          <p:cNvPr id="73" name="Rectangle 47"/>
          <p:cNvSpPr>
            <a:spLocks noChangeArrowheads="1"/>
          </p:cNvSpPr>
          <p:nvPr/>
        </p:nvSpPr>
        <p:spPr bwMode="auto">
          <a:xfrm>
            <a:off x="3428992" y="3571876"/>
            <a:ext cx="409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/>
              <a:t> 2</a:t>
            </a:r>
          </a:p>
        </p:txBody>
      </p:sp>
      <p:sp>
        <p:nvSpPr>
          <p:cNvPr id="64" name="Содержимое 6"/>
          <p:cNvSpPr>
            <a:spLocks noGrp="1"/>
          </p:cNvSpPr>
          <p:nvPr>
            <p:ph sz="quarter" idx="1"/>
          </p:nvPr>
        </p:nvSpPr>
        <p:spPr>
          <a:xfrm>
            <a:off x="4929190" y="1928802"/>
            <a:ext cx="4043362" cy="221457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Способы перевода</a:t>
            </a:r>
          </a:p>
          <a:p>
            <a:r>
              <a:rPr lang="ru-RU" b="1" dirty="0" smtClean="0"/>
              <a:t>Деление уголком</a:t>
            </a:r>
          </a:p>
          <a:p>
            <a:r>
              <a:rPr lang="ru-RU" b="1" dirty="0" smtClean="0"/>
              <a:t>Деление в строчку</a:t>
            </a:r>
          </a:p>
          <a:p>
            <a:r>
              <a:rPr lang="ru-RU" b="1" dirty="0" smtClean="0"/>
              <a:t>Деление столбиком</a:t>
            </a:r>
          </a:p>
          <a:p>
            <a:r>
              <a:rPr lang="ru-RU" b="1" dirty="0" smtClean="0"/>
              <a:t>Разложение по степеням 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65" name="Содержимое 6"/>
          <p:cNvSpPr txBox="1">
            <a:spLocks/>
          </p:cNvSpPr>
          <p:nvPr/>
        </p:nvSpPr>
        <p:spPr>
          <a:xfrm>
            <a:off x="457200" y="4429132"/>
            <a:ext cx="8401080" cy="20717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НУЖНО ЗНАТЬ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Десятичные числа ДЕЛИМ</a:t>
            </a:r>
            <a:endParaRPr lang="ru-RU" sz="2600" b="1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571480"/>
          <a:ext cx="8229600" cy="540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Уровни сложности заданий: </a:t>
                      </a:r>
                      <a:r>
                        <a:rPr lang="ru-RU" sz="2400" b="1" dirty="0" smtClean="0"/>
                        <a:t>Б – базовый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Максимальный балл за выполнение задания –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балл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Примерное время выполнения задания  -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минуты</a:t>
                      </a:r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№13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№10</a:t>
                      </a:r>
                      <a:endParaRPr lang="ru-RU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Федеральный компонент государственного стандарта основного общего образования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ФГОС</a:t>
                      </a:r>
                      <a:r>
                        <a:rPr lang="ru-RU" sz="2000" b="1" dirty="0" smtClean="0"/>
                        <a:t> ООО </a:t>
                      </a:r>
                      <a:endParaRPr lang="ru-RU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Проверяемые элементы содержания 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Знание о дискретной форме представления числовой, текстовой, графической и звуковой информации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Записывать числа в различных системах счисления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Коды требований к уровню подготовки по кодификатору 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единицы измерения количества и скорости передачи информации, принцип дискретного (цифрового) представления информации;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представления об основных изучаемых понятиях: информация, алгоритм, модель - и их свойствах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858280" cy="301148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0070C0"/>
                </a:solidFill>
              </a:rPr>
              <a:t>Процент количества ошибок 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при </a:t>
            </a:r>
            <a:r>
              <a:rPr lang="ru-RU" sz="3200" b="1" dirty="0">
                <a:solidFill>
                  <a:srgbClr val="0070C0"/>
                </a:solidFill>
              </a:rPr>
              <a:t>выполнении </a:t>
            </a:r>
            <a:r>
              <a:rPr lang="ru-RU" sz="3200" b="1" dirty="0" smtClean="0">
                <a:solidFill>
                  <a:srgbClr val="0070C0"/>
                </a:solidFill>
              </a:rPr>
              <a:t>задания №13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от </a:t>
            </a:r>
            <a:r>
              <a:rPr lang="ru-RU" sz="3200" b="1" dirty="0">
                <a:solidFill>
                  <a:srgbClr val="0070C0"/>
                </a:solidFill>
              </a:rPr>
              <a:t>общего числа </a:t>
            </a:r>
            <a:r>
              <a:rPr lang="ru-RU" sz="3200" b="1" dirty="0" smtClean="0">
                <a:solidFill>
                  <a:srgbClr val="0070C0"/>
                </a:solidFill>
              </a:rPr>
              <a:t>учащихся</a:t>
            </a:r>
            <a:r>
              <a:rPr lang="ru-RU" sz="3200" b="1" dirty="0">
                <a:solidFill>
                  <a:srgbClr val="0070C0"/>
                </a:solidFill>
              </a:rPr>
              <a:t>, выполнявших работу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1264100"/>
              </p:ext>
            </p:extLst>
          </p:nvPr>
        </p:nvGraphicFramePr>
        <p:xfrm>
          <a:off x="857224" y="2643182"/>
          <a:ext cx="7286676" cy="23910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577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895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593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Задание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32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№13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320" marR="254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8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Процент ошибок в 2018 году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32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43,8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320" marR="254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8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Процент ошибок в 2019 году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32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19,2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0320" marR="254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8501122" cy="267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10" y="150017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Демоверсия </a:t>
            </a:r>
            <a:r>
              <a:rPr lang="ru-RU" sz="4000" b="1" dirty="0" err="1" smtClean="0">
                <a:solidFill>
                  <a:srgbClr val="0070C0"/>
                </a:solidFill>
              </a:rPr>
              <a:t>ФИПИ</a:t>
            </a:r>
            <a:endParaRPr lang="ru-RU" sz="4000" b="1" dirty="0" smtClean="0">
              <a:solidFill>
                <a:srgbClr val="0070C0"/>
              </a:solidFill>
            </a:endParaRP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64291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Системы счисления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ОГЭ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9 класс задание №1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2967038"/>
            <a:ext cx="8782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73" y="142852"/>
            <a:ext cx="9118627" cy="359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4214818"/>
            <a:ext cx="80724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+mj-lt"/>
                <a:ea typeface="+mj-ea"/>
                <a:cs typeface="+mj-cs"/>
              </a:rPr>
              <a:t>C</a:t>
            </a:r>
            <a:r>
              <a:rPr lang="ru-RU" sz="4000" b="1" dirty="0" err="1" smtClean="0">
                <a:latin typeface="+mj-lt"/>
                <a:ea typeface="+mj-ea"/>
                <a:cs typeface="+mj-cs"/>
              </a:rPr>
              <a:t>формированность</a:t>
            </a:r>
            <a:r>
              <a:rPr lang="ru-RU" sz="4000" b="1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4000" b="1" dirty="0" err="1" smtClean="0">
                <a:latin typeface="+mj-lt"/>
                <a:ea typeface="+mj-ea"/>
                <a:cs typeface="+mj-cs"/>
              </a:rPr>
              <a:t>метапредметного</a:t>
            </a:r>
            <a:r>
              <a:rPr lang="ru-RU" sz="4000" b="1" dirty="0" smtClean="0">
                <a:latin typeface="+mj-lt"/>
                <a:ea typeface="+mj-ea"/>
                <a:cs typeface="+mj-cs"/>
              </a:rPr>
              <a:t> навыка типичных для курса информатики математических операций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571852"/>
            <a:ext cx="8258204" cy="3286148"/>
          </a:xfrm>
        </p:spPr>
        <p:txBody>
          <a:bodyPr>
            <a:norm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/>
              <a:t>Перевод в десятичную систему счисления</a:t>
            </a:r>
          </a:p>
          <a:p>
            <a:pPr eaLnBrk="0" hangingPunct="0">
              <a:spcBef>
                <a:spcPct val="50000"/>
              </a:spcBef>
            </a:pPr>
            <a:endParaRPr lang="ru-RU" b="1" dirty="0" smtClean="0"/>
          </a:p>
          <a:p>
            <a:pPr eaLnBrk="0" hangingPunct="0">
              <a:spcBef>
                <a:spcPct val="50000"/>
              </a:spcBef>
              <a:buNone/>
            </a:pPr>
            <a:endParaRPr lang="ru-RU" b="1" dirty="0" smtClean="0"/>
          </a:p>
        </p:txBody>
      </p:sp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</a:rPr>
              <a:t>Системы счисления </a:t>
            </a:r>
            <a:r>
              <a:rPr lang="ru-RU" b="1" dirty="0" err="1" smtClean="0">
                <a:solidFill>
                  <a:srgbClr val="0070C0"/>
                </a:solidFill>
              </a:rPr>
              <a:t>ОГЭ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/>
              <a:t>Развернутая форма записи чисел</a:t>
            </a:r>
            <a:endParaRPr lang="ru-RU" b="1" dirty="0"/>
          </a:p>
        </p:txBody>
      </p:sp>
      <p:grpSp>
        <p:nvGrpSpPr>
          <p:cNvPr id="2" name="Группа 8"/>
          <p:cNvGrpSpPr/>
          <p:nvPr/>
        </p:nvGrpSpPr>
        <p:grpSpPr>
          <a:xfrm>
            <a:off x="500034" y="3929066"/>
            <a:ext cx="8358246" cy="1557519"/>
            <a:chOff x="642910" y="1714488"/>
            <a:chExt cx="8358246" cy="1557519"/>
          </a:xfrm>
        </p:grpSpPr>
        <p:sp>
          <p:nvSpPr>
            <p:cNvPr id="5" name="Rectangle 70"/>
            <p:cNvSpPr>
              <a:spLocks noChangeArrowheads="1"/>
            </p:cNvSpPr>
            <p:nvPr/>
          </p:nvSpPr>
          <p:spPr bwMode="auto">
            <a:xfrm>
              <a:off x="2285984" y="2071678"/>
              <a:ext cx="671517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/>
                <a:t>= </a:t>
              </a:r>
              <a:r>
                <a:rPr lang="ru-RU" sz="3600" b="1" dirty="0" smtClean="0"/>
                <a:t>1*</a:t>
              </a:r>
              <a:r>
                <a:rPr lang="ru-RU" sz="3600" b="1" dirty="0" smtClean="0">
                  <a:cs typeface="Arial" charset="0"/>
                </a:rPr>
                <a:t>2</a:t>
              </a:r>
              <a:r>
                <a:rPr lang="ru-RU" sz="3600" b="1" baseline="30000" dirty="0" smtClean="0">
                  <a:cs typeface="Arial" charset="0"/>
                </a:rPr>
                <a:t>5</a:t>
              </a:r>
              <a:r>
                <a:rPr lang="ru-RU" sz="3600" b="1" dirty="0" smtClean="0">
                  <a:cs typeface="Arial" charset="0"/>
                </a:rPr>
                <a:t> +</a:t>
              </a:r>
              <a:r>
                <a:rPr lang="ru-RU" sz="3600" b="1" baseline="30000" dirty="0" smtClean="0">
                  <a:cs typeface="Arial" charset="0"/>
                </a:rPr>
                <a:t> </a:t>
              </a:r>
              <a:r>
                <a:rPr lang="ru-RU" sz="3600" b="1" dirty="0" smtClean="0"/>
                <a:t>1</a:t>
              </a:r>
              <a:r>
                <a:rPr lang="ru-RU" sz="3600" b="1" dirty="0" smtClean="0">
                  <a:cs typeface="Arial" charset="0"/>
                </a:rPr>
                <a:t>*2</a:t>
              </a:r>
              <a:r>
                <a:rPr lang="ru-RU" sz="3600" b="1" baseline="30000" dirty="0" smtClean="0">
                  <a:cs typeface="Arial" charset="0"/>
                </a:rPr>
                <a:t>4</a:t>
              </a:r>
              <a:r>
                <a:rPr lang="ru-RU" sz="3600" b="1" dirty="0" smtClean="0"/>
                <a:t> +0*</a:t>
              </a:r>
              <a:r>
                <a:rPr lang="ru-RU" sz="3600" b="1" dirty="0" smtClean="0">
                  <a:cs typeface="Arial" charset="0"/>
                </a:rPr>
                <a:t>2</a:t>
              </a:r>
              <a:r>
                <a:rPr lang="ru-RU" sz="3600" b="1" baseline="30000" dirty="0">
                  <a:cs typeface="Arial" charset="0"/>
                </a:rPr>
                <a:t>3</a:t>
              </a:r>
              <a:r>
                <a:rPr lang="ru-RU" sz="3600" b="1" dirty="0" smtClean="0">
                  <a:cs typeface="Arial" charset="0"/>
                </a:rPr>
                <a:t> +0</a:t>
              </a:r>
              <a:r>
                <a:rPr lang="ru-RU" sz="3600" b="1" baseline="30000" dirty="0" smtClean="0">
                  <a:cs typeface="Arial" charset="0"/>
                </a:rPr>
                <a:t> </a:t>
              </a:r>
              <a:r>
                <a:rPr lang="ru-RU" sz="3600" b="1" dirty="0" smtClean="0">
                  <a:cs typeface="Arial" charset="0"/>
                </a:rPr>
                <a:t>*2</a:t>
              </a:r>
              <a:r>
                <a:rPr lang="ru-RU" sz="3600" b="1" baseline="30000" dirty="0">
                  <a:cs typeface="Arial" charset="0"/>
                </a:rPr>
                <a:t>2</a:t>
              </a:r>
              <a:r>
                <a:rPr lang="ru-RU" sz="3600" b="1" dirty="0" smtClean="0"/>
                <a:t> +1*</a:t>
              </a:r>
              <a:r>
                <a:rPr lang="ru-RU" sz="3600" b="1" dirty="0" smtClean="0">
                  <a:cs typeface="Arial" charset="0"/>
                </a:rPr>
                <a:t>2</a:t>
              </a:r>
              <a:r>
                <a:rPr lang="ru-RU" sz="3600" b="1" baseline="30000" dirty="0">
                  <a:cs typeface="Arial" charset="0"/>
                </a:rPr>
                <a:t>1</a:t>
              </a:r>
              <a:r>
                <a:rPr lang="ru-RU" sz="3600" b="1" dirty="0" smtClean="0">
                  <a:cs typeface="Arial" charset="0"/>
                </a:rPr>
                <a:t> +</a:t>
              </a:r>
              <a:r>
                <a:rPr lang="ru-RU" sz="3600" b="1" baseline="30000" dirty="0" smtClean="0">
                  <a:cs typeface="Arial" charset="0"/>
                </a:rPr>
                <a:t> </a:t>
              </a:r>
              <a:r>
                <a:rPr lang="ru-RU" sz="3600" b="1" dirty="0" smtClean="0"/>
                <a:t>1</a:t>
              </a:r>
              <a:r>
                <a:rPr lang="ru-RU" sz="3600" b="1" dirty="0" smtClean="0">
                  <a:cs typeface="Arial" charset="0"/>
                </a:rPr>
                <a:t>*2</a:t>
              </a:r>
              <a:r>
                <a:rPr lang="ru-RU" sz="3600" b="1" baseline="30000" dirty="0" smtClean="0">
                  <a:cs typeface="Arial" charset="0"/>
                </a:rPr>
                <a:t>0  </a:t>
              </a:r>
              <a:r>
                <a:rPr lang="ru-RU" sz="3600" b="1" dirty="0" smtClean="0">
                  <a:cs typeface="Arial" charset="0"/>
                </a:rPr>
                <a:t>= 32 + 16 + </a:t>
              </a:r>
              <a:r>
                <a:rPr lang="ru-RU" sz="3600" b="1" dirty="0">
                  <a:cs typeface="Arial" charset="0"/>
                </a:rPr>
                <a:t>2 + 1 = </a:t>
              </a:r>
              <a:r>
                <a:rPr lang="ru-RU" sz="3600" b="1" dirty="0" smtClean="0">
                  <a:cs typeface="Arial" charset="0"/>
                </a:rPr>
                <a:t>51</a:t>
              </a:r>
              <a:r>
                <a:rPr lang="ru-RU" sz="3600" b="1" baseline="-25000" dirty="0" smtClean="0">
                  <a:cs typeface="Arial" charset="0"/>
                </a:rPr>
                <a:t>10</a:t>
              </a:r>
              <a:endParaRPr lang="en-US" sz="3600" b="1" baseline="-25000" dirty="0">
                <a:cs typeface="Arial" charset="0"/>
              </a:endParaRPr>
            </a:p>
          </p:txBody>
        </p:sp>
        <p:sp>
          <p:nvSpPr>
            <p:cNvPr id="6" name="Rectangle 67"/>
            <p:cNvSpPr>
              <a:spLocks noChangeArrowheads="1"/>
            </p:cNvSpPr>
            <p:nvPr/>
          </p:nvSpPr>
          <p:spPr bwMode="auto">
            <a:xfrm>
              <a:off x="642910" y="2071678"/>
              <a:ext cx="174438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 b="1" dirty="0" smtClean="0"/>
                <a:t>110011</a:t>
              </a:r>
              <a:r>
                <a:rPr lang="ru-RU" sz="3600" b="1" baseline="-25000" dirty="0" smtClean="0"/>
                <a:t>2</a:t>
              </a:r>
              <a:endParaRPr lang="ru-RU" sz="3600" b="1" baseline="-25000" dirty="0"/>
            </a:p>
          </p:txBody>
        </p:sp>
        <p:sp>
          <p:nvSpPr>
            <p:cNvPr id="7" name="Rectangle 69"/>
            <p:cNvSpPr>
              <a:spLocks noChangeArrowheads="1"/>
            </p:cNvSpPr>
            <p:nvPr/>
          </p:nvSpPr>
          <p:spPr bwMode="auto">
            <a:xfrm>
              <a:off x="2285984" y="1785926"/>
              <a:ext cx="11779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accent2"/>
                  </a:solidFill>
                </a:rPr>
                <a:t>разряды</a:t>
              </a:r>
            </a:p>
          </p:txBody>
        </p:sp>
        <p:sp>
          <p:nvSpPr>
            <p:cNvPr id="8" name="Rectangle 68"/>
            <p:cNvSpPr>
              <a:spLocks noChangeArrowheads="1"/>
            </p:cNvSpPr>
            <p:nvPr/>
          </p:nvSpPr>
          <p:spPr bwMode="auto">
            <a:xfrm>
              <a:off x="714348" y="1714488"/>
              <a:ext cx="14622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5 4 </a:t>
              </a:r>
              <a:r>
                <a:rPr lang="ru-RU" sz="2400" dirty="0"/>
                <a:t>3 2 1 0</a:t>
              </a:r>
              <a:endParaRPr lang="ru-RU" sz="2400" baseline="-25000" dirty="0"/>
            </a:p>
          </p:txBody>
        </p:sp>
      </p:grpSp>
      <p:sp>
        <p:nvSpPr>
          <p:cNvPr id="10" name="Содержимое 2"/>
          <p:cNvSpPr txBox="1">
            <a:spLocks/>
          </p:cNvSpPr>
          <p:nvPr/>
        </p:nvSpPr>
        <p:spPr>
          <a:xfrm>
            <a:off x="428596" y="1142984"/>
            <a:ext cx="8258204" cy="26565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Десятичное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число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Компактная форма записи нам более привычна!</a:t>
            </a:r>
          </a:p>
          <a:p>
            <a:pPr marL="274320" marR="0" lvl="0" indent="-27432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Группа 10"/>
          <p:cNvGrpSpPr/>
          <p:nvPr/>
        </p:nvGrpSpPr>
        <p:grpSpPr>
          <a:xfrm>
            <a:off x="785754" y="1571612"/>
            <a:ext cx="8358246" cy="1557519"/>
            <a:chOff x="642910" y="1714488"/>
            <a:chExt cx="8358246" cy="1557519"/>
          </a:xfrm>
        </p:grpSpPr>
        <p:sp>
          <p:nvSpPr>
            <p:cNvPr id="12" name="Rectangle 70"/>
            <p:cNvSpPr>
              <a:spLocks noChangeArrowheads="1"/>
            </p:cNvSpPr>
            <p:nvPr/>
          </p:nvSpPr>
          <p:spPr bwMode="auto">
            <a:xfrm>
              <a:off x="2285984" y="2071678"/>
              <a:ext cx="671517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/>
                <a:t>= </a:t>
              </a:r>
              <a:r>
                <a:rPr lang="ru-RU" sz="3600" b="1" dirty="0" smtClean="0"/>
                <a:t>8*</a:t>
              </a:r>
              <a:r>
                <a:rPr lang="ru-RU" sz="3600" b="1" dirty="0" smtClean="0">
                  <a:cs typeface="Arial" charset="0"/>
                </a:rPr>
                <a:t>10</a:t>
              </a:r>
              <a:r>
                <a:rPr lang="ru-RU" sz="3600" b="1" baseline="30000" dirty="0">
                  <a:cs typeface="Arial" charset="0"/>
                </a:rPr>
                <a:t>2</a:t>
              </a:r>
              <a:r>
                <a:rPr lang="ru-RU" sz="3600" b="1" dirty="0" smtClean="0">
                  <a:cs typeface="Arial" charset="0"/>
                </a:rPr>
                <a:t> +</a:t>
              </a:r>
              <a:r>
                <a:rPr lang="ru-RU" sz="3600" b="1" baseline="30000" dirty="0" smtClean="0">
                  <a:cs typeface="Arial" charset="0"/>
                </a:rPr>
                <a:t> </a:t>
              </a:r>
              <a:r>
                <a:rPr lang="ru-RU" sz="3600" b="1" dirty="0" smtClean="0">
                  <a:cs typeface="Arial" charset="0"/>
                </a:rPr>
                <a:t>5</a:t>
              </a:r>
              <a:r>
                <a:rPr lang="ru-RU" sz="3600" b="1" dirty="0" smtClean="0"/>
                <a:t>*</a:t>
              </a:r>
              <a:r>
                <a:rPr lang="ru-RU" sz="3600" b="1" dirty="0" smtClean="0">
                  <a:cs typeface="Arial" charset="0"/>
                </a:rPr>
                <a:t>10</a:t>
              </a:r>
              <a:r>
                <a:rPr lang="ru-RU" sz="3600" b="1" baseline="30000" dirty="0" smtClean="0">
                  <a:cs typeface="Arial" charset="0"/>
                </a:rPr>
                <a:t>1</a:t>
              </a:r>
              <a:r>
                <a:rPr lang="ru-RU" sz="3600" b="1" dirty="0" smtClean="0">
                  <a:cs typeface="Arial" charset="0"/>
                </a:rPr>
                <a:t> +</a:t>
              </a:r>
              <a:r>
                <a:rPr lang="ru-RU" sz="3600" b="1" baseline="30000" dirty="0" smtClean="0">
                  <a:cs typeface="Arial" charset="0"/>
                </a:rPr>
                <a:t> </a:t>
              </a:r>
              <a:r>
                <a:rPr lang="ru-RU" sz="3600" b="1" dirty="0" smtClean="0">
                  <a:cs typeface="Arial" charset="0"/>
                </a:rPr>
                <a:t>3*10</a:t>
              </a:r>
              <a:r>
                <a:rPr lang="ru-RU" sz="3600" b="1" baseline="30000" dirty="0" smtClean="0">
                  <a:cs typeface="Arial" charset="0"/>
                </a:rPr>
                <a:t>0  </a:t>
              </a:r>
              <a:r>
                <a:rPr lang="ru-RU" sz="3600" b="1" dirty="0" smtClean="0">
                  <a:cs typeface="Arial" charset="0"/>
                </a:rPr>
                <a:t>= </a:t>
              </a:r>
              <a:br>
                <a:rPr lang="ru-RU" sz="3600" b="1" dirty="0" smtClean="0">
                  <a:cs typeface="Arial" charset="0"/>
                </a:rPr>
              </a:br>
              <a:r>
                <a:rPr lang="ru-RU" sz="3600" b="1" dirty="0" smtClean="0">
                  <a:cs typeface="Arial" charset="0"/>
                </a:rPr>
                <a:t>800 + 50 + 3 </a:t>
              </a:r>
              <a:r>
                <a:rPr lang="ru-RU" sz="3600" b="1" dirty="0">
                  <a:cs typeface="Arial" charset="0"/>
                </a:rPr>
                <a:t>= </a:t>
              </a:r>
              <a:r>
                <a:rPr lang="ru-RU" sz="3600" b="1" dirty="0" smtClean="0">
                  <a:cs typeface="Arial" charset="0"/>
                </a:rPr>
                <a:t>853</a:t>
              </a:r>
              <a:r>
                <a:rPr lang="ru-RU" sz="3600" b="1" baseline="-25000" dirty="0" smtClean="0">
                  <a:cs typeface="Arial" charset="0"/>
                </a:rPr>
                <a:t>10</a:t>
              </a:r>
              <a:endParaRPr lang="en-US" sz="3600" b="1" baseline="-25000" dirty="0">
                <a:cs typeface="Arial" charset="0"/>
              </a:endParaRPr>
            </a:p>
          </p:txBody>
        </p:sp>
        <p:sp>
          <p:nvSpPr>
            <p:cNvPr id="13" name="Rectangle 67"/>
            <p:cNvSpPr>
              <a:spLocks noChangeArrowheads="1"/>
            </p:cNvSpPr>
            <p:nvPr/>
          </p:nvSpPr>
          <p:spPr bwMode="auto">
            <a:xfrm>
              <a:off x="642910" y="2071678"/>
              <a:ext cx="119776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 b="1" dirty="0" smtClean="0"/>
                <a:t>853</a:t>
              </a:r>
              <a:r>
                <a:rPr lang="ru-RU" sz="3600" b="1" baseline="-25000" dirty="0" smtClean="0"/>
                <a:t>10</a:t>
              </a:r>
              <a:endParaRPr lang="ru-RU" sz="3600" b="1" baseline="-25000" dirty="0"/>
            </a:p>
          </p:txBody>
        </p:sp>
        <p:sp>
          <p:nvSpPr>
            <p:cNvPr id="14" name="Rectangle 69"/>
            <p:cNvSpPr>
              <a:spLocks noChangeArrowheads="1"/>
            </p:cNvSpPr>
            <p:nvPr/>
          </p:nvSpPr>
          <p:spPr bwMode="auto">
            <a:xfrm>
              <a:off x="2285984" y="1785926"/>
              <a:ext cx="11779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accent2"/>
                  </a:solidFill>
                </a:rPr>
                <a:t>разряды</a:t>
              </a:r>
            </a:p>
          </p:txBody>
        </p:sp>
        <p:sp>
          <p:nvSpPr>
            <p:cNvPr id="15" name="Rectangle 68"/>
            <p:cNvSpPr>
              <a:spLocks noChangeArrowheads="1"/>
            </p:cNvSpPr>
            <p:nvPr/>
          </p:nvSpPr>
          <p:spPr bwMode="auto">
            <a:xfrm>
              <a:off x="714348" y="1714488"/>
              <a:ext cx="7889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2 </a:t>
              </a:r>
              <a:r>
                <a:rPr lang="ru-RU" sz="2400" dirty="0"/>
                <a:t>1 0</a:t>
              </a:r>
              <a:endParaRPr lang="ru-RU" sz="2400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Системы счисления </a:t>
            </a:r>
            <a:r>
              <a:rPr lang="ru-RU" b="1" dirty="0" err="1" smtClean="0">
                <a:solidFill>
                  <a:srgbClr val="0070C0"/>
                </a:solidFill>
              </a:rPr>
              <a:t>ОГЭ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/>
              <a:t> Перевод в десятичную систему счисления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4429132"/>
            <a:ext cx="8229600" cy="17278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НУЖНО ЗНАТЬ</a:t>
            </a:r>
          </a:p>
          <a:p>
            <a:pPr lvl="0"/>
            <a:r>
              <a:rPr lang="ru-RU" b="1" dirty="0" smtClean="0"/>
              <a:t>Алфавиты различных систем счисления</a:t>
            </a:r>
          </a:p>
          <a:p>
            <a:r>
              <a:rPr lang="ru-RU" b="1" dirty="0" smtClean="0"/>
              <a:t>Степени двойки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1000100" y="1928802"/>
            <a:ext cx="1744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/>
              <a:t>110011</a:t>
            </a:r>
            <a:r>
              <a:rPr lang="ru-RU" sz="3600" b="1" baseline="-25000" dirty="0" smtClean="0"/>
              <a:t>2</a:t>
            </a:r>
            <a:endParaRPr lang="ru-RU" sz="3600" b="1" baseline="-25000" dirty="0"/>
          </a:p>
        </p:txBody>
      </p:sp>
      <p:sp>
        <p:nvSpPr>
          <p:cNvPr id="5" name="Овал 4"/>
          <p:cNvSpPr/>
          <p:nvPr/>
        </p:nvSpPr>
        <p:spPr>
          <a:xfrm>
            <a:off x="3286116" y="1857364"/>
            <a:ext cx="1785950" cy="857256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3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357818" y="2071678"/>
            <a:ext cx="1571636" cy="1214446"/>
          </a:xfrm>
          <a:prstGeom prst="wedgeRoundRectCallout">
            <a:avLst>
              <a:gd name="adj1" fmla="val -92605"/>
              <a:gd name="adj2" fmla="val -4322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Это </a:t>
            </a:r>
            <a:r>
              <a:rPr lang="ru-RU" b="1" dirty="0" smtClean="0">
                <a:solidFill>
                  <a:srgbClr val="0070C0"/>
                </a:solidFill>
              </a:rPr>
              <a:t>ТО ЖЕ </a:t>
            </a:r>
            <a:r>
              <a:rPr lang="ru-RU" dirty="0" smtClean="0">
                <a:solidFill>
                  <a:srgbClr val="0070C0"/>
                </a:solidFill>
              </a:rPr>
              <a:t>САМОЕ количество предметов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928662" y="3071810"/>
            <a:ext cx="1643074" cy="1184152"/>
          </a:xfrm>
          <a:prstGeom prst="wedgeRoundRectCallout">
            <a:avLst>
              <a:gd name="adj1" fmla="val -363"/>
              <a:gd name="adj2" fmla="val -85727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Это </a:t>
            </a:r>
            <a:r>
              <a:rPr lang="ru-RU" b="1" dirty="0" smtClean="0">
                <a:solidFill>
                  <a:srgbClr val="0070C0"/>
                </a:solidFill>
              </a:rPr>
              <a:t>ТО ЖЕ </a:t>
            </a:r>
            <a:r>
              <a:rPr lang="ru-RU" dirty="0" smtClean="0">
                <a:solidFill>
                  <a:srgbClr val="0070C0"/>
                </a:solidFill>
              </a:rPr>
              <a:t>САМОЕ количество предметов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28662" y="1857364"/>
            <a:ext cx="1785950" cy="857256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3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1928802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51</a:t>
            </a:r>
            <a:r>
              <a:rPr lang="ru-RU" sz="3600" b="1" baseline="-25000" dirty="0" smtClean="0"/>
              <a:t>10</a:t>
            </a:r>
            <a:endParaRPr lang="ru-RU" sz="36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57488" y="2000240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=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5888"/>
            <a:ext cx="8280400" cy="67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276</Words>
  <Application>Microsoft Office PowerPoint</Application>
  <PresentationFormat>Экран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Методика решения задач по теме «Системы счисления»</vt:lpstr>
      <vt:lpstr>Слайд 2</vt:lpstr>
      <vt:lpstr>Процент количества ошибок  при выполнении задания №13  от общего числа учащихся, выполнявших работу </vt:lpstr>
      <vt:lpstr>Демоверсия ФИПИ</vt:lpstr>
      <vt:lpstr>Слайд 5</vt:lpstr>
      <vt:lpstr>Слайд 6</vt:lpstr>
      <vt:lpstr>Системы счисления ОГЭ Развернутая форма записи чисел</vt:lpstr>
      <vt:lpstr>Системы счисления ОГЭ  Перевод в десятичную систему счисления</vt:lpstr>
      <vt:lpstr>Слайд 9</vt:lpstr>
      <vt:lpstr>Системы счисления ОГЭ  Перевод целых десятичных чисел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39</cp:revision>
  <dcterms:created xsi:type="dcterms:W3CDTF">2019-11-03T02:50:33Z</dcterms:created>
  <dcterms:modified xsi:type="dcterms:W3CDTF">2019-11-04T17:58:03Z</dcterms:modified>
</cp:coreProperties>
</file>