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59" r:id="rId4"/>
    <p:sldId id="275" r:id="rId5"/>
    <p:sldId id="274" r:id="rId6"/>
    <p:sldId id="269" r:id="rId7"/>
    <p:sldId id="276" r:id="rId8"/>
    <p:sldId id="277" r:id="rId9"/>
    <p:sldId id="278" r:id="rId10"/>
    <p:sldId id="279" r:id="rId11"/>
    <p:sldId id="268" r:id="rId12"/>
    <p:sldId id="271" r:id="rId13"/>
    <p:sldId id="273" r:id="rId14"/>
    <p:sldId id="272" r:id="rId1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A50021"/>
    <a:srgbClr val="0000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6433" autoAdjust="0"/>
  </p:normalViewPr>
  <p:slideViewPr>
    <p:cSldViewPr snapToGrid="0">
      <p:cViewPr>
        <p:scale>
          <a:sx n="66" d="100"/>
          <a:sy n="66" d="100"/>
        </p:scale>
        <p:origin x="-1404" y="-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F019F-0F9A-4475-8D66-860799046360}" type="datetimeFigureOut">
              <a:rPr lang="ru-RU"/>
              <a:pPr>
                <a:defRPr/>
              </a:pPr>
              <a:t>20.12.2019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48BC5-9FE6-4780-8819-EABF1AB7C2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715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F5DF9-885C-470A-AA13-C189FD6AE12F}" type="datetimeFigureOut">
              <a:rPr lang="ru-RU"/>
              <a:pPr>
                <a:defRPr/>
              </a:pPr>
              <a:t>20.12.2019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68FB3-742B-460D-BAC6-4038395CAE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928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A3118-7B80-4E7A-9DC8-6D8C734766AD}" type="datetimeFigureOut">
              <a:rPr lang="ru-RU"/>
              <a:pPr>
                <a:defRPr/>
              </a:pPr>
              <a:t>20.12.2019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08C05-5010-4D6A-AEBD-56B214C177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154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2CBFD-7D7E-470C-B8C7-AABDCCD368A1}" type="datetimeFigureOut">
              <a:rPr lang="ru-RU"/>
              <a:pPr>
                <a:defRPr/>
              </a:pPr>
              <a:t>20.12.2019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6D8A2-9435-496F-85BF-BA5B5CE158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3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E3E95-E7DA-4F65-B13C-55E110ACD99E}" type="datetimeFigureOut">
              <a:rPr lang="ru-RU"/>
              <a:pPr>
                <a:defRPr/>
              </a:pPr>
              <a:t>20.12.2019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3A19E3-F719-499F-8E60-94E61B30DC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395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BB4A3-DF02-45B6-AB52-8E6EDB894211}" type="datetimeFigureOut">
              <a:rPr lang="ru-RU"/>
              <a:pPr>
                <a:defRPr/>
              </a:pPr>
              <a:t>20.12.2019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DE8CF-FDD0-4976-9EF1-A9D24CD624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755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10C38-65BC-444B-81FE-5CBE3AEFC409}" type="datetimeFigureOut">
              <a:rPr lang="ru-RU"/>
              <a:pPr>
                <a:defRPr/>
              </a:pPr>
              <a:t>20.12.2019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46875-FEE3-4051-8F37-A3007B9BDD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562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EB81D-0B13-42DD-8C8E-56A5B1B7CFB8}" type="datetimeFigureOut">
              <a:rPr lang="ru-RU"/>
              <a:pPr>
                <a:defRPr/>
              </a:pPr>
              <a:t>20.12.2019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8A7D1-4D9A-484C-B920-4B2005AB27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818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D9022-8844-4D33-9745-D88BBFBFACC6}" type="datetimeFigureOut">
              <a:rPr lang="ru-RU"/>
              <a:pPr>
                <a:defRPr/>
              </a:pPr>
              <a:t>20.12.2019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39E1E-4442-440B-834C-849FC29B22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037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FFCF8-55A1-4956-886C-C805E31D7351}" type="datetimeFigureOut">
              <a:rPr lang="ru-RU"/>
              <a:pPr>
                <a:defRPr/>
              </a:pPr>
              <a:t>20.12.2019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36A54-30EA-44A6-909A-167C944BCB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786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03C8D-D2A5-40D7-9F6A-ABA3743CF7EC}" type="datetimeFigureOut">
              <a:rPr lang="ru-RU"/>
              <a:pPr>
                <a:defRPr/>
              </a:pPr>
              <a:t>20.12.2019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8723B-108F-4D17-8970-EEF55687E2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957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CA6CFE2-8C44-497E-AC35-717B4EFBB4C4}" type="datetimeFigureOut">
              <a:rPr lang="ru-RU"/>
              <a:pPr>
                <a:defRPr/>
              </a:pPr>
              <a:t>20.12.2019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A046AC1-F5B0-4DF0-AB06-D8535B674A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Calibri" pitchFamily="34" charset="0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Calibri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Calibri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Calibri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Calibri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Calibri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hyperlink" Target="&#1061;&#1072;&#1083;&#1080;&#1082;&#1086;&#1074;/&#1061;&#1072;&#1083;&#1080;&#1082;&#1086;&#1074;%20&#1057;&#1072;&#1081;&#1090;/index.htm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buduguru.org/professions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profguide.io/professions/category/it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&#1044;&#1083;&#1103;%20&#1072;&#1085;&#1072;&#1083;&#1080;&#1079;&#1072;.doc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Grp="1"/>
          </p:cNvSpPr>
          <p:nvPr>
            <p:ph type="ctrTitle" idx="4294967295"/>
          </p:nvPr>
        </p:nvSpPr>
        <p:spPr>
          <a:xfrm>
            <a:off x="3344863" y="1376363"/>
            <a:ext cx="5248275" cy="3173412"/>
          </a:xfrm>
        </p:spPr>
        <p:txBody>
          <a:bodyPr/>
          <a:lstStyle/>
          <a:p>
            <a:pPr algn="ctr"/>
            <a:r>
              <a:rPr lang="ru-RU" sz="3600" b="1" smtClean="0">
                <a:solidFill>
                  <a:srgbClr val="000099"/>
                </a:solidFill>
              </a:rPr>
              <a:t>«Осуществление профильных профориентационных проектов </a:t>
            </a:r>
            <a:br>
              <a:rPr lang="ru-RU" sz="3600" b="1" smtClean="0">
                <a:solidFill>
                  <a:srgbClr val="000099"/>
                </a:solidFill>
              </a:rPr>
            </a:br>
            <a:r>
              <a:rPr lang="ru-RU" sz="3600" b="1" smtClean="0">
                <a:solidFill>
                  <a:srgbClr val="000099"/>
                </a:solidFill>
              </a:rPr>
              <a:t>в условиях реализации ФГОС СОО»</a:t>
            </a:r>
          </a:p>
        </p:txBody>
      </p:sp>
      <p:sp>
        <p:nvSpPr>
          <p:cNvPr id="13317" name="Rectangle 5"/>
          <p:cNvSpPr>
            <a:spLocks noGrp="1"/>
          </p:cNvSpPr>
          <p:nvPr>
            <p:ph type="subTitle" idx="4294967295"/>
          </p:nvPr>
        </p:nvSpPr>
        <p:spPr>
          <a:xfrm>
            <a:off x="4495800" y="5083175"/>
            <a:ext cx="4648200" cy="1325563"/>
          </a:xfrm>
        </p:spPr>
        <p:txBody>
          <a:bodyPr/>
          <a:lstStyle/>
          <a:p>
            <a:pPr marL="0" indent="0" algn="ctr">
              <a:lnSpc>
                <a:spcPct val="80000"/>
              </a:lnSpc>
              <a:buFont typeface="Calibri" pitchFamily="34" charset="0"/>
              <a:buNone/>
            </a:pPr>
            <a:r>
              <a:rPr lang="ru-RU" sz="2000" b="1" smtClean="0">
                <a:solidFill>
                  <a:srgbClr val="FF0000"/>
                </a:solidFill>
              </a:rPr>
              <a:t>Петрова Юлия Александровна</a:t>
            </a:r>
          </a:p>
          <a:p>
            <a:pPr marL="0" indent="0" algn="ctr">
              <a:lnSpc>
                <a:spcPct val="80000"/>
              </a:lnSpc>
              <a:buFont typeface="Calibri" pitchFamily="34" charset="0"/>
              <a:buNone/>
            </a:pPr>
            <a:r>
              <a:rPr lang="ru-RU" sz="2000" b="1" smtClean="0">
                <a:solidFill>
                  <a:srgbClr val="FF0000"/>
                </a:solidFill>
              </a:rPr>
              <a:t>учитель информатики</a:t>
            </a:r>
          </a:p>
          <a:p>
            <a:pPr marL="0" indent="0" algn="ctr">
              <a:lnSpc>
                <a:spcPct val="80000"/>
              </a:lnSpc>
              <a:buFont typeface="Calibri" pitchFamily="34" charset="0"/>
              <a:buNone/>
            </a:pPr>
            <a:r>
              <a:rPr lang="ru-RU" sz="2000" b="1" smtClean="0">
                <a:solidFill>
                  <a:srgbClr val="FF0000"/>
                </a:solidFill>
              </a:rPr>
              <a:t>МАОУ «Гимназия №100 г.Челябинска»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/>
          </p:cNvSpPr>
          <p:nvPr>
            <p:ph type="title"/>
          </p:nvPr>
        </p:nvSpPr>
        <p:spPr>
          <a:xfrm>
            <a:off x="646113" y="115888"/>
            <a:ext cx="7886700" cy="868362"/>
          </a:xfrm>
        </p:spPr>
        <p:txBody>
          <a:bodyPr/>
          <a:lstStyle/>
          <a:p>
            <a:pPr algn="ctr"/>
            <a:r>
              <a:rPr lang="ru-RU" sz="3600" b="1" smtClean="0">
                <a:solidFill>
                  <a:schemeClr val="bg1"/>
                </a:solidFill>
              </a:rPr>
              <a:t>План анализа своих возможностей</a:t>
            </a:r>
          </a:p>
        </p:txBody>
      </p:sp>
      <p:sp>
        <p:nvSpPr>
          <p:cNvPr id="49155" name="Rectangle 3"/>
          <p:cNvSpPr>
            <a:spLocks noGrp="1"/>
          </p:cNvSpPr>
          <p:nvPr>
            <p:ph type="body" idx="1"/>
          </p:nvPr>
        </p:nvSpPr>
        <p:spPr>
          <a:xfrm>
            <a:off x="242888" y="1774825"/>
            <a:ext cx="8713787" cy="4065588"/>
          </a:xfrm>
        </p:spPr>
        <p:txBody>
          <a:bodyPr/>
          <a:lstStyle/>
          <a:p>
            <a:pPr marL="266700" indent="-266700">
              <a:lnSpc>
                <a:spcPct val="100000"/>
              </a:lnSpc>
              <a:buFont typeface="Calibri" pitchFamily="34" charset="0"/>
              <a:buAutoNum type="arabicPeriod"/>
            </a:pPr>
            <a:r>
              <a:rPr lang="ru-RU" sz="2400" smtClean="0"/>
              <a:t>Способности, которыми я уже обладаю.</a:t>
            </a:r>
          </a:p>
          <a:p>
            <a:pPr marL="266700" indent="-266700">
              <a:lnSpc>
                <a:spcPct val="100000"/>
              </a:lnSpc>
              <a:buFont typeface="Calibri" pitchFamily="34" charset="0"/>
              <a:buAutoNum type="arabicPeriod"/>
            </a:pPr>
            <a:r>
              <a:rPr lang="ru-RU" sz="2400" smtClean="0"/>
              <a:t>Пути получения профессии (ВУЗы Челябинска, Челябинской области, России: специальности и специализации).</a:t>
            </a:r>
          </a:p>
          <a:p>
            <a:pPr marL="266700" indent="-266700">
              <a:lnSpc>
                <a:spcPct val="100000"/>
              </a:lnSpc>
              <a:buFont typeface="Calibri" pitchFamily="34" charset="0"/>
              <a:buAutoNum type="arabicPeriod"/>
            </a:pPr>
            <a:r>
              <a:rPr lang="ru-RU" sz="2400" smtClean="0"/>
              <a:t>Необходимые для изучения предметы/дисциплины. </a:t>
            </a:r>
          </a:p>
          <a:p>
            <a:pPr marL="266700" indent="-266700">
              <a:lnSpc>
                <a:spcPct val="100000"/>
              </a:lnSpc>
              <a:buFont typeface="Calibri" pitchFamily="34" charset="0"/>
              <a:buAutoNum type="arabicPeriod"/>
            </a:pPr>
            <a:r>
              <a:rPr lang="ru-RU" sz="2400" smtClean="0"/>
              <a:t>Где и как можно работать?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/>
          </p:cNvSpPr>
          <p:nvPr>
            <p:ph type="title"/>
          </p:nvPr>
        </p:nvSpPr>
        <p:spPr>
          <a:xfrm>
            <a:off x="646113" y="115888"/>
            <a:ext cx="7886700" cy="868362"/>
          </a:xfrm>
        </p:spPr>
        <p:txBody>
          <a:bodyPr/>
          <a:lstStyle/>
          <a:p>
            <a:pPr algn="ctr"/>
            <a:r>
              <a:rPr lang="ru-RU" sz="3600" b="1" smtClean="0">
                <a:solidFill>
                  <a:schemeClr val="bg1"/>
                </a:solidFill>
              </a:rPr>
              <a:t>Структура письменного отчета по реализации проекта</a:t>
            </a:r>
          </a:p>
        </p:txBody>
      </p:sp>
      <p:sp>
        <p:nvSpPr>
          <p:cNvPr id="33795" name="Rectangle 3"/>
          <p:cNvSpPr>
            <a:spLocks noGrp="1"/>
          </p:cNvSpPr>
          <p:nvPr>
            <p:ph type="body" idx="1"/>
          </p:nvPr>
        </p:nvSpPr>
        <p:spPr>
          <a:xfrm>
            <a:off x="215900" y="1311275"/>
            <a:ext cx="8618538" cy="4351338"/>
          </a:xfrm>
        </p:spPr>
        <p:txBody>
          <a:bodyPr/>
          <a:lstStyle/>
          <a:p>
            <a:pPr marL="0" indent="0">
              <a:lnSpc>
                <a:spcPct val="100000"/>
              </a:lnSpc>
              <a:buFont typeface="Calibri" pitchFamily="34" charset="0"/>
              <a:buNone/>
            </a:pPr>
            <a:r>
              <a:rPr lang="ru-RU" sz="1900" smtClean="0"/>
              <a:t>Введение (актуальность, цели и задачи, основные критерии выбора профессии).</a:t>
            </a:r>
          </a:p>
          <a:p>
            <a:pPr marL="0" indent="0">
              <a:lnSpc>
                <a:spcPct val="100000"/>
              </a:lnSpc>
              <a:buFont typeface="Calibri" pitchFamily="34" charset="0"/>
              <a:buNone/>
            </a:pPr>
            <a:r>
              <a:rPr lang="ru-RU" sz="1900" smtClean="0"/>
              <a:t>1. Общие сведения о профессии.</a:t>
            </a:r>
          </a:p>
          <a:p>
            <a:pPr marL="0" indent="0">
              <a:lnSpc>
                <a:spcPct val="100000"/>
              </a:lnSpc>
              <a:buFont typeface="Calibri" pitchFamily="34" charset="0"/>
              <a:buNone/>
            </a:pPr>
            <a:r>
              <a:rPr lang="ru-RU" sz="1900" smtClean="0"/>
              <a:t>      1.1. История профессии.</a:t>
            </a:r>
          </a:p>
          <a:p>
            <a:pPr marL="0" indent="0">
              <a:lnSpc>
                <a:spcPct val="100000"/>
              </a:lnSpc>
              <a:buFont typeface="Calibri" pitchFamily="34" charset="0"/>
              <a:buNone/>
            </a:pPr>
            <a:r>
              <a:rPr lang="ru-RU" sz="1900" smtClean="0"/>
              <a:t>      1.2. Характеристика профессии.</a:t>
            </a:r>
          </a:p>
          <a:p>
            <a:pPr marL="0" indent="0">
              <a:lnSpc>
                <a:spcPct val="100000"/>
              </a:lnSpc>
              <a:buFont typeface="Calibri" pitchFamily="34" charset="0"/>
              <a:buNone/>
            </a:pPr>
            <a:r>
              <a:rPr lang="ru-RU" sz="1900" smtClean="0"/>
              <a:t>      1.3. Характеристика личности. </a:t>
            </a:r>
          </a:p>
          <a:p>
            <a:pPr marL="0" indent="0">
              <a:lnSpc>
                <a:spcPct val="100000"/>
              </a:lnSpc>
              <a:buFont typeface="Calibri" pitchFamily="34" charset="0"/>
              <a:buNone/>
            </a:pPr>
            <a:r>
              <a:rPr lang="ru-RU" sz="1900" smtClean="0"/>
              <a:t>      1.4. Известные личности в профессии.</a:t>
            </a:r>
          </a:p>
          <a:p>
            <a:pPr marL="0" indent="0">
              <a:lnSpc>
                <a:spcPct val="100000"/>
              </a:lnSpc>
              <a:buFont typeface="Calibri" pitchFamily="34" charset="0"/>
              <a:buNone/>
            </a:pPr>
            <a:r>
              <a:rPr lang="ru-RU" sz="1900" smtClean="0"/>
              <a:t>2. Мои возможности в профессии.</a:t>
            </a:r>
          </a:p>
          <a:p>
            <a:pPr marL="0" indent="0">
              <a:lnSpc>
                <a:spcPct val="100000"/>
              </a:lnSpc>
              <a:buFont typeface="Calibri" pitchFamily="34" charset="0"/>
              <a:buNone/>
            </a:pPr>
            <a:r>
              <a:rPr lang="ru-RU" sz="1900" smtClean="0"/>
              <a:t>     2.1. Мои личностные качества.</a:t>
            </a:r>
          </a:p>
          <a:p>
            <a:pPr marL="0" indent="0">
              <a:lnSpc>
                <a:spcPct val="100000"/>
              </a:lnSpc>
              <a:buFont typeface="Calibri" pitchFamily="34" charset="0"/>
              <a:buNone/>
            </a:pPr>
            <a:r>
              <a:rPr lang="ru-RU" sz="1900" smtClean="0"/>
              <a:t>     2.2. Мои способности.</a:t>
            </a:r>
          </a:p>
          <a:p>
            <a:pPr marL="0" indent="0">
              <a:lnSpc>
                <a:spcPct val="100000"/>
              </a:lnSpc>
              <a:buFont typeface="Calibri" pitchFamily="34" charset="0"/>
              <a:buNone/>
            </a:pPr>
            <a:r>
              <a:rPr lang="ru-RU" sz="1900" smtClean="0"/>
              <a:t>     2.3. Куда пойти учиться.</a:t>
            </a:r>
          </a:p>
          <a:p>
            <a:pPr marL="0" indent="0">
              <a:lnSpc>
                <a:spcPct val="100000"/>
              </a:lnSpc>
              <a:buFont typeface="Calibri" pitchFamily="34" charset="0"/>
              <a:buNone/>
            </a:pPr>
            <a:r>
              <a:rPr lang="ru-RU" sz="1900" smtClean="0"/>
              <a:t>     2.4. Куда пойти работать.</a:t>
            </a:r>
          </a:p>
          <a:p>
            <a:pPr marL="0" indent="0">
              <a:lnSpc>
                <a:spcPct val="100000"/>
              </a:lnSpc>
              <a:buFont typeface="Calibri" pitchFamily="34" charset="0"/>
              <a:buNone/>
            </a:pPr>
            <a:r>
              <a:rPr lang="ru-RU" sz="1900" smtClean="0"/>
              <a:t>Заключение (обобщение материала, вывод по правильности выбора профессии).</a:t>
            </a:r>
          </a:p>
          <a:p>
            <a:pPr marL="0" indent="0">
              <a:lnSpc>
                <a:spcPct val="100000"/>
              </a:lnSpc>
              <a:buFont typeface="Calibri" pitchFamily="34" charset="0"/>
              <a:buNone/>
            </a:pPr>
            <a:r>
              <a:rPr lang="ru-RU" sz="1900" smtClean="0"/>
              <a:t>Список источников.</a:t>
            </a:r>
          </a:p>
        </p:txBody>
      </p:sp>
      <p:pic>
        <p:nvPicPr>
          <p:cNvPr id="33796" name="Picture 4" descr="20191216_1447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8" r="5682"/>
          <a:stretch>
            <a:fillRect/>
          </a:stretch>
        </p:blipFill>
        <p:spPr bwMode="auto">
          <a:xfrm>
            <a:off x="4737100" y="2168525"/>
            <a:ext cx="4306888" cy="266223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Grp="1"/>
          </p:cNvSpPr>
          <p:nvPr>
            <p:ph type="title"/>
          </p:nvPr>
        </p:nvSpPr>
        <p:spPr>
          <a:xfrm>
            <a:off x="638175" y="31750"/>
            <a:ext cx="7843838" cy="842963"/>
          </a:xfrm>
        </p:spPr>
        <p:txBody>
          <a:bodyPr/>
          <a:lstStyle/>
          <a:p>
            <a:pPr algn="ctr"/>
            <a:r>
              <a:rPr lang="ru-RU" b="1" smtClean="0">
                <a:solidFill>
                  <a:schemeClr val="bg1"/>
                </a:solidFill>
              </a:rPr>
              <a:t>Продукт проекта</a:t>
            </a:r>
          </a:p>
        </p:txBody>
      </p:sp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0"/>
          <a:stretch>
            <a:fillRect/>
          </a:stretch>
        </p:blipFill>
        <p:spPr bwMode="auto">
          <a:xfrm>
            <a:off x="55563" y="1133475"/>
            <a:ext cx="4325937" cy="233997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6"/>
          <a:stretch>
            <a:fillRect/>
          </a:stretch>
        </p:blipFill>
        <p:spPr bwMode="auto">
          <a:xfrm>
            <a:off x="55563" y="3848100"/>
            <a:ext cx="4325937" cy="233997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2"/>
          <a:stretch>
            <a:fillRect/>
          </a:stretch>
        </p:blipFill>
        <p:spPr bwMode="auto">
          <a:xfrm>
            <a:off x="4625975" y="1130300"/>
            <a:ext cx="4313238" cy="233997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85"/>
          <a:stretch>
            <a:fillRect/>
          </a:stretch>
        </p:blipFill>
        <p:spPr bwMode="auto">
          <a:xfrm>
            <a:off x="4645025" y="3844925"/>
            <a:ext cx="4359275" cy="233997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4043363" y="6315075"/>
            <a:ext cx="10556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>
                <a:hlinkClick r:id="rId6" action="ppaction://hlinkfile"/>
              </a:rPr>
              <a:t>Продукт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4" name="Rectangle 8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947738"/>
          </a:xfrm>
        </p:spPr>
        <p:txBody>
          <a:bodyPr/>
          <a:lstStyle/>
          <a:p>
            <a:pPr algn="ctr"/>
            <a:r>
              <a:rPr lang="ru-RU" b="1" smtClean="0">
                <a:solidFill>
                  <a:schemeClr val="bg1"/>
                </a:solidFill>
              </a:rPr>
              <a:t>Защита проектов</a:t>
            </a:r>
          </a:p>
        </p:txBody>
      </p:sp>
      <p:pic>
        <p:nvPicPr>
          <p:cNvPr id="39940" name="Picture 4" descr="DSC_0268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94138"/>
            <a:ext cx="4195763" cy="278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3" name="Picture 7" descr="DSC_0245"/>
          <p:cNvPicPr>
            <a:picLocks noChangeAspect="1" noChangeArrowheads="1"/>
          </p:cNvPicPr>
          <p:nvPr/>
        </p:nvPicPr>
        <p:blipFill>
          <a:blip r:embed="rId3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71575"/>
            <a:ext cx="4137025" cy="268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5" name="Picture 9" descr="DSC_027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438400"/>
            <a:ext cx="4383088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/>
          </p:cNvSpPr>
          <p:nvPr>
            <p:ph type="title" idx="4294967295"/>
          </p:nvPr>
        </p:nvSpPr>
        <p:spPr>
          <a:xfrm>
            <a:off x="0" y="106363"/>
            <a:ext cx="9144000" cy="860425"/>
          </a:xfrm>
        </p:spPr>
        <p:txBody>
          <a:bodyPr/>
          <a:lstStyle/>
          <a:p>
            <a:pPr algn="ctr"/>
            <a:r>
              <a:rPr lang="ru-RU" b="1" smtClean="0">
                <a:solidFill>
                  <a:schemeClr val="bg1"/>
                </a:solidFill>
              </a:rPr>
              <a:t>Буклеты о профессии</a:t>
            </a:r>
          </a:p>
        </p:txBody>
      </p:sp>
      <p:pic>
        <p:nvPicPr>
          <p:cNvPr id="38916" name="Picture 4" descr="20191216_2131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600" y="1171575"/>
            <a:ext cx="9956800" cy="560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Grp="1"/>
          </p:cNvSpPr>
          <p:nvPr>
            <p:ph type="title"/>
          </p:nvPr>
        </p:nvSpPr>
        <p:spPr>
          <a:xfrm>
            <a:off x="611188" y="0"/>
            <a:ext cx="7886700" cy="1041400"/>
          </a:xfrm>
        </p:spPr>
        <p:txBody>
          <a:bodyPr/>
          <a:lstStyle/>
          <a:p>
            <a:pPr algn="ctr"/>
            <a:r>
              <a:rPr lang="ru-RU" sz="3600" b="1" smtClean="0">
                <a:solidFill>
                  <a:schemeClr val="bg1"/>
                </a:solidFill>
              </a:rPr>
              <a:t>Помощь старшекласснику в выборе профессии</a:t>
            </a:r>
          </a:p>
        </p:txBody>
      </p:sp>
      <p:pic>
        <p:nvPicPr>
          <p:cNvPr id="22536" name="Picture 8" descr="Картинки по запросу ученик картинк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50" y="2439988"/>
            <a:ext cx="1401763" cy="314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7" name="AutoShape 9"/>
          <p:cNvSpPr>
            <a:spLocks noChangeArrowheads="1"/>
          </p:cNvSpPr>
          <p:nvPr/>
        </p:nvSpPr>
        <p:spPr bwMode="auto">
          <a:xfrm>
            <a:off x="461963" y="2030413"/>
            <a:ext cx="2114550" cy="569912"/>
          </a:xfrm>
          <a:prstGeom prst="roundRect">
            <a:avLst>
              <a:gd name="adj" fmla="val 16667"/>
            </a:avLst>
          </a:prstGeom>
          <a:noFill/>
          <a:ln w="254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/>
              <a:t>Классный</a:t>
            </a:r>
          </a:p>
          <a:p>
            <a:pPr algn="ctr"/>
            <a:r>
              <a:rPr lang="ru-RU"/>
              <a:t>руководитель</a:t>
            </a:r>
          </a:p>
        </p:txBody>
      </p:sp>
      <p:sp>
        <p:nvSpPr>
          <p:cNvPr id="22538" name="AutoShape 10"/>
          <p:cNvSpPr>
            <a:spLocks noChangeArrowheads="1"/>
          </p:cNvSpPr>
          <p:nvPr/>
        </p:nvSpPr>
        <p:spPr bwMode="auto">
          <a:xfrm>
            <a:off x="461963" y="3170238"/>
            <a:ext cx="2114550" cy="569912"/>
          </a:xfrm>
          <a:prstGeom prst="roundRect">
            <a:avLst>
              <a:gd name="adj" fmla="val 16667"/>
            </a:avLst>
          </a:prstGeom>
          <a:noFill/>
          <a:ln w="254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/>
              <a:t>Учитель-</a:t>
            </a:r>
          </a:p>
          <a:p>
            <a:pPr algn="ctr"/>
            <a:r>
              <a:rPr lang="ru-RU"/>
              <a:t>предметник</a:t>
            </a:r>
          </a:p>
        </p:txBody>
      </p:sp>
      <p:sp>
        <p:nvSpPr>
          <p:cNvPr id="22540" name="AutoShape 12"/>
          <p:cNvSpPr>
            <a:spLocks noChangeArrowheads="1"/>
          </p:cNvSpPr>
          <p:nvPr/>
        </p:nvSpPr>
        <p:spPr bwMode="auto">
          <a:xfrm>
            <a:off x="6400800" y="2030413"/>
            <a:ext cx="2114550" cy="569912"/>
          </a:xfrm>
          <a:prstGeom prst="roundRect">
            <a:avLst>
              <a:gd name="adj" fmla="val 16667"/>
            </a:avLst>
          </a:prstGeom>
          <a:noFill/>
          <a:ln w="254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/>
              <a:t>Семья</a:t>
            </a:r>
          </a:p>
        </p:txBody>
      </p:sp>
      <p:sp>
        <p:nvSpPr>
          <p:cNvPr id="22541" name="AutoShape 13"/>
          <p:cNvSpPr>
            <a:spLocks noChangeArrowheads="1"/>
          </p:cNvSpPr>
          <p:nvPr/>
        </p:nvSpPr>
        <p:spPr bwMode="auto">
          <a:xfrm>
            <a:off x="461963" y="4210050"/>
            <a:ext cx="2114550" cy="569913"/>
          </a:xfrm>
          <a:prstGeom prst="roundRect">
            <a:avLst>
              <a:gd name="adj" fmla="val 16667"/>
            </a:avLst>
          </a:prstGeom>
          <a:noFill/>
          <a:ln w="254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/>
              <a:t>Психолог</a:t>
            </a:r>
          </a:p>
        </p:txBody>
      </p:sp>
      <p:sp>
        <p:nvSpPr>
          <p:cNvPr id="22542" name="AutoShape 14"/>
          <p:cNvSpPr>
            <a:spLocks noChangeArrowheads="1"/>
          </p:cNvSpPr>
          <p:nvPr/>
        </p:nvSpPr>
        <p:spPr bwMode="auto">
          <a:xfrm>
            <a:off x="461963" y="5334000"/>
            <a:ext cx="2114550" cy="569913"/>
          </a:xfrm>
          <a:prstGeom prst="roundRect">
            <a:avLst>
              <a:gd name="adj" fmla="val 16667"/>
            </a:avLst>
          </a:prstGeom>
          <a:noFill/>
          <a:ln w="254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/>
              <a:t>Социальный</a:t>
            </a:r>
          </a:p>
          <a:p>
            <a:pPr algn="ctr"/>
            <a:r>
              <a:rPr lang="ru-RU"/>
              <a:t>педагог</a:t>
            </a:r>
          </a:p>
        </p:txBody>
      </p:sp>
      <p:sp>
        <p:nvSpPr>
          <p:cNvPr id="22543" name="AutoShape 15"/>
          <p:cNvSpPr>
            <a:spLocks noChangeArrowheads="1"/>
          </p:cNvSpPr>
          <p:nvPr/>
        </p:nvSpPr>
        <p:spPr bwMode="auto">
          <a:xfrm>
            <a:off x="6400800" y="3128963"/>
            <a:ext cx="2114550" cy="569912"/>
          </a:xfrm>
          <a:prstGeom prst="roundRect">
            <a:avLst>
              <a:gd name="adj" fmla="val 16667"/>
            </a:avLst>
          </a:prstGeom>
          <a:noFill/>
          <a:ln w="254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/>
              <a:t>Социальные</a:t>
            </a:r>
          </a:p>
          <a:p>
            <a:pPr algn="ctr"/>
            <a:r>
              <a:rPr lang="ru-RU"/>
              <a:t>партнеры</a:t>
            </a:r>
          </a:p>
        </p:txBody>
      </p:sp>
      <p:sp>
        <p:nvSpPr>
          <p:cNvPr id="22544" name="AutoShape 16"/>
          <p:cNvSpPr>
            <a:spLocks noChangeArrowheads="1"/>
          </p:cNvSpPr>
          <p:nvPr/>
        </p:nvSpPr>
        <p:spPr bwMode="auto">
          <a:xfrm>
            <a:off x="6400800" y="4178300"/>
            <a:ext cx="2114550" cy="569913"/>
          </a:xfrm>
          <a:prstGeom prst="roundRect">
            <a:avLst>
              <a:gd name="adj" fmla="val 16667"/>
            </a:avLst>
          </a:prstGeom>
          <a:noFill/>
          <a:ln w="254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/>
              <a:t>Информационные</a:t>
            </a:r>
          </a:p>
          <a:p>
            <a:pPr algn="ctr"/>
            <a:r>
              <a:rPr lang="ru-RU"/>
              <a:t>ресурсы</a:t>
            </a:r>
          </a:p>
        </p:txBody>
      </p:sp>
      <p:sp>
        <p:nvSpPr>
          <p:cNvPr id="22545" name="AutoShape 17"/>
          <p:cNvSpPr>
            <a:spLocks noChangeArrowheads="1"/>
          </p:cNvSpPr>
          <p:nvPr/>
        </p:nvSpPr>
        <p:spPr bwMode="auto">
          <a:xfrm>
            <a:off x="6400800" y="5429250"/>
            <a:ext cx="2114550" cy="569913"/>
          </a:xfrm>
          <a:prstGeom prst="roundRect">
            <a:avLst>
              <a:gd name="adj" fmla="val 16667"/>
            </a:avLst>
          </a:prstGeom>
          <a:noFill/>
          <a:ln w="254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/>
              <a:t>Библиотекарь</a:t>
            </a:r>
          </a:p>
        </p:txBody>
      </p:sp>
      <p:sp>
        <p:nvSpPr>
          <p:cNvPr id="22546" name="AutoShape 18"/>
          <p:cNvSpPr>
            <a:spLocks noChangeArrowheads="1"/>
          </p:cNvSpPr>
          <p:nvPr/>
        </p:nvSpPr>
        <p:spPr bwMode="auto">
          <a:xfrm rot="1653902">
            <a:off x="2919413" y="2192338"/>
            <a:ext cx="922337" cy="587375"/>
          </a:xfrm>
          <a:prstGeom prst="rightArrow">
            <a:avLst>
              <a:gd name="adj1" fmla="val 50000"/>
              <a:gd name="adj2" fmla="val 3925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47" name="AutoShape 19"/>
          <p:cNvSpPr>
            <a:spLocks noChangeArrowheads="1"/>
          </p:cNvSpPr>
          <p:nvPr/>
        </p:nvSpPr>
        <p:spPr bwMode="auto">
          <a:xfrm rot="708069">
            <a:off x="2827338" y="3249613"/>
            <a:ext cx="922337" cy="587375"/>
          </a:xfrm>
          <a:prstGeom prst="rightArrow">
            <a:avLst>
              <a:gd name="adj1" fmla="val 50000"/>
              <a:gd name="adj2" fmla="val 3925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48" name="AutoShape 20"/>
          <p:cNvSpPr>
            <a:spLocks noChangeArrowheads="1"/>
          </p:cNvSpPr>
          <p:nvPr/>
        </p:nvSpPr>
        <p:spPr bwMode="auto">
          <a:xfrm rot="-445659">
            <a:off x="2860675" y="4181475"/>
            <a:ext cx="922338" cy="587375"/>
          </a:xfrm>
          <a:prstGeom prst="rightArrow">
            <a:avLst>
              <a:gd name="adj1" fmla="val 50000"/>
              <a:gd name="adj2" fmla="val 3925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49" name="AutoShape 21"/>
          <p:cNvSpPr>
            <a:spLocks noChangeArrowheads="1"/>
          </p:cNvSpPr>
          <p:nvPr/>
        </p:nvSpPr>
        <p:spPr bwMode="auto">
          <a:xfrm rot="-1027516">
            <a:off x="2936875" y="5235575"/>
            <a:ext cx="922338" cy="587375"/>
          </a:xfrm>
          <a:prstGeom prst="rightArrow">
            <a:avLst>
              <a:gd name="adj1" fmla="val 50000"/>
              <a:gd name="adj2" fmla="val 3925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50" name="AutoShape 22"/>
          <p:cNvSpPr>
            <a:spLocks noChangeArrowheads="1"/>
          </p:cNvSpPr>
          <p:nvPr/>
        </p:nvSpPr>
        <p:spPr bwMode="auto">
          <a:xfrm rot="9237575">
            <a:off x="5283200" y="2193925"/>
            <a:ext cx="919163" cy="587375"/>
          </a:xfrm>
          <a:prstGeom prst="rightArrow">
            <a:avLst>
              <a:gd name="adj1" fmla="val 50000"/>
              <a:gd name="adj2" fmla="val 3912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51" name="AutoShape 23"/>
          <p:cNvSpPr>
            <a:spLocks noChangeArrowheads="1"/>
          </p:cNvSpPr>
          <p:nvPr/>
        </p:nvSpPr>
        <p:spPr bwMode="auto">
          <a:xfrm rot="9680604">
            <a:off x="5300663" y="3251200"/>
            <a:ext cx="922337" cy="587375"/>
          </a:xfrm>
          <a:prstGeom prst="rightArrow">
            <a:avLst>
              <a:gd name="adj1" fmla="val 50000"/>
              <a:gd name="adj2" fmla="val 3925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52" name="AutoShape 24"/>
          <p:cNvSpPr>
            <a:spLocks noChangeArrowheads="1"/>
          </p:cNvSpPr>
          <p:nvPr/>
        </p:nvSpPr>
        <p:spPr bwMode="auto">
          <a:xfrm rot="11432693">
            <a:off x="5334000" y="4183063"/>
            <a:ext cx="922338" cy="587375"/>
          </a:xfrm>
          <a:prstGeom prst="rightArrow">
            <a:avLst>
              <a:gd name="adj1" fmla="val 50000"/>
              <a:gd name="adj2" fmla="val 3925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53" name="AutoShape 25"/>
          <p:cNvSpPr>
            <a:spLocks noChangeArrowheads="1"/>
          </p:cNvSpPr>
          <p:nvPr/>
        </p:nvSpPr>
        <p:spPr bwMode="auto">
          <a:xfrm rot="11899287">
            <a:off x="5291138" y="5237163"/>
            <a:ext cx="922337" cy="587375"/>
          </a:xfrm>
          <a:prstGeom prst="rightArrow">
            <a:avLst>
              <a:gd name="adj1" fmla="val 50000"/>
              <a:gd name="adj2" fmla="val 3925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/>
          </p:cNvSpPr>
          <p:nvPr>
            <p:ph type="title"/>
          </p:nvPr>
        </p:nvSpPr>
        <p:spPr>
          <a:xfrm>
            <a:off x="628650" y="122238"/>
            <a:ext cx="7886700" cy="814387"/>
          </a:xfrm>
        </p:spPr>
        <p:txBody>
          <a:bodyPr/>
          <a:lstStyle/>
          <a:p>
            <a:pPr algn="ctr"/>
            <a:r>
              <a:rPr lang="ru-RU" b="1" smtClean="0">
                <a:solidFill>
                  <a:schemeClr val="bg1"/>
                </a:solidFill>
              </a:rPr>
              <a:t>ФГОС  СОО</a:t>
            </a:r>
          </a:p>
        </p:txBody>
      </p:sp>
      <p:sp>
        <p:nvSpPr>
          <p:cNvPr id="18435" name="Rectangle 3"/>
          <p:cNvSpPr>
            <a:spLocks noGrp="1"/>
          </p:cNvSpPr>
          <p:nvPr>
            <p:ph type="body" idx="1"/>
          </p:nvPr>
        </p:nvSpPr>
        <p:spPr>
          <a:xfrm>
            <a:off x="176213" y="1114425"/>
            <a:ext cx="8801100" cy="55832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000" smtClean="0"/>
              <a:t>«… формирование навыков разработки, реализации и общественной презентации обучающимися результатов исследования, индивидуального проекта, направленного на решение научной, личностно и (или) социально значимой проблемы…»</a:t>
            </a:r>
          </a:p>
          <a:p>
            <a:pPr>
              <a:lnSpc>
                <a:spcPct val="100000"/>
              </a:lnSpc>
            </a:pPr>
            <a:r>
              <a:rPr lang="ru-RU" sz="2000" smtClean="0"/>
              <a:t>«… создание условий для интеграции урочных и внеурочных форм учебно-исследовательской и проектной деятельности обучающихся, а также их самостоятельной работы по подготовке и защите индивидуальных проектов…»</a:t>
            </a:r>
          </a:p>
          <a:p>
            <a:pPr>
              <a:lnSpc>
                <a:spcPct val="100000"/>
              </a:lnSpc>
            </a:pPr>
            <a:r>
              <a:rPr lang="ru-RU" sz="2000" smtClean="0"/>
              <a:t>«… выполнения индивидуального проекта всеми обучающимися в рамках учебного времени, специально отведенного учебным планом…»</a:t>
            </a:r>
          </a:p>
          <a:p>
            <a:pPr>
              <a:lnSpc>
                <a:spcPct val="100000"/>
              </a:lnSpc>
            </a:pPr>
            <a:r>
              <a:rPr lang="ru-RU" sz="2000" smtClean="0"/>
              <a:t>«… организовывать и сопровождать учебно-исследовательскую и проектную деятельность обучающихся, выполнение ими индивидуального проекта…»</a:t>
            </a:r>
          </a:p>
          <a:p>
            <a:pPr>
              <a:lnSpc>
                <a:spcPct val="100000"/>
              </a:lnSpc>
            </a:pPr>
            <a:r>
              <a:rPr lang="ru-RU" sz="2000" smtClean="0"/>
              <a:t>«… обеспечивать реализацию обязательной части основной образовательной программы и части, формируемой участниками образовательных отношений, включая выполнение индивидуальных проектов и внеурочную деятельность…»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/>
          </p:cNvSpPr>
          <p:nvPr>
            <p:ph type="title"/>
          </p:nvPr>
        </p:nvSpPr>
        <p:spPr>
          <a:xfrm>
            <a:off x="628650" y="76200"/>
            <a:ext cx="7886700" cy="879475"/>
          </a:xfrm>
        </p:spPr>
        <p:txBody>
          <a:bodyPr/>
          <a:lstStyle/>
          <a:p>
            <a:pPr algn="ctr"/>
            <a:r>
              <a:rPr lang="ru-RU" b="1" smtClean="0">
                <a:solidFill>
                  <a:schemeClr val="bg1"/>
                </a:solidFill>
              </a:rPr>
              <a:t>Обзор профессий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>
            <a:lum bright="-36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7" t="8554" r="20912" b="9525"/>
          <a:stretch>
            <a:fillRect/>
          </a:stretch>
        </p:blipFill>
        <p:spPr bwMode="auto">
          <a:xfrm>
            <a:off x="1063625" y="1592263"/>
            <a:ext cx="7015163" cy="515461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2894013" y="1112838"/>
            <a:ext cx="33004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>
                <a:hlinkClick r:id="rId3"/>
              </a:rPr>
              <a:t>http://buduguru.org/professions</a:t>
            </a:r>
            <a:r>
              <a:rPr lang="ru-RU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/>
          </p:cNvSpPr>
          <p:nvPr>
            <p:ph type="title"/>
          </p:nvPr>
        </p:nvSpPr>
        <p:spPr>
          <a:xfrm>
            <a:off x="628650" y="76200"/>
            <a:ext cx="7886700" cy="879475"/>
          </a:xfrm>
        </p:spPr>
        <p:txBody>
          <a:bodyPr/>
          <a:lstStyle/>
          <a:p>
            <a:pPr algn="ctr"/>
            <a:r>
              <a:rPr lang="ru-RU" b="1" smtClean="0">
                <a:solidFill>
                  <a:schemeClr val="bg1"/>
                </a:solidFill>
              </a:rPr>
              <a:t>Обзор профессий</a:t>
            </a: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2093913" y="1112838"/>
            <a:ext cx="5000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>
                <a:hlinkClick r:id="rId2"/>
              </a:rPr>
              <a:t>https://www.profguide.io/professions/category/it/</a:t>
            </a:r>
            <a:r>
              <a:rPr lang="ru-RU"/>
              <a:t> </a:t>
            </a:r>
          </a:p>
        </p:txBody>
      </p:sp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3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9" t="7320" r="16597" b="4762"/>
          <a:stretch>
            <a:fillRect/>
          </a:stretch>
        </p:blipFill>
        <p:spPr bwMode="auto">
          <a:xfrm>
            <a:off x="1081088" y="1589088"/>
            <a:ext cx="6935787" cy="510857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968375"/>
          </a:xfrm>
        </p:spPr>
        <p:txBody>
          <a:bodyPr/>
          <a:lstStyle/>
          <a:p>
            <a:pPr algn="ctr"/>
            <a:r>
              <a:rPr lang="ru-RU" sz="3600" b="1" smtClean="0">
                <a:solidFill>
                  <a:schemeClr val="bg1"/>
                </a:solidFill>
              </a:rPr>
              <a:t>Темы проектов</a:t>
            </a:r>
          </a:p>
        </p:txBody>
      </p:sp>
      <p:sp>
        <p:nvSpPr>
          <p:cNvPr id="34819" name="Rectangle 3"/>
          <p:cNvSpPr>
            <a:spLocks noGrp="1"/>
          </p:cNvSpPr>
          <p:nvPr>
            <p:ph type="body" sz="half" idx="1"/>
          </p:nvPr>
        </p:nvSpPr>
        <p:spPr>
          <a:xfrm>
            <a:off x="171450" y="1252538"/>
            <a:ext cx="7046913" cy="5210175"/>
          </a:xfrm>
        </p:spPr>
        <p:txBody>
          <a:bodyPr/>
          <a:lstStyle/>
          <a:p>
            <a:pPr marL="0" indent="0">
              <a:lnSpc>
                <a:spcPct val="100000"/>
              </a:lnSpc>
              <a:buFont typeface="Calibri" pitchFamily="34" charset="0"/>
              <a:buNone/>
            </a:pPr>
            <a:r>
              <a:rPr lang="ru-RU" sz="2000" smtClean="0"/>
              <a:t>«3D-аниматор»</a:t>
            </a:r>
          </a:p>
          <a:p>
            <a:pPr marL="0" indent="0">
              <a:lnSpc>
                <a:spcPct val="100000"/>
              </a:lnSpc>
              <a:buFont typeface="Calibri" pitchFamily="34" charset="0"/>
              <a:buNone/>
            </a:pPr>
            <a:r>
              <a:rPr lang="ru-RU" sz="2000" smtClean="0"/>
              <a:t>«Юзабилити-специалист»</a:t>
            </a:r>
          </a:p>
          <a:p>
            <a:pPr marL="0" indent="0">
              <a:lnSpc>
                <a:spcPct val="100000"/>
              </a:lnSpc>
              <a:buFont typeface="Calibri" pitchFamily="34" charset="0"/>
              <a:buNone/>
            </a:pPr>
            <a:r>
              <a:rPr lang="ru-RU" sz="2000" smtClean="0"/>
              <a:t>«Web-аналитик»</a:t>
            </a:r>
          </a:p>
          <a:p>
            <a:pPr marL="0" indent="0">
              <a:lnSpc>
                <a:spcPct val="100000"/>
              </a:lnSpc>
              <a:buFont typeface="Calibri" pitchFamily="34" charset="0"/>
              <a:buNone/>
            </a:pPr>
            <a:r>
              <a:rPr lang="ru-RU" sz="2000" smtClean="0"/>
              <a:t>«Flash-аниматор»</a:t>
            </a:r>
          </a:p>
          <a:p>
            <a:pPr marL="0" indent="0">
              <a:lnSpc>
                <a:spcPct val="100000"/>
              </a:lnSpc>
              <a:buFont typeface="Calibri" pitchFamily="34" charset="0"/>
              <a:buNone/>
            </a:pPr>
            <a:r>
              <a:rPr lang="ru-RU" sz="2000" smtClean="0"/>
              <a:t>«Программист JavaScript»</a:t>
            </a:r>
          </a:p>
          <a:p>
            <a:pPr marL="0" indent="0">
              <a:lnSpc>
                <a:spcPct val="100000"/>
              </a:lnSpc>
              <a:buFont typeface="Calibri" pitchFamily="34" charset="0"/>
              <a:buNone/>
            </a:pPr>
            <a:r>
              <a:rPr lang="ru-RU" sz="2000" smtClean="0"/>
              <a:t>«Инетрнет-маркетолог»</a:t>
            </a:r>
          </a:p>
          <a:p>
            <a:pPr marL="0" indent="0">
              <a:lnSpc>
                <a:spcPct val="100000"/>
              </a:lnSpc>
              <a:buFont typeface="Calibri" pitchFamily="34" charset="0"/>
              <a:buNone/>
            </a:pPr>
            <a:r>
              <a:rPr lang="ru-RU" sz="2000" smtClean="0"/>
              <a:t>«Разработчик нейроинтерфейсов»</a:t>
            </a:r>
          </a:p>
          <a:p>
            <a:pPr marL="0" indent="0">
              <a:lnSpc>
                <a:spcPct val="100000"/>
              </a:lnSpc>
              <a:buFont typeface="Calibri" pitchFamily="34" charset="0"/>
              <a:buNone/>
            </a:pPr>
            <a:r>
              <a:rPr lang="ru-RU" sz="2000" smtClean="0"/>
              <a:t>«Системный администратор»</a:t>
            </a:r>
          </a:p>
          <a:p>
            <a:pPr marL="0" indent="0">
              <a:lnSpc>
                <a:spcPct val="100000"/>
              </a:lnSpc>
              <a:buFont typeface="Calibri" pitchFamily="34" charset="0"/>
              <a:buNone/>
            </a:pPr>
            <a:r>
              <a:rPr lang="ru-RU" sz="2000" smtClean="0"/>
              <a:t>«Разработчик моделей </a:t>
            </a:r>
            <a:r>
              <a:rPr lang="en-US" sz="2000" smtClean="0"/>
              <a:t>BIG DATA</a:t>
            </a:r>
            <a:r>
              <a:rPr lang="ru-RU" sz="2000" smtClean="0"/>
              <a:t>»</a:t>
            </a:r>
          </a:p>
          <a:p>
            <a:pPr marL="0" indent="0">
              <a:lnSpc>
                <a:spcPct val="100000"/>
              </a:lnSpc>
              <a:buFont typeface="Calibri" pitchFamily="34" charset="0"/>
              <a:buNone/>
            </a:pPr>
            <a:r>
              <a:rPr lang="ru-RU" sz="2000" smtClean="0"/>
              <a:t>«Архитектор баз данных»</a:t>
            </a:r>
          </a:p>
          <a:p>
            <a:pPr marL="0" indent="0">
              <a:lnSpc>
                <a:spcPct val="100000"/>
              </a:lnSpc>
              <a:buFont typeface="Calibri" pitchFamily="34" charset="0"/>
              <a:buNone/>
            </a:pPr>
            <a:r>
              <a:rPr lang="ru-RU" sz="2000" smtClean="0"/>
              <a:t>«Архитектор информационных систем»</a:t>
            </a:r>
          </a:p>
          <a:p>
            <a:pPr marL="0" indent="0">
              <a:lnSpc>
                <a:spcPct val="100000"/>
              </a:lnSpc>
              <a:buFont typeface="Calibri" pitchFamily="34" charset="0"/>
              <a:buNone/>
            </a:pPr>
            <a:r>
              <a:rPr lang="ru-RU" sz="2000" smtClean="0"/>
              <a:t>«Специалист по информационной безопасности»</a:t>
            </a:r>
          </a:p>
          <a:p>
            <a:pPr marL="0" indent="0">
              <a:lnSpc>
                <a:spcPct val="100000"/>
              </a:lnSpc>
            </a:pPr>
            <a:endParaRPr lang="ru-RU" sz="2000" smtClean="0"/>
          </a:p>
        </p:txBody>
      </p:sp>
      <p:sp>
        <p:nvSpPr>
          <p:cNvPr id="34821" name="Rectangle 5"/>
          <p:cNvSpPr>
            <a:spLocks noGrp="1"/>
          </p:cNvSpPr>
          <p:nvPr>
            <p:ph type="body" sz="half" idx="2"/>
          </p:nvPr>
        </p:nvSpPr>
        <p:spPr>
          <a:xfrm>
            <a:off x="6130925" y="1252538"/>
            <a:ext cx="2935288" cy="5154612"/>
          </a:xfrm>
        </p:spPr>
        <p:txBody>
          <a:bodyPr/>
          <a:lstStyle/>
          <a:p>
            <a:pPr>
              <a:lnSpc>
                <a:spcPct val="100000"/>
              </a:lnSpc>
              <a:buFont typeface="Calibri" pitchFamily="34" charset="0"/>
              <a:buNone/>
            </a:pPr>
            <a:r>
              <a:rPr lang="ru-RU" sz="2000" smtClean="0"/>
              <a:t>«</a:t>
            </a:r>
            <a:r>
              <a:rPr lang="en-US" sz="2000" smtClean="0"/>
              <a:t>SEO</a:t>
            </a:r>
            <a:r>
              <a:rPr lang="ru-RU" sz="2000" smtClean="0"/>
              <a:t>-специалист»</a:t>
            </a:r>
          </a:p>
          <a:p>
            <a:pPr>
              <a:lnSpc>
                <a:spcPct val="100000"/>
              </a:lnSpc>
              <a:buFont typeface="Calibri" pitchFamily="34" charset="0"/>
              <a:buNone/>
            </a:pPr>
            <a:r>
              <a:rPr lang="ru-RU" sz="2000" smtClean="0"/>
              <a:t>«Геймдизайнер»</a:t>
            </a:r>
          </a:p>
          <a:p>
            <a:pPr>
              <a:lnSpc>
                <a:spcPct val="100000"/>
              </a:lnSpc>
              <a:buFont typeface="Calibri" pitchFamily="34" charset="0"/>
              <a:buNone/>
            </a:pPr>
            <a:r>
              <a:rPr lang="ru-RU" sz="2000" smtClean="0"/>
              <a:t>«Программист»</a:t>
            </a:r>
          </a:p>
          <a:p>
            <a:pPr>
              <a:lnSpc>
                <a:spcPct val="100000"/>
              </a:lnSpc>
              <a:buFont typeface="Calibri" pitchFamily="34" charset="0"/>
              <a:buNone/>
            </a:pPr>
            <a:r>
              <a:rPr lang="ru-RU" sz="2000" smtClean="0"/>
              <a:t>«Кибертехник»</a:t>
            </a:r>
          </a:p>
          <a:p>
            <a:pPr>
              <a:lnSpc>
                <a:spcPct val="100000"/>
              </a:lnSpc>
              <a:buFont typeface="Calibri" pitchFamily="34" charset="0"/>
              <a:buNone/>
            </a:pPr>
            <a:r>
              <a:rPr lang="ru-RU" sz="2000" smtClean="0"/>
              <a:t>«</a:t>
            </a:r>
            <a:r>
              <a:rPr lang="en-US" sz="2000" smtClean="0"/>
              <a:t>Web</a:t>
            </a:r>
            <a:r>
              <a:rPr lang="ru-RU" sz="2000" smtClean="0"/>
              <a:t>-дизайнер»</a:t>
            </a:r>
          </a:p>
          <a:p>
            <a:pPr>
              <a:lnSpc>
                <a:spcPct val="100000"/>
              </a:lnSpc>
              <a:buFont typeface="Calibri" pitchFamily="34" charset="0"/>
              <a:buNone/>
            </a:pPr>
            <a:r>
              <a:rPr lang="ru-RU" sz="2000" smtClean="0"/>
              <a:t>«</a:t>
            </a:r>
            <a:r>
              <a:rPr lang="en-US" sz="2000" smtClean="0"/>
              <a:t>IT</a:t>
            </a:r>
            <a:r>
              <a:rPr lang="ru-RU" sz="2000" smtClean="0"/>
              <a:t>-директор»</a:t>
            </a:r>
          </a:p>
          <a:p>
            <a:pPr>
              <a:lnSpc>
                <a:spcPct val="100000"/>
              </a:lnSpc>
              <a:buFont typeface="Calibri" pitchFamily="34" charset="0"/>
              <a:buNone/>
            </a:pPr>
            <a:r>
              <a:rPr lang="ru-RU" sz="2000" smtClean="0"/>
              <a:t>«</a:t>
            </a:r>
            <a:r>
              <a:rPr lang="en-US" sz="2000" smtClean="0"/>
              <a:t>IT-</a:t>
            </a:r>
            <a:r>
              <a:rPr lang="ru-RU" sz="2000" smtClean="0"/>
              <a:t>аудитор»</a:t>
            </a:r>
          </a:p>
          <a:p>
            <a:pPr>
              <a:lnSpc>
                <a:spcPct val="100000"/>
              </a:lnSpc>
              <a:buFont typeface="Calibri" pitchFamily="34" charset="0"/>
              <a:buNone/>
            </a:pPr>
            <a:r>
              <a:rPr lang="ru-RU" sz="2000" smtClean="0"/>
              <a:t>«</a:t>
            </a:r>
            <a:r>
              <a:rPr lang="en-US" sz="2000" smtClean="0"/>
              <a:t>CMM</a:t>
            </a:r>
            <a:r>
              <a:rPr lang="ru-RU" sz="2000" smtClean="0"/>
              <a:t>-менеджер»</a:t>
            </a:r>
          </a:p>
          <a:p>
            <a:pPr>
              <a:lnSpc>
                <a:spcPct val="100000"/>
              </a:lnSpc>
              <a:buFont typeface="Calibri" pitchFamily="34" charset="0"/>
              <a:buNone/>
            </a:pPr>
            <a:r>
              <a:rPr lang="ru-RU" sz="2000" i="1" smtClean="0"/>
              <a:t>«Журналист»</a:t>
            </a:r>
          </a:p>
          <a:p>
            <a:pPr>
              <a:lnSpc>
                <a:spcPct val="100000"/>
              </a:lnSpc>
              <a:buFont typeface="Calibri" pitchFamily="34" charset="0"/>
              <a:buNone/>
            </a:pPr>
            <a:r>
              <a:rPr lang="ru-RU" sz="2000" i="1" smtClean="0"/>
              <a:t>«Инженер-строитель»</a:t>
            </a:r>
          </a:p>
          <a:p>
            <a:pPr>
              <a:lnSpc>
                <a:spcPct val="100000"/>
              </a:lnSpc>
              <a:buFont typeface="Calibri" pitchFamily="34" charset="0"/>
              <a:buNone/>
            </a:pPr>
            <a:r>
              <a:rPr lang="ru-RU" sz="2000" i="1" smtClean="0"/>
              <a:t>«Инженер-механик»</a:t>
            </a:r>
          </a:p>
          <a:p>
            <a:pPr>
              <a:lnSpc>
                <a:spcPct val="100000"/>
              </a:lnSpc>
              <a:buFont typeface="Calibri" pitchFamily="34" charset="0"/>
              <a:buNone/>
            </a:pPr>
            <a:r>
              <a:rPr lang="ru-RU" sz="2000" i="1" smtClean="0"/>
              <a:t>«Электротехник»</a:t>
            </a:r>
          </a:p>
          <a:p>
            <a:pPr>
              <a:lnSpc>
                <a:spcPct val="100000"/>
              </a:lnSpc>
            </a:pPr>
            <a:endParaRPr lang="ru-RU" sz="2000" i="1" smtClean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/>
          </p:cNvSpPr>
          <p:nvPr>
            <p:ph type="title"/>
          </p:nvPr>
        </p:nvSpPr>
        <p:spPr>
          <a:xfrm>
            <a:off x="646113" y="115888"/>
            <a:ext cx="7886700" cy="868362"/>
          </a:xfrm>
        </p:spPr>
        <p:txBody>
          <a:bodyPr/>
          <a:lstStyle/>
          <a:p>
            <a:pPr algn="ctr"/>
            <a:r>
              <a:rPr lang="ru-RU" sz="3600" b="1" smtClean="0">
                <a:solidFill>
                  <a:schemeClr val="bg1"/>
                </a:solidFill>
              </a:rPr>
              <a:t>План анализа профессии</a:t>
            </a:r>
          </a:p>
        </p:txBody>
      </p:sp>
      <p:sp>
        <p:nvSpPr>
          <p:cNvPr id="45059" name="Rectangle 3"/>
          <p:cNvSpPr>
            <a:spLocks noGrp="1"/>
          </p:cNvSpPr>
          <p:nvPr>
            <p:ph type="body" idx="1"/>
          </p:nvPr>
        </p:nvSpPr>
        <p:spPr>
          <a:xfrm>
            <a:off x="215900" y="1189038"/>
            <a:ext cx="8618538" cy="4473575"/>
          </a:xfrm>
        </p:spPr>
        <p:txBody>
          <a:bodyPr/>
          <a:lstStyle/>
          <a:p>
            <a:pPr marL="268288" indent="-268288">
              <a:lnSpc>
                <a:spcPct val="80000"/>
              </a:lnSpc>
              <a:spcBef>
                <a:spcPts val="500"/>
              </a:spcBef>
              <a:buFont typeface="Calibri" pitchFamily="34" charset="0"/>
              <a:buAutoNum type="arabicPeriod"/>
            </a:pPr>
            <a:r>
              <a:rPr lang="ru-RU" sz="1400" smtClean="0"/>
              <a:t>Название профессии (специальности). </a:t>
            </a:r>
          </a:p>
          <a:p>
            <a:pPr marL="268288" indent="-268288">
              <a:lnSpc>
                <a:spcPct val="80000"/>
              </a:lnSpc>
              <a:spcBef>
                <a:spcPts val="500"/>
              </a:spcBef>
              <a:buFont typeface="Calibri" pitchFamily="34" charset="0"/>
              <a:buAutoNum type="arabicPeriod"/>
            </a:pPr>
            <a:r>
              <a:rPr lang="ru-RU" sz="1400" smtClean="0"/>
              <a:t>Суть профессии.</a:t>
            </a:r>
          </a:p>
          <a:p>
            <a:pPr marL="268288" indent="-268288">
              <a:lnSpc>
                <a:spcPct val="80000"/>
              </a:lnSpc>
              <a:spcBef>
                <a:spcPts val="500"/>
              </a:spcBef>
              <a:buFont typeface="Calibri" pitchFamily="34" charset="0"/>
              <a:buAutoNum type="arabicPeriod"/>
            </a:pPr>
            <a:r>
              <a:rPr lang="ru-RU" sz="1400" smtClean="0"/>
              <a:t>Почему ты выбрал/выбрала данную профессию?</a:t>
            </a:r>
          </a:p>
          <a:p>
            <a:pPr marL="268288" indent="-268288">
              <a:lnSpc>
                <a:spcPct val="80000"/>
              </a:lnSpc>
              <a:spcBef>
                <a:spcPts val="500"/>
              </a:spcBef>
              <a:buFont typeface="Calibri" pitchFamily="34" charset="0"/>
              <a:buAutoNum type="arabicPeriod"/>
            </a:pPr>
            <a:r>
              <a:rPr lang="ru-RU" sz="1400" smtClean="0"/>
              <a:t>История профессии.</a:t>
            </a:r>
          </a:p>
          <a:p>
            <a:pPr marL="268288" indent="-268288">
              <a:lnSpc>
                <a:spcPct val="80000"/>
              </a:lnSpc>
              <a:spcBef>
                <a:spcPts val="500"/>
              </a:spcBef>
              <a:buFont typeface="Calibri" pitchFamily="34" charset="0"/>
              <a:buAutoNum type="arabicPeriod"/>
            </a:pPr>
            <a:r>
              <a:rPr lang="ru-RU" sz="1400" smtClean="0">
                <a:hlinkClick r:id="rId2" action="ppaction://hlinkfile"/>
              </a:rPr>
              <a:t>Общие сведения о профессии (</a:t>
            </a:r>
            <a:r>
              <a:rPr lang="ru-RU" sz="1400" i="1" smtClean="0">
                <a:hlinkClick r:id="rId2" action="ppaction://hlinkfile"/>
              </a:rPr>
              <a:t>с пояснениями и примерами/рассуждениями</a:t>
            </a:r>
            <a:r>
              <a:rPr lang="ru-RU" sz="1400" smtClean="0">
                <a:hlinkClick r:id="rId2" action="ppaction://hlinkfile"/>
              </a:rPr>
              <a:t>):</a:t>
            </a:r>
            <a:endParaRPr lang="ru-RU" sz="1400" smtClean="0"/>
          </a:p>
          <a:p>
            <a:pPr marL="268288" indent="-268288">
              <a:lnSpc>
                <a:spcPct val="80000"/>
              </a:lnSpc>
              <a:spcBef>
                <a:spcPts val="500"/>
              </a:spcBef>
              <a:buFont typeface="Calibri" pitchFamily="34" charset="0"/>
              <a:buNone/>
            </a:pPr>
            <a:r>
              <a:rPr lang="ru-RU" sz="1400" smtClean="0"/>
              <a:t>       - Уникальность профессии (распространена/не распространена).</a:t>
            </a:r>
          </a:p>
          <a:p>
            <a:pPr marL="268288" indent="-268288">
              <a:lnSpc>
                <a:spcPct val="80000"/>
              </a:lnSpc>
              <a:spcBef>
                <a:spcPts val="500"/>
              </a:spcBef>
              <a:buFont typeface="Calibri" pitchFamily="34" charset="0"/>
              <a:buNone/>
            </a:pPr>
            <a:r>
              <a:rPr lang="ru-RU" sz="1400" smtClean="0"/>
              <a:t>       - Вид профессиональной деятельности.</a:t>
            </a:r>
          </a:p>
          <a:p>
            <a:pPr marL="268288" indent="-268288">
              <a:lnSpc>
                <a:spcPct val="80000"/>
              </a:lnSpc>
              <a:spcBef>
                <a:spcPts val="500"/>
              </a:spcBef>
              <a:buFont typeface="Calibri" pitchFamily="34" charset="0"/>
              <a:buNone/>
            </a:pPr>
            <a:r>
              <a:rPr lang="ru-RU" sz="1400" smtClean="0"/>
              <a:t>       - Сфера профессиональной деятельности (по результату труда, по предмету труда).</a:t>
            </a:r>
          </a:p>
          <a:p>
            <a:pPr marL="268288" indent="-268288">
              <a:lnSpc>
                <a:spcPct val="80000"/>
              </a:lnSpc>
              <a:spcBef>
                <a:spcPts val="500"/>
              </a:spcBef>
              <a:buFont typeface="Calibri" pitchFamily="34" charset="0"/>
              <a:buNone/>
            </a:pPr>
            <a:r>
              <a:rPr lang="ru-RU" sz="1400" smtClean="0"/>
              <a:t>       - Средства производства.</a:t>
            </a:r>
          </a:p>
          <a:p>
            <a:pPr marL="268288" indent="-268288">
              <a:lnSpc>
                <a:spcPct val="80000"/>
              </a:lnSpc>
              <a:spcBef>
                <a:spcPts val="500"/>
              </a:spcBef>
              <a:buFont typeface="Calibri" pitchFamily="34" charset="0"/>
              <a:buNone/>
            </a:pPr>
            <a:r>
              <a:rPr lang="ru-RU" sz="1400" smtClean="0"/>
              <a:t>       - Какие функциональные возможности человека затрагивает.</a:t>
            </a:r>
          </a:p>
          <a:p>
            <a:pPr marL="268288" indent="-268288">
              <a:lnSpc>
                <a:spcPct val="80000"/>
              </a:lnSpc>
              <a:spcBef>
                <a:spcPts val="500"/>
              </a:spcBef>
              <a:buFont typeface="Calibri" pitchFamily="34" charset="0"/>
              <a:buNone/>
            </a:pPr>
            <a:r>
              <a:rPr lang="ru-RU" sz="1400" smtClean="0"/>
              <a:t>       - Тип профессии.</a:t>
            </a:r>
          </a:p>
          <a:p>
            <a:pPr marL="268288" indent="-268288">
              <a:lnSpc>
                <a:spcPct val="80000"/>
              </a:lnSpc>
              <a:spcBef>
                <a:spcPts val="500"/>
              </a:spcBef>
              <a:buFont typeface="Calibri" pitchFamily="34" charset="0"/>
              <a:buNone/>
            </a:pPr>
            <a:r>
              <a:rPr lang="ru-RU" sz="1400" smtClean="0"/>
              <a:t>       - Кому подходит (женщинам/мужчинам/обоим полам)</a:t>
            </a:r>
          </a:p>
          <a:p>
            <a:pPr marL="268288" indent="-268288">
              <a:lnSpc>
                <a:spcPct val="80000"/>
              </a:lnSpc>
              <a:spcBef>
                <a:spcPts val="500"/>
              </a:spcBef>
              <a:buFont typeface="Calibri" pitchFamily="34" charset="0"/>
              <a:buNone/>
            </a:pPr>
            <a:r>
              <a:rPr lang="ru-RU" sz="1400" smtClean="0"/>
              <a:t>       - Родственные профессии. </a:t>
            </a:r>
          </a:p>
          <a:p>
            <a:pPr marL="268288" indent="-268288">
              <a:lnSpc>
                <a:spcPct val="80000"/>
              </a:lnSpc>
              <a:spcBef>
                <a:spcPts val="500"/>
              </a:spcBef>
              <a:buFont typeface="Calibri" pitchFamily="34" charset="0"/>
              <a:buNone/>
            </a:pPr>
            <a:r>
              <a:rPr lang="ru-RU" sz="1400" smtClean="0"/>
              <a:t>       - Уровень базовых знаний, способности. </a:t>
            </a:r>
          </a:p>
          <a:p>
            <a:pPr marL="268288" indent="-268288">
              <a:lnSpc>
                <a:spcPct val="80000"/>
              </a:lnSpc>
              <a:spcBef>
                <a:spcPts val="500"/>
              </a:spcBef>
              <a:buFont typeface="Calibri" pitchFamily="34" charset="0"/>
              <a:buNone/>
            </a:pPr>
            <a:r>
              <a:rPr lang="ru-RU" sz="1400" smtClean="0"/>
              <a:t>       - Возможности карьерного роста.</a:t>
            </a:r>
          </a:p>
          <a:p>
            <a:pPr marL="268288" indent="-268288">
              <a:lnSpc>
                <a:spcPct val="80000"/>
              </a:lnSpc>
              <a:spcBef>
                <a:spcPts val="500"/>
              </a:spcBef>
              <a:buFont typeface="Calibri" pitchFamily="34" charset="0"/>
              <a:buNone/>
            </a:pPr>
            <a:r>
              <a:rPr lang="ru-RU" sz="1400" smtClean="0"/>
              <a:t>       - Возможность работать удаленно (да/нет).</a:t>
            </a:r>
          </a:p>
          <a:p>
            <a:pPr marL="268288" indent="-268288">
              <a:lnSpc>
                <a:spcPct val="80000"/>
              </a:lnSpc>
              <a:spcBef>
                <a:spcPts val="500"/>
              </a:spcBef>
              <a:buFont typeface="Calibri" pitchFamily="34" charset="0"/>
              <a:buNone/>
            </a:pPr>
            <a:r>
              <a:rPr lang="ru-RU" sz="1400" smtClean="0"/>
              <a:t>       - Уровень зарплат.</a:t>
            </a:r>
          </a:p>
          <a:p>
            <a:pPr marL="268288" indent="-268288">
              <a:lnSpc>
                <a:spcPct val="80000"/>
              </a:lnSpc>
              <a:spcBef>
                <a:spcPts val="500"/>
              </a:spcBef>
              <a:buFont typeface="Calibri" pitchFamily="34" charset="0"/>
              <a:buNone/>
            </a:pPr>
            <a:r>
              <a:rPr lang="ru-RU" sz="1400" smtClean="0"/>
              <a:t>       - Плюсы профессии.</a:t>
            </a:r>
          </a:p>
          <a:p>
            <a:pPr marL="268288" indent="-268288">
              <a:lnSpc>
                <a:spcPct val="80000"/>
              </a:lnSpc>
              <a:spcBef>
                <a:spcPts val="500"/>
              </a:spcBef>
              <a:buFont typeface="Calibri" pitchFamily="34" charset="0"/>
              <a:buNone/>
            </a:pPr>
            <a:r>
              <a:rPr lang="ru-RU" sz="1400" smtClean="0"/>
              <a:t>       - Минусы профессии.</a:t>
            </a:r>
          </a:p>
          <a:p>
            <a:pPr marL="268288" indent="-268288">
              <a:lnSpc>
                <a:spcPct val="80000"/>
              </a:lnSpc>
              <a:spcBef>
                <a:spcPts val="500"/>
              </a:spcBef>
              <a:buFont typeface="Calibri" pitchFamily="34" charset="0"/>
              <a:buNone/>
            </a:pPr>
            <a:r>
              <a:rPr lang="ru-RU" sz="1400" smtClean="0"/>
              <a:t>       - Личные качества (тип личности).</a:t>
            </a:r>
          </a:p>
          <a:p>
            <a:pPr marL="268288" indent="-268288">
              <a:lnSpc>
                <a:spcPct val="80000"/>
              </a:lnSpc>
              <a:spcBef>
                <a:spcPts val="500"/>
              </a:spcBef>
              <a:buFont typeface="Calibri" pitchFamily="34" charset="0"/>
              <a:buNone/>
            </a:pPr>
            <a:r>
              <a:rPr lang="ru-RU" sz="1400" smtClean="0"/>
              <a:t>       - Качества, определяющие успех в работе. </a:t>
            </a:r>
          </a:p>
          <a:p>
            <a:pPr marL="268288" indent="-268288">
              <a:lnSpc>
                <a:spcPct val="80000"/>
              </a:lnSpc>
              <a:spcBef>
                <a:spcPts val="500"/>
              </a:spcBef>
              <a:buFont typeface="Calibri" pitchFamily="34" charset="0"/>
              <a:buAutoNum type="arabicPeriod" startAt="6"/>
            </a:pPr>
            <a:r>
              <a:rPr lang="ru-RU" sz="1400" smtClean="0"/>
              <a:t>Известные личности в профессии.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/>
          </p:cNvSpPr>
          <p:nvPr>
            <p:ph type="title"/>
          </p:nvPr>
        </p:nvSpPr>
        <p:spPr>
          <a:xfrm>
            <a:off x="646113" y="115888"/>
            <a:ext cx="7886700" cy="868362"/>
          </a:xfrm>
        </p:spPr>
        <p:txBody>
          <a:bodyPr/>
          <a:lstStyle/>
          <a:p>
            <a:pPr algn="ctr"/>
            <a:r>
              <a:rPr lang="ru-RU" sz="3600" b="1" smtClean="0">
                <a:solidFill>
                  <a:schemeClr val="bg1"/>
                </a:solidFill>
              </a:rPr>
              <a:t>Итоги психологического и тестирования</a:t>
            </a:r>
          </a:p>
        </p:txBody>
      </p:sp>
      <p:sp>
        <p:nvSpPr>
          <p:cNvPr id="46084" name="Rectangle 4"/>
          <p:cNvSpPr>
            <a:spLocks noGrp="1"/>
          </p:cNvSpPr>
          <p:nvPr>
            <p:ph type="body" idx="1"/>
          </p:nvPr>
        </p:nvSpPr>
        <p:spPr>
          <a:xfrm>
            <a:off x="215900" y="1254125"/>
            <a:ext cx="8656638" cy="3614738"/>
          </a:xfrm>
        </p:spPr>
        <p:txBody>
          <a:bodyPr/>
          <a:lstStyle/>
          <a:p>
            <a:pPr>
              <a:lnSpc>
                <a:spcPct val="70000"/>
              </a:lnSpc>
              <a:buFont typeface="Calibri" pitchFamily="34" charset="0"/>
              <a:buNone/>
            </a:pPr>
            <a:r>
              <a:rPr lang="ru-RU" sz="1800" smtClean="0"/>
              <a:t>Качества, которыми я обладаю и которые пригодятся мне в будущей профессии:</a:t>
            </a:r>
          </a:p>
          <a:p>
            <a:pPr>
              <a:lnSpc>
                <a:spcPct val="70000"/>
              </a:lnSpc>
            </a:pPr>
            <a:r>
              <a:rPr lang="ru-RU" sz="1800" b="1" i="1" smtClean="0"/>
              <a:t>Аналитический склад ума</a:t>
            </a:r>
            <a:r>
              <a:rPr lang="ru-RU" sz="1800" smtClean="0"/>
              <a:t> поможет решать различные задачи. Оптимизатор должен четко понимать какая информация ему необходима, он должен уметь ее собрать, систематизировать, сопоставить данные, просчитать последствия конкретных решений и т.д.</a:t>
            </a:r>
          </a:p>
          <a:p>
            <a:pPr>
              <a:lnSpc>
                <a:spcPct val="70000"/>
              </a:lnSpc>
            </a:pPr>
            <a:r>
              <a:rPr lang="ru-RU" sz="1800" b="1" i="1" smtClean="0"/>
              <a:t>Упорство</a:t>
            </a:r>
            <a:r>
              <a:rPr lang="ru-RU" sz="1800" smtClean="0"/>
              <a:t> будет способствовать целенаправленному действию для достижения результата.</a:t>
            </a:r>
          </a:p>
          <a:p>
            <a:pPr>
              <a:lnSpc>
                <a:spcPct val="70000"/>
              </a:lnSpc>
            </a:pPr>
            <a:r>
              <a:rPr lang="ru-RU" sz="1800" b="1" i="1" smtClean="0"/>
              <a:t>Хорошая концентрация</a:t>
            </a:r>
            <a:r>
              <a:rPr lang="ru-RU" sz="1800" smtClean="0"/>
              <a:t> и усидчивость необходимы для проработки множества деталей и нюансов при разработке алгоритма оптимизации. Наем эксперта по SEO позволяет заказчику быть уверенным в том, что его сайт будет оптимизирован в полной мере.</a:t>
            </a:r>
          </a:p>
          <a:p>
            <a:pPr>
              <a:lnSpc>
                <a:spcPct val="70000"/>
              </a:lnSpc>
            </a:pPr>
            <a:r>
              <a:rPr lang="ru-RU" sz="1800" b="1" i="1" smtClean="0"/>
              <a:t>Ответственность </a:t>
            </a:r>
            <a:r>
              <a:rPr lang="ru-RU" sz="1800" smtClean="0"/>
              <a:t>обеспечивает выполнения работ в установленный срок, а также доскональную проработку возможных вариантов продвижения сайтов.</a:t>
            </a:r>
          </a:p>
          <a:p>
            <a:pPr>
              <a:lnSpc>
                <a:spcPct val="70000"/>
              </a:lnSpc>
            </a:pPr>
            <a:r>
              <a:rPr lang="ru-RU" sz="1800" b="1" i="1" smtClean="0"/>
              <a:t>Стрессоустойчивость</a:t>
            </a:r>
            <a:r>
              <a:rPr lang="ru-RU" sz="1800" smtClean="0"/>
              <a:t> поможет быстро находить решения и применять их. Оптимизатор должен научиться менять стратегию в любой момент без промедления, а также гибко корректировать список задач по мере необходимости, ведь в SEO не существует единственно верных решений, которые будут работать для всех.</a:t>
            </a:r>
          </a:p>
          <a:p>
            <a:pPr>
              <a:lnSpc>
                <a:spcPct val="70000"/>
              </a:lnSpc>
            </a:pPr>
            <a:r>
              <a:rPr lang="ru-RU" sz="1800" b="1" i="1" smtClean="0"/>
              <a:t>Способность к самообучению</a:t>
            </a:r>
            <a:r>
              <a:rPr lang="ru-RU" sz="1800" smtClean="0"/>
              <a:t> необходима для постоянного отслеживания изменений в информационном пространстве. Собственные эксперименты, личные проекты, поиск новых интересных способов продвижения – все это является естественным состоянием для истинного сеошника.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/>
          </p:cNvSpPr>
          <p:nvPr>
            <p:ph type="title"/>
          </p:nvPr>
        </p:nvSpPr>
        <p:spPr>
          <a:xfrm>
            <a:off x="646113" y="115888"/>
            <a:ext cx="7886700" cy="868362"/>
          </a:xfrm>
        </p:spPr>
        <p:txBody>
          <a:bodyPr/>
          <a:lstStyle/>
          <a:p>
            <a:pPr algn="ctr"/>
            <a:r>
              <a:rPr lang="ru-RU" sz="3600" b="1" smtClean="0">
                <a:solidFill>
                  <a:schemeClr val="bg1"/>
                </a:solidFill>
              </a:rPr>
              <a:t>Итоги психологического и тестирования</a:t>
            </a:r>
          </a:p>
        </p:txBody>
      </p:sp>
      <p:sp>
        <p:nvSpPr>
          <p:cNvPr id="48131" name="Rectangle 3"/>
          <p:cNvSpPr>
            <a:spLocks noGrp="1"/>
          </p:cNvSpPr>
          <p:nvPr>
            <p:ph type="body" idx="1"/>
          </p:nvPr>
        </p:nvSpPr>
        <p:spPr>
          <a:xfrm>
            <a:off x="242888" y="3154363"/>
            <a:ext cx="8713787" cy="2686050"/>
          </a:xfrm>
        </p:spPr>
        <p:txBody>
          <a:bodyPr/>
          <a:lstStyle/>
          <a:p>
            <a:pPr>
              <a:lnSpc>
                <a:spcPct val="70000"/>
              </a:lnSpc>
              <a:buFont typeface="Calibri" pitchFamily="34" charset="0"/>
              <a:buNone/>
            </a:pPr>
            <a:r>
              <a:rPr lang="ru-RU" sz="1800" smtClean="0"/>
              <a:t>Также тестирование показало, что:</a:t>
            </a:r>
          </a:p>
          <a:p>
            <a:pPr>
              <a:lnSpc>
                <a:spcPct val="70000"/>
              </a:lnSpc>
            </a:pPr>
            <a:r>
              <a:rPr lang="ru-RU" sz="1800" smtClean="0"/>
              <a:t>Профиль, подходящий для моего обучения: естественно-научный или математический.</a:t>
            </a:r>
          </a:p>
          <a:p>
            <a:pPr>
              <a:lnSpc>
                <a:spcPct val="70000"/>
              </a:lnSpc>
            </a:pPr>
            <a:r>
              <a:rPr lang="ru-RU" sz="1800" smtClean="0"/>
              <a:t>Тип будущей профессии: «человек – знак», «человек – техника». Это означает, что мне подходят все профессии, связанные с использованием устной и письменной речи, работой с документами и циф­рами, а также профессии, связанные с производством, обслуживанием и проектированием любой техники.</a:t>
            </a:r>
          </a:p>
          <a:p>
            <a:pPr>
              <a:lnSpc>
                <a:spcPct val="70000"/>
              </a:lnSpc>
            </a:pPr>
            <a:r>
              <a:rPr lang="ru-RU" sz="1800" smtClean="0"/>
              <a:t>Профессиональный тип личности: реалистический. Люди данного типа охотнее делают, чем говорят, они настойчивы и уверены в себе, в работе предпочитают четкие и конкретные указания.</a:t>
            </a: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6" t="17778" r="25136" b="61981"/>
          <a:stretch>
            <a:fillRect/>
          </a:stretch>
        </p:blipFill>
        <p:spPr bwMode="auto">
          <a:xfrm>
            <a:off x="-120650" y="1146175"/>
            <a:ext cx="935672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714</TotalTime>
  <Words>626</Words>
  <Application>Microsoft Office PowerPoint</Application>
  <PresentationFormat>Экран (4:3)</PresentationFormat>
  <Paragraphs>112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7" baseType="lpstr">
      <vt:lpstr>Calibri</vt:lpstr>
      <vt:lpstr>Arial</vt:lpstr>
      <vt:lpstr>Тема Office</vt:lpstr>
      <vt:lpstr>«Осуществление профильных профориентационных проектов  в условиях реализации ФГОС СОО»</vt:lpstr>
      <vt:lpstr>Помощь старшекласснику в выборе профессии</vt:lpstr>
      <vt:lpstr>ФГОС  СОО</vt:lpstr>
      <vt:lpstr>Обзор профессий</vt:lpstr>
      <vt:lpstr>Обзор профессий</vt:lpstr>
      <vt:lpstr>Темы проектов</vt:lpstr>
      <vt:lpstr>План анализа профессии</vt:lpstr>
      <vt:lpstr>Итоги психологического и тестирования</vt:lpstr>
      <vt:lpstr>Итоги психологического и тестирования</vt:lpstr>
      <vt:lpstr>План анализа своих возможностей</vt:lpstr>
      <vt:lpstr>Структура письменного отчета по реализации проекта</vt:lpstr>
      <vt:lpstr>Продукт проекта</vt:lpstr>
      <vt:lpstr>Защита проектов</vt:lpstr>
      <vt:lpstr>Буклеты о профессии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админ</cp:lastModifiedBy>
  <cp:revision>47</cp:revision>
  <dcterms:created xsi:type="dcterms:W3CDTF">2013-11-19T05:52:05Z</dcterms:created>
  <dcterms:modified xsi:type="dcterms:W3CDTF">2019-12-20T09:00:57Z</dcterms:modified>
</cp:coreProperties>
</file>