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438" y="1867988"/>
            <a:ext cx="7953587" cy="1649304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Самообразование </a:t>
            </a:r>
            <a:r>
              <a:rPr lang="ru-RU" sz="2800" b="1" dirty="0"/>
              <a:t>учителя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как структурный элемент проектной деятельности в образовательной организации.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err="1" smtClean="0"/>
              <a:t>Апухтина</a:t>
            </a:r>
            <a:r>
              <a:rPr lang="ru-RU" dirty="0" smtClean="0"/>
              <a:t> А.В.,</a:t>
            </a:r>
          </a:p>
          <a:p>
            <a:pPr algn="r"/>
            <a:r>
              <a:rPr lang="ru-RU" dirty="0" smtClean="0"/>
              <a:t>учитель информатики </a:t>
            </a:r>
          </a:p>
          <a:p>
            <a:pPr algn="r"/>
            <a:r>
              <a:rPr lang="ru-RU" dirty="0" smtClean="0"/>
              <a:t>МАОУ «Гимназия №93 </a:t>
            </a:r>
            <a:r>
              <a:rPr lang="ru-RU" dirty="0" err="1" smtClean="0"/>
              <a:t>г.Челябинска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50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3" y="733938"/>
            <a:ext cx="6934198" cy="130386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/>
              <a:t>Людмила </a:t>
            </a:r>
            <a:r>
              <a:rPr lang="ru-RU" sz="4000" dirty="0" err="1" smtClean="0"/>
              <a:t>Петрановская</a:t>
            </a:r>
            <a:r>
              <a:rPr lang="ru-RU" sz="4000" dirty="0" smtClean="0"/>
              <a:t>, психолог, </a:t>
            </a:r>
            <a:r>
              <a:rPr lang="ru-RU" sz="4000" dirty="0"/>
              <a:t>лауреат Премии Президента РФ в области образования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3884" y="2543869"/>
            <a:ext cx="6686005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Мы окончательно уходим из мира, где можно выучиться один раз и на всю жизнь. Этого больше не будет. Будет система пожизненного переобучения. </a:t>
            </a:r>
            <a:endParaRPr lang="ru-RU" sz="2800" dirty="0"/>
          </a:p>
        </p:txBody>
      </p:sp>
      <p:pic>
        <p:nvPicPr>
          <p:cNvPr id="1028" name="Picture 4" descr="Картинки по запросу людмила петрановска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889" y="733938"/>
            <a:ext cx="3524002" cy="53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57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нацпроект образование учитель будущег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064" y="547722"/>
            <a:ext cx="8155942" cy="582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нацпроект образование учитель будущег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3756"/>
            <a:ext cx="3483064" cy="248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1154" y="2024743"/>
            <a:ext cx="241191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6501" t="15982" r="57195" b="31875"/>
          <a:stretch/>
        </p:blipFill>
        <p:spPr>
          <a:xfrm>
            <a:off x="974816" y="1358537"/>
            <a:ext cx="2508248" cy="279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650" t="9732" r="11615" b="65268"/>
          <a:stretch/>
        </p:blipFill>
        <p:spPr>
          <a:xfrm>
            <a:off x="587829" y="600892"/>
            <a:ext cx="11025052" cy="1828800"/>
          </a:xfrm>
          <a:prstGeom prst="rect">
            <a:avLst/>
          </a:prstGeom>
        </p:spPr>
      </p:pic>
      <p:pic>
        <p:nvPicPr>
          <p:cNvPr id="3076" name="Picture 4" descr="3D маленький - контрольный список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49" y="2589283"/>
            <a:ext cx="2362734" cy="34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83772" y="2589283"/>
            <a:ext cx="8307977" cy="3280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 образовательной среды позволяет обеспечивать возможность коммуникации: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с обучающимися других образовательных организаций региона, как с ровесниками, так и с детьми иных возрастов;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представителями местного сообщества, бизнес-структур, культурной и научной общественности для выполнения учебно-исследовательских работ и реализации проектов;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представителями власти, местного самоуправления, фондов, спонсорами и др.</a:t>
            </a:r>
            <a:endParaRPr lang="ru-RU" sz="2000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838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897" y="751726"/>
            <a:ext cx="8321040" cy="535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типичным образовательным событиям и форматам, позволяющим обеспечивать использование всех возможностей коммуникации, относятся: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межшкольные (межрегиональные) ассамблеи обучающихся; материал, используемый для постановки задачи на ассамблеях, должен носить </a:t>
            </a:r>
            <a:r>
              <a:rPr lang="ru-RU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полидисциплинарный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 характер и касаться ближайшего будущего;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spc="-3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комплексные задачи, направленные на решение актуальных проблем, лежащих в ближайшем будущем обучающихся: выбор дальнейшей образовательной или рабочей траектории, определение жизненных стратегий и т.п.;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комплексные задачи, направленные на решение проблем местного сообщества;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комплексные задачи, направленные на изменение и улучшение реально существующих бизнес-практик;</a:t>
            </a:r>
            <a:endParaRPr lang="ru-RU" sz="20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</a:rPr>
              <a:t>социальные проекты, направленные на улучшение жизни местного сообщества. </a:t>
            </a:r>
            <a:endParaRPr lang="ru-RU" sz="2000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098" name="Picture 2" descr="3D белый глобальный менеджер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136" y="751726"/>
            <a:ext cx="1424525" cy="18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Разговор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53" y="2873829"/>
            <a:ext cx="2178588" cy="290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47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3378" y="692330"/>
            <a:ext cx="68318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учебно-исследовательской и проектной деятельности обучающиеся получат представление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философских и методологических основаниях научной деятельности и научных методах, применяемых в исследовательской и проектной деятельности;</a:t>
            </a:r>
          </a:p>
          <a:p>
            <a:pPr marL="342900" lvl="0" indent="-342900" algn="just"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таких понятиях, как концепция, научная гипотеза, метод, эксперимент, надежность гипотезы, модель, метод сбора и метод анализа данных;</a:t>
            </a:r>
          </a:p>
          <a:p>
            <a:pPr marL="342900" lvl="0" indent="-342900" algn="just">
              <a:buFont typeface="Times New Roman" panose="02020603050405020304" pitchFamily="18" charset="0"/>
              <a:buChar char="–"/>
            </a:pPr>
            <a:r>
              <a:rPr lang="ru-RU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новейших разработках в области науки и технологий;</a:t>
            </a:r>
          </a:p>
          <a:p>
            <a:pPr marL="342900" lvl="0" indent="-342900" algn="just"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правилах и законах, регулирующих отношения в научной, изобретательской и исследовательских областях деятельности (патентное право, защита авторского права и др.);</a:t>
            </a:r>
          </a:p>
          <a:p>
            <a:pPr marL="342900" lvl="0" indent="-342900" algn="just">
              <a:buFont typeface="Times New Roman" panose="02020603050405020304" pitchFamily="18" charset="0"/>
              <a:buChar char="–"/>
            </a:pP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деятельности организаций, сообществ и структур, заинтересованных в результатах исследований и предоставляющих ресурсы для проведения исследований и реализации проектов (фонды, государственные структуры, </a:t>
            </a:r>
            <a:r>
              <a:rPr lang="ru-RU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краудфандинговые</a:t>
            </a:r>
            <a:r>
              <a:rPr lang="ru-RU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структуры и др.);</a:t>
            </a:r>
            <a:endParaRPr lang="ru-RU" dirty="0"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3D маленькая - менеджер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86" y="2638696"/>
            <a:ext cx="3539518" cy="326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3D маленький - Иконка Информация — стоковое ф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558" y="692330"/>
            <a:ext cx="1363356" cy="166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56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34" y="434753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ru-RU" smtClean="0"/>
              <a:t>Учитель </a:t>
            </a:r>
            <a:r>
              <a:rPr lang="ru-RU" dirty="0"/>
              <a:t>сегодня </a:t>
            </a:r>
            <a:r>
              <a:rPr lang="ru-RU" dirty="0" smtClean="0"/>
              <a:t>должен выполнять роли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3001" y="1959427"/>
            <a:ext cx="9601196" cy="402094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Тьютора</a:t>
            </a:r>
            <a:endParaRPr lang="ru-RU" dirty="0" smtClean="0"/>
          </a:p>
          <a:p>
            <a:r>
              <a:rPr lang="ru-RU" dirty="0" err="1" smtClean="0"/>
              <a:t>Коуча</a:t>
            </a:r>
            <a:endParaRPr lang="ru-RU" dirty="0" smtClean="0"/>
          </a:p>
          <a:p>
            <a:r>
              <a:rPr lang="ru-RU" dirty="0" err="1" smtClean="0"/>
              <a:t>Фасилитатора</a:t>
            </a:r>
            <a:endParaRPr lang="ru-RU" dirty="0" smtClean="0"/>
          </a:p>
          <a:p>
            <a:r>
              <a:rPr lang="ru-RU" dirty="0" smtClean="0"/>
              <a:t>Модератора</a:t>
            </a:r>
          </a:p>
          <a:p>
            <a:r>
              <a:rPr lang="ru-RU" dirty="0" smtClean="0"/>
              <a:t>Инструктора </a:t>
            </a:r>
            <a:r>
              <a:rPr lang="ru-RU" dirty="0"/>
              <a:t>по </a:t>
            </a:r>
            <a:r>
              <a:rPr lang="ru-RU" dirty="0" smtClean="0"/>
              <a:t>интернет-серфингу </a:t>
            </a:r>
          </a:p>
          <a:p>
            <a:r>
              <a:rPr lang="ru-RU" dirty="0" smtClean="0"/>
              <a:t>Тренера по </a:t>
            </a:r>
            <a:r>
              <a:rPr lang="ru-RU" dirty="0" err="1" smtClean="0"/>
              <a:t>майнд</a:t>
            </a:r>
            <a:r>
              <a:rPr lang="ru-RU" dirty="0" smtClean="0"/>
              <a:t>-фитнесу</a:t>
            </a:r>
          </a:p>
          <a:p>
            <a:r>
              <a:rPr lang="ru-RU" dirty="0" err="1" smtClean="0"/>
              <a:t>Игротехника</a:t>
            </a:r>
            <a:endParaRPr lang="ru-RU" dirty="0" smtClean="0"/>
          </a:p>
          <a:p>
            <a:r>
              <a:rPr lang="ru-RU" dirty="0" smtClean="0"/>
              <a:t>Разработчика </a:t>
            </a:r>
            <a:r>
              <a:rPr lang="ru-RU" dirty="0"/>
              <a:t>образовательных </a:t>
            </a:r>
            <a:r>
              <a:rPr lang="ru-RU" dirty="0" smtClean="0"/>
              <a:t>траекторий</a:t>
            </a:r>
          </a:p>
          <a:p>
            <a:r>
              <a:rPr lang="ru-RU" dirty="0" smtClean="0"/>
              <a:t>Организатора </a:t>
            </a:r>
            <a:r>
              <a:rPr lang="ru-RU" dirty="0"/>
              <a:t>проектного </a:t>
            </a:r>
            <a:r>
              <a:rPr lang="ru-RU" dirty="0" smtClean="0"/>
              <a:t>обучения </a:t>
            </a:r>
          </a:p>
          <a:p>
            <a:endParaRPr lang="ru-RU" dirty="0"/>
          </a:p>
        </p:txBody>
      </p:sp>
      <p:pic>
        <p:nvPicPr>
          <p:cNvPr id="6146" name="Picture 2" descr="3D маленькая - спортсмен, поднятие тяжестей — стоковое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985" y="2493280"/>
            <a:ext cx="4285212" cy="326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2975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350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Times New Roman</vt:lpstr>
      <vt:lpstr>Натуральные материалы</vt:lpstr>
      <vt:lpstr>  Самообразование учителя  как структурный элемент проектной деятельности в образовательной организации. </vt:lpstr>
      <vt:lpstr>Людмила Петрановская, психолог, лауреат Премии Президента РФ в области образования: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Учитель сегодня должен выполнять роли 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Самообразование учителя  как структурный элемент проектной деятельности в образовательной организации.</dc:title>
  <dc:creator>Анна</dc:creator>
  <cp:lastModifiedBy>Анна</cp:lastModifiedBy>
  <cp:revision>4</cp:revision>
  <dcterms:created xsi:type="dcterms:W3CDTF">2019-12-16T19:31:20Z</dcterms:created>
  <dcterms:modified xsi:type="dcterms:W3CDTF">2019-12-16T20:07:17Z</dcterms:modified>
</cp:coreProperties>
</file>