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9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Raleway" charset="-52"/>
      <p:regular r:id="rId17"/>
      <p:bold r:id="rId18"/>
      <p:italic r:id="rId19"/>
      <p:boldItalic r:id="rId20"/>
    </p:embeddedFont>
    <p:embeddedFont>
      <p:font typeface="Lato" charset="0"/>
      <p:regular r:id="rId21"/>
      <p:bold r:id="rId22"/>
      <p:italic r:id="rId23"/>
      <p:boldItalic r:id="rId24"/>
    </p:embeddedFont>
    <p:embeddedFont>
      <p:font typeface="Verdana" pitchFamily="34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65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4663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03abc8b84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03abc8b84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03abc8b8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03abc8b8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03abc8b8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03abc8b84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03abc8b84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03abc8b84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03abc8b8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03abc8b8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03abc8b8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03abc8b8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03abc8b8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03abc8b8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03abc8b8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03abc8b8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03abc8b84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03abc8b84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03abc8b84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03abc8b84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03abc8b8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03abc8b8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03abc8b84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03abc8b84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Q3GLjneTz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helgym23" TargetMode="External"/><Relationship Id="rId3" Type="http://schemas.openxmlformats.org/officeDocument/2006/relationships/hyperlink" Target="http://gymnasia23.ru/" TargetMode="External"/><Relationship Id="rId7" Type="http://schemas.openxmlformats.org/officeDocument/2006/relationships/hyperlink" Target="https://www.facebook.com/gymnasia23/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stagram.com/chel_gymnasia23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sites.google.com/gymnasia23.ru/organizer23/%D0%BC%D0%B5%D1%80%D0%BE%D0%BF%D1%80%D0%B8%D1%8F%D1%82%D0%B8%D1%8F?authuser=0" TargetMode="External"/><Relationship Id="rId10" Type="http://schemas.openxmlformats.org/officeDocument/2006/relationships/hyperlink" Target="https://photos.google.com/u/1/albums" TargetMode="External"/><Relationship Id="rId4" Type="http://schemas.openxmlformats.org/officeDocument/2006/relationships/hyperlink" Target="https://sgo.edu-74.ru/" TargetMode="External"/><Relationship Id="rId9" Type="http://schemas.openxmlformats.org/officeDocument/2006/relationships/hyperlink" Target="https://www.youtube.com/channel/UCCqua-PV2Gipy5OhTpebR7A/videos?view=0&amp;sort=da&amp;view_as=publi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486825" y="530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Gooogle APPS for Education (GSuite)</a:t>
            </a:r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78" y="0"/>
            <a:ext cx="8742623" cy="5241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426175" y="5422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Google ClassRoom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426175" y="13024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Доступ к образовательным ресурсам, планированию и контролю результатов образовательной деятельности по принципу “единого окна” (</a:t>
            </a:r>
            <a:r>
              <a:rPr lang="ru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сервис classroom</a:t>
            </a:r>
            <a:r>
              <a:rPr lang="ru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875" y="2357088"/>
            <a:ext cx="325755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535350" y="5786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Организационно-управленческий компонент</a:t>
            </a:r>
            <a:endParaRPr sz="3500"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719850" y="1520850"/>
            <a:ext cx="4059600" cy="3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ru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Положения об официальном сайте гимназии. 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ru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Положение об электронном журнале.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ru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Инструкции и Правила использования ресурсов ИОС. 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ru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Акты проверки работоспособности систем ИОС. 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ru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Регламенты безопасного использования ресурсов Интернет. 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6850" y="1321500"/>
            <a:ext cx="4059675" cy="220934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/>
        </p:nvSpPr>
        <p:spPr>
          <a:xfrm>
            <a:off x="4779525" y="3627125"/>
            <a:ext cx="39789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ru" sz="1700">
                <a:latin typeface="Calibri"/>
                <a:ea typeface="Calibri"/>
                <a:cs typeface="Calibri"/>
                <a:sym typeface="Calibri"/>
              </a:rPr>
              <a:t>Согласия на обработку персональных данных в информационных системах и публикации в сети Интернет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389775" y="5180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Методический компонент</a:t>
            </a:r>
            <a:endParaRPr sz="2500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280600" y="1356500"/>
            <a:ext cx="7688700" cy="10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ru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Перечень образовательных ресурсов (цифровых инструментов) с инструкциями, хранящийся в открытом доступе.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ru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Организация методического консультативного онлайн-часа.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50" y="2492375"/>
            <a:ext cx="4503249" cy="26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5407800" y="2280150"/>
            <a:ext cx="3736200" cy="26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Организация учебной деятельности, в том числе с помощью технологии смешанного обучения. Современные педагогические технологии.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Инновационные формы организации учебного процесса.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Участие в деятельности сетевых профессиональных сообществ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215825" y="129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2280" b="1" dirty="0" smtClean="0">
                <a:latin typeface="Calibri"/>
                <a:ea typeface="Calibri"/>
                <a:cs typeface="Calibri"/>
                <a:sym typeface="Calibri"/>
              </a:rPr>
              <a:t>Какие изменения будут происходить </a:t>
            </a:r>
            <a:r>
              <a:rPr lang="ru" sz="2280" b="1" dirty="0">
                <a:latin typeface="Calibri"/>
                <a:ea typeface="Calibri"/>
                <a:cs typeface="Calibri"/>
                <a:sym typeface="Calibri"/>
              </a:rPr>
              <a:t>в образовательной среде?</a:t>
            </a:r>
            <a:endParaRPr sz="228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90"/>
              <a:buNone/>
            </a:pPr>
            <a:endParaRPr sz="2520"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311700" y="4210175"/>
            <a:ext cx="410130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6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Выступление на ИТНШ-2021</a:t>
            </a:r>
            <a:endParaRPr sz="6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1" y="702325"/>
            <a:ext cx="1797925" cy="1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215825" y="2909400"/>
            <a:ext cx="331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Рождественская </a:t>
            </a:r>
            <a:r>
              <a:rPr lang="ru" sz="1300" b="1" dirty="0" smtClean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1300" b="1" dirty="0" smtClean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ru" sz="1300" b="1" dirty="0" smtClean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Людмила </a:t>
            </a:r>
            <a:r>
              <a:rPr lang="ru" sz="1300" b="1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Викторовна, </a:t>
            </a:r>
            <a:endParaRPr sz="1300" b="1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образовательный технолог</a:t>
            </a:r>
            <a:endParaRPr sz="1300" b="1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Таллиннская Кесклиннаская русская гимназия</a:t>
            </a:r>
            <a:endParaRPr sz="1300" dirty="0"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1900" y="3539440"/>
            <a:ext cx="15621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53" y="616366"/>
            <a:ext cx="4582647" cy="3595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215825" y="129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2280" b="1" dirty="0" smtClean="0">
                <a:latin typeface="Calibri"/>
                <a:ea typeface="Calibri"/>
                <a:cs typeface="Calibri"/>
                <a:sym typeface="Calibri"/>
              </a:rPr>
              <a:t>Какие изменения будут происходить </a:t>
            </a:r>
            <a:r>
              <a:rPr lang="ru" sz="2280" b="1" dirty="0">
                <a:latin typeface="Calibri"/>
                <a:ea typeface="Calibri"/>
                <a:cs typeface="Calibri"/>
                <a:sym typeface="Calibri"/>
              </a:rPr>
              <a:t>в образовательной среде?</a:t>
            </a:r>
            <a:endParaRPr sz="228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90"/>
              <a:buNone/>
            </a:pPr>
            <a:endParaRPr sz="2520" dirty="0"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51" y="712109"/>
            <a:ext cx="3314400" cy="157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977" y="2586373"/>
            <a:ext cx="3314401" cy="150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0658" y="658663"/>
            <a:ext cx="3652301" cy="167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32" y="2861761"/>
            <a:ext cx="3744311" cy="122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8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23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>
            <a:off x="218350" y="2001600"/>
            <a:ext cx="3736200" cy="2499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218375" y="2011775"/>
            <a:ext cx="3724200" cy="24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ru" sz="2400" b="1">
                <a:latin typeface="Calibri"/>
                <a:ea typeface="Calibri"/>
                <a:cs typeface="Calibri"/>
                <a:sym typeface="Calibri"/>
              </a:rPr>
              <a:t>Какие же условия </a:t>
            </a:r>
            <a:br>
              <a:rPr lang="ru" sz="2400" b="1">
                <a:latin typeface="Calibri"/>
                <a:ea typeface="Calibri"/>
                <a:cs typeface="Calibri"/>
                <a:sym typeface="Calibri"/>
              </a:rPr>
            </a:br>
            <a:r>
              <a:rPr lang="ru" sz="2400" b="1">
                <a:latin typeface="Calibri"/>
                <a:ea typeface="Calibri"/>
                <a:cs typeface="Calibri"/>
                <a:sym typeface="Calibri"/>
              </a:rPr>
              <a:t>должны быть созданы </a:t>
            </a:r>
            <a:br>
              <a:rPr lang="ru" sz="2400" b="1">
                <a:latin typeface="Calibri"/>
                <a:ea typeface="Calibri"/>
                <a:cs typeface="Calibri"/>
                <a:sym typeface="Calibri"/>
              </a:rPr>
            </a:br>
            <a:r>
              <a:rPr lang="ru" sz="2400" b="1">
                <a:latin typeface="Calibri"/>
                <a:ea typeface="Calibri"/>
                <a:cs typeface="Calibri"/>
                <a:sym typeface="Calibri"/>
              </a:rPr>
              <a:t>в школе, </a:t>
            </a:r>
            <a:br>
              <a:rPr lang="ru" sz="2400" b="1">
                <a:latin typeface="Calibri"/>
                <a:ea typeface="Calibri"/>
                <a:cs typeface="Calibri"/>
                <a:sym typeface="Calibri"/>
              </a:rPr>
            </a:br>
            <a:r>
              <a:rPr lang="ru" sz="2400" b="1">
                <a:latin typeface="Calibri"/>
                <a:ea typeface="Calibri"/>
                <a:cs typeface="Calibri"/>
                <a:sym typeface="Calibri"/>
              </a:rPr>
              <a:t>чтобы эти перемены могли произо</a:t>
            </a: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йти</a:t>
            </a:r>
            <a:r>
              <a:rPr lang="ru" sz="2400" b="1"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990"/>
              <a:buFont typeface="Arial"/>
              <a:buNone/>
            </a:pPr>
            <a:endParaRPr sz="2052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4960175" y="2011775"/>
            <a:ext cx="3736200" cy="2499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ru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Должна быть создана цифровая образовательная среда</a:t>
            </a:r>
            <a:br>
              <a:rPr lang="ru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(ЦОС)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3238950" y="485250"/>
            <a:ext cx="2778000" cy="1526400"/>
          </a:xfrm>
          <a:prstGeom prst="curvedDownArrow">
            <a:avLst>
              <a:gd name="adj1" fmla="val 25000"/>
              <a:gd name="adj2" fmla="val 49822"/>
              <a:gd name="adj3" fmla="val 2529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l="21894" t="3370" r="23012" b="28685"/>
          <a:stretch/>
        </p:blipFill>
        <p:spPr>
          <a:xfrm>
            <a:off x="2284138" y="485225"/>
            <a:ext cx="4747924" cy="439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8200" y="484412"/>
            <a:ext cx="1678276" cy="11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349" y="485225"/>
            <a:ext cx="2007575" cy="11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7325" y="3594036"/>
            <a:ext cx="2242250" cy="13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17100" y="1763400"/>
            <a:ext cx="1254775" cy="12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347" y="3758213"/>
            <a:ext cx="2242250" cy="104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5350" y="1986775"/>
            <a:ext cx="1678275" cy="16072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81526" y="13044"/>
            <a:ext cx="2026517" cy="472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990"/>
            </a:pPr>
            <a:r>
              <a:rPr lang="ru-RU" sz="228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Raleway"/>
              </a:rPr>
              <a:t>ЦОС гимназии</a:t>
            </a:r>
            <a:endParaRPr lang="ru-RU" sz="2280" b="1" dirty="0">
              <a:solidFill>
                <a:schemeClr val="dk2"/>
              </a:solidFill>
              <a:latin typeface="Calibri"/>
              <a:ea typeface="Calibri"/>
              <a:cs typeface="Calibri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474700" y="4694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Технический компонент</a:t>
            </a:r>
            <a:endParaRPr sz="2000"/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l="28376" t="20089" r="29745" b="40003"/>
          <a:stretch/>
        </p:blipFill>
        <p:spPr>
          <a:xfrm>
            <a:off x="152450" y="400325"/>
            <a:ext cx="8848675" cy="474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498950" y="5422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Кадровый компонент</a:t>
            </a:r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570150" y="1564875"/>
            <a:ext cx="7848000" cy="27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ru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Наличие информационной службы. ИКТ-грамотные учителя (владеющие программами Word, PowerPoint, Excel, использующие электронную почту, умеющие найти нужную информацию в Интернет, обладающие компетенциями по созданию собственного учебного контента). 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ru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ИКТ-грамотные ученики. 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ru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ИКТ-грамотные родители. 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ru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Система повышения квалификации, в том числе внутрикорпоративного обучения.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535350" y="5301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88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Информационно-коммуникативный компонент</a:t>
            </a:r>
            <a:r>
              <a:rPr lang="ru" sz="1988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88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473100" y="1395050"/>
            <a:ext cx="4427700" cy="3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9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Сайт гимназии</a:t>
            </a:r>
            <a:endParaRPr sz="230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309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Сетевой город</a:t>
            </a:r>
            <a:endParaRPr sz="230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309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Виртуальная учительская</a:t>
            </a:r>
            <a:endParaRPr sz="230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3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Корпоративная электронная почта - info@gymnasia23.ru</a:t>
            </a:r>
            <a:endParaRPr sz="230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3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Официальные группы в социальных сетях:</a:t>
            </a:r>
            <a:endParaRPr sz="230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027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ru" sz="2309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Инстаграм</a:t>
            </a:r>
            <a:r>
              <a:rPr lang="ru" sz="23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30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027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ru" sz="2309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Фейсбук,</a:t>
            </a:r>
            <a:r>
              <a:rPr lang="ru" sz="23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027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ru" sz="2309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Вконтакте</a:t>
            </a:r>
            <a:r>
              <a:rPr lang="ru" sz="23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309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Канал Ютуб </a:t>
            </a:r>
            <a:endParaRPr sz="230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309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Открытые фотоальбомы</a:t>
            </a:r>
            <a:endParaRPr sz="230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90425" y="1316048"/>
            <a:ext cx="5640876" cy="1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19125" y="3002200"/>
            <a:ext cx="2067625" cy="20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239</Words>
  <Application>Microsoft Office PowerPoint</Application>
  <PresentationFormat>Экран (16:9)</PresentationFormat>
  <Paragraphs>42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Raleway</vt:lpstr>
      <vt:lpstr>Lato</vt:lpstr>
      <vt:lpstr>Verdana</vt:lpstr>
      <vt:lpstr>Calibri</vt:lpstr>
      <vt:lpstr>Noto Sans Symbols</vt:lpstr>
      <vt:lpstr>Streamline</vt:lpstr>
      <vt:lpstr>Презентация PowerPoint</vt:lpstr>
      <vt:lpstr>Какие изменения будут происходить в образовательной среде? </vt:lpstr>
      <vt:lpstr>Какие изменения будут происходить в образовательной среде? </vt:lpstr>
      <vt:lpstr>Презентация PowerPoint</vt:lpstr>
      <vt:lpstr>Какие же условия  должны быть созданы  в школе,  чтобы эти перемены могли произойти? </vt:lpstr>
      <vt:lpstr>Презентация PowerPoint</vt:lpstr>
      <vt:lpstr>Технический компонент</vt:lpstr>
      <vt:lpstr>Кадровый компонент</vt:lpstr>
      <vt:lpstr>Информационно-коммуникативный компонент  </vt:lpstr>
      <vt:lpstr>Gooogle APPS for Education (GSuite)</vt:lpstr>
      <vt:lpstr>Google ClassRoom</vt:lpstr>
      <vt:lpstr>Организационно-управленческий компонент</vt:lpstr>
      <vt:lpstr>Методический компонент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Yakovleva TG</dc:creator>
  <cp:lastModifiedBy>Yakovleva TG</cp:lastModifiedBy>
  <cp:revision>5</cp:revision>
  <dcterms:modified xsi:type="dcterms:W3CDTF">2021-04-22T08:55:03Z</dcterms:modified>
</cp:coreProperties>
</file>