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Merriweather" charset="-52"/>
      <p:regular r:id="rId11"/>
      <p:bold r:id="rId12"/>
      <p:italic r:id="rId13"/>
      <p:boldItalic r:id="rId14"/>
    </p:embeddedFont>
    <p:embeddedFont>
      <p:font typeface="Roboto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-9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114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d35d8341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d35d8341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35d8341d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35d8341d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36d307f2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36d307f2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36d307f2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36d307f2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36d307f2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36d307f2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36d307f2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36d307f2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36d307f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36d307f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106525" y="532650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Особенности взаимодействия в цифровом обществе</a:t>
            </a:r>
            <a:endParaRPr sz="3000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2278550" y="175121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Цифровая образовательная среда гимназии</a:t>
            </a:r>
            <a:endParaRPr b="1"/>
          </a:p>
        </p:txBody>
      </p:sp>
      <p:sp>
        <p:nvSpPr>
          <p:cNvPr id="66" name="Google Shape;66;p13"/>
          <p:cNvSpPr txBox="1"/>
          <p:nvPr/>
        </p:nvSpPr>
        <p:spPr>
          <a:xfrm>
            <a:off x="4959550" y="3693125"/>
            <a:ext cx="4053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Запускалова Н. С., </a:t>
            </a:r>
            <a:endParaRPr sz="22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директор “Гимназия №23 </a:t>
            </a:r>
            <a:endParaRPr sz="22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г. Челябинска”, к.п.н</a:t>
            </a:r>
            <a:endParaRPr sz="22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9050" y="226823"/>
            <a:ext cx="983250" cy="10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850" y="2401360"/>
            <a:ext cx="3006963" cy="2349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/>
              <a:t>“Состояние цифровых технологий сегодня”</a:t>
            </a:r>
            <a:endParaRPr sz="34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87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050"/>
              <a:buFont typeface="Times New Roman"/>
              <a:buAutoNum type="arabicPeriod"/>
            </a:pPr>
            <a:r>
              <a:rPr lang="ru" sz="2050">
                <a:solidFill>
                  <a:srgbClr val="0C343D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Быстрое распространение социальных сетей.</a:t>
            </a:r>
            <a:endParaRPr sz="2050">
              <a:solidFill>
                <a:srgbClr val="0C343D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87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050"/>
              <a:buFont typeface="Times New Roman"/>
              <a:buAutoNum type="arabicPeriod"/>
            </a:pPr>
            <a:r>
              <a:rPr lang="ru" sz="2050">
                <a:solidFill>
                  <a:srgbClr val="0C343D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Поведение при поиске в Интернете меняется.</a:t>
            </a:r>
            <a:endParaRPr sz="2050">
              <a:solidFill>
                <a:srgbClr val="0C343D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87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050"/>
              <a:buFont typeface="Times New Roman"/>
              <a:buAutoNum type="arabicPeriod"/>
            </a:pPr>
            <a:r>
              <a:rPr lang="ru" sz="2050">
                <a:solidFill>
                  <a:srgbClr val="0C343D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Сотрудничество и совместное создание контента набирают обороты.</a:t>
            </a:r>
            <a:endParaRPr sz="2050">
              <a:solidFill>
                <a:srgbClr val="0C343D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sz="2050">
              <a:solidFill>
                <a:srgbClr val="FF99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152400" y="15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0425" y="152400"/>
            <a:ext cx="799225" cy="8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4">
            <a:alphaModFix/>
          </a:blip>
          <a:srcRect l="14028" r="15687"/>
          <a:stretch/>
        </p:blipFill>
        <p:spPr>
          <a:xfrm>
            <a:off x="6267700" y="2872425"/>
            <a:ext cx="2767002" cy="22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6625" y="3693125"/>
            <a:ext cx="1747574" cy="13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340025" y="82637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11"/>
              <a:t>основная причина, по которой люди выходят в Интернет, и почти две трети пользователей Интернета в мире считают, что это одна из их главных мотиваций.</a:t>
            </a:r>
            <a:endParaRPr sz="611">
              <a:solidFill>
                <a:srgbClr val="FFFFFF"/>
              </a:solidFill>
              <a:highlight>
                <a:srgbClr val="372F2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Средний пользователь проводит в </a:t>
            </a:r>
            <a:r>
              <a:rPr lang="ru" sz="19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интернете</a:t>
            </a:r>
            <a:r>
              <a:rPr lang="ru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почти 7 часов в день, или 42% своего времени бодрствования.</a:t>
            </a:r>
            <a:endParaRPr sz="1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Char char="●"/>
            </a:pPr>
            <a:r>
              <a:rPr lang="ru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</a:t>
            </a:r>
            <a:r>
              <a:rPr lang="ru" sz="19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соцсетях </a:t>
            </a:r>
            <a:r>
              <a:rPr lang="ru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среднем люди проводят по 2,25 часов в день. Россия входит в топ 20 с показателем 2,28 часов в день.</a:t>
            </a:r>
            <a:endParaRPr sz="1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Char char="●"/>
            </a:pPr>
            <a:r>
              <a:rPr lang="ru" sz="19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Мобильный телефон</a:t>
            </a:r>
            <a:r>
              <a:rPr lang="ru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стал первым экраном. Пользователи проводят в телефонах больше 4 часов в день</a:t>
            </a:r>
            <a:endParaRPr sz="1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475" y="88725"/>
            <a:ext cx="799225" cy="8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233225" y="155650"/>
            <a:ext cx="40260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1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Поиск информации</a:t>
            </a:r>
            <a:r>
              <a:rPr lang="ru" sz="191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674" y="3609150"/>
            <a:ext cx="1698549" cy="146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latin typeface="Times New Roman"/>
                <a:ea typeface="Times New Roman"/>
                <a:cs typeface="Times New Roman"/>
                <a:sym typeface="Times New Roman"/>
              </a:rPr>
              <a:t>Новая социальная ситуация развития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цифровое общество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цифровая социализация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цифровое поколение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цифровой разрыв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2400" y="46275"/>
            <a:ext cx="799225" cy="8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9675" y="3197600"/>
            <a:ext cx="2259968" cy="182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5403" y="3948400"/>
            <a:ext cx="1973300" cy="11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latin typeface="Times New Roman"/>
                <a:ea typeface="Times New Roman"/>
                <a:cs typeface="Times New Roman"/>
                <a:sym typeface="Times New Roman"/>
              </a:rPr>
              <a:t>Сетевое взаимодействие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4358175" y="745125"/>
            <a:ext cx="4643100" cy="41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феномен нашего времени, обеспечивающий </a:t>
            </a:r>
            <a:r>
              <a:rPr lang="ru" sz="1400" b="1"/>
              <a:t>рост и распространение знания</a:t>
            </a:r>
            <a:r>
              <a:rPr lang="ru" sz="1400"/>
              <a:t>;</a:t>
            </a:r>
            <a:endParaRPr sz="1400"/>
          </a:p>
          <a:p>
            <a:pPr marL="457200" lvl="0" indent="-31750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основной механизм </a:t>
            </a:r>
            <a:r>
              <a:rPr lang="ru" sz="1400" b="1"/>
              <a:t>информационного обмена</a:t>
            </a:r>
            <a:r>
              <a:rPr lang="ru" sz="1400"/>
              <a:t>;</a:t>
            </a:r>
            <a:endParaRPr sz="1400"/>
          </a:p>
          <a:p>
            <a:pPr marL="457200" lvl="0" indent="-31750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ключевой фактор </a:t>
            </a:r>
            <a:r>
              <a:rPr lang="ru" sz="1400" b="1"/>
              <a:t>развивающей среды</a:t>
            </a:r>
            <a:r>
              <a:rPr lang="ru" sz="1400"/>
              <a:t>;</a:t>
            </a:r>
            <a:endParaRPr sz="1400"/>
          </a:p>
          <a:p>
            <a:pPr marL="457200" lvl="0" indent="-31750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инновационная форма </a:t>
            </a:r>
            <a:r>
              <a:rPr lang="ru" sz="1400" b="1"/>
              <a:t>повышения квалификации</a:t>
            </a:r>
            <a:r>
              <a:rPr lang="ru" sz="1400"/>
              <a:t>;</a:t>
            </a:r>
            <a:endParaRPr sz="1400"/>
          </a:p>
          <a:p>
            <a:pPr marL="457200" lvl="0" indent="-31750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 b="1"/>
              <a:t>система связей,</a:t>
            </a:r>
            <a:r>
              <a:rPr lang="ru" sz="1400"/>
              <a:t> позволяющих разрабатывать инновационные модели содержания образования и управления системой образования;</a:t>
            </a:r>
            <a:endParaRPr sz="1400"/>
          </a:p>
          <a:p>
            <a:pPr marL="457200" lvl="0" indent="-31750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новая </a:t>
            </a:r>
            <a:r>
              <a:rPr lang="ru" sz="1400" b="1"/>
              <a:t>культура совместной деятельности</a:t>
            </a:r>
            <a:r>
              <a:rPr lang="ru" sz="1400"/>
              <a:t>, предполагающая готовность к партнерству;</a:t>
            </a:r>
            <a:endParaRPr sz="1400"/>
          </a:p>
          <a:p>
            <a:pPr marL="457200" lvl="0" indent="-31750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современная высокоэффективная </a:t>
            </a:r>
            <a:r>
              <a:rPr lang="ru" sz="1400" b="1"/>
              <a:t>инновационная технология.</a:t>
            </a:r>
            <a:endParaRPr sz="1400" b="1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500" y="53350"/>
            <a:ext cx="799225" cy="8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900" y="3565775"/>
            <a:ext cx="1346876" cy="1426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Развивающая среда гимназии</a:t>
            </a:r>
            <a:endParaRPr sz="3700"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4572000" y="6707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совершенствование телекоммуникационной инфраструктуры;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динамичное развитие информационных технологий;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образовательная инициатива;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потребность в дистанционном обучении;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высокий уровень ИКТ- компетенций педагогов и учащихся;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цифровые образовательные ресурсы;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облачные технологии.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950" y="74575"/>
            <a:ext cx="799225" cy="8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6429" y="4002875"/>
            <a:ext cx="1882602" cy="105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94050" y="378675"/>
            <a:ext cx="4121700" cy="25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/>
              <a:t>Преимущества  сетевого взаимодействия</a:t>
            </a:r>
            <a:endParaRPr sz="3400"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4616450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Times New Roman"/>
                <a:ea typeface="Times New Roman"/>
                <a:cs typeface="Times New Roman"/>
                <a:sym typeface="Times New Roman"/>
              </a:rPr>
              <a:t>гибкость;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800">
                <a:latin typeface="Times New Roman"/>
                <a:ea typeface="Times New Roman"/>
                <a:cs typeface="Times New Roman"/>
                <a:sym typeface="Times New Roman"/>
              </a:rPr>
              <a:t>адресность;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800">
                <a:latin typeface="Times New Roman"/>
                <a:ea typeface="Times New Roman"/>
                <a:cs typeface="Times New Roman"/>
                <a:sym typeface="Times New Roman"/>
              </a:rPr>
              <a:t>доступность;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800">
                <a:latin typeface="Times New Roman"/>
                <a:ea typeface="Times New Roman"/>
                <a:cs typeface="Times New Roman"/>
                <a:sym typeface="Times New Roman"/>
              </a:rPr>
              <a:t>экономичность;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800">
                <a:latin typeface="Times New Roman"/>
                <a:ea typeface="Times New Roman"/>
                <a:cs typeface="Times New Roman"/>
                <a:sym typeface="Times New Roman"/>
              </a:rPr>
              <a:t>технологичность;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800">
                <a:latin typeface="Times New Roman"/>
                <a:ea typeface="Times New Roman"/>
                <a:cs typeface="Times New Roman"/>
                <a:sym typeface="Times New Roman"/>
              </a:rPr>
              <a:t>добровольность.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0425" y="152400"/>
            <a:ext cx="799225" cy="8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8250" y="3504950"/>
            <a:ext cx="1481400" cy="147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5300" y="3401300"/>
            <a:ext cx="1679299" cy="167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3">
            <a:alphaModFix/>
          </a:blip>
          <a:srcRect l="1390" t="-1118" r="-1389" b="4659"/>
          <a:stretch/>
        </p:blipFill>
        <p:spPr>
          <a:xfrm>
            <a:off x="0" y="474025"/>
            <a:ext cx="9081050" cy="445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0425" y="152400"/>
            <a:ext cx="799225" cy="8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</Words>
  <Application>Microsoft Office PowerPoint</Application>
  <PresentationFormat>Экран (16:9)</PresentationFormat>
  <Paragraphs>43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Merriweather</vt:lpstr>
      <vt:lpstr>Roboto</vt:lpstr>
      <vt:lpstr>Paradigm</vt:lpstr>
      <vt:lpstr>Особенности взаимодействия в цифровом обществе </vt:lpstr>
      <vt:lpstr>“Состояние цифровых технологий сегодня”</vt:lpstr>
      <vt:lpstr>основная причина, по которой люди выходят в Интернет, и почти две трети пользователей Интернета в мире считают, что это одна из их главных мотиваций. </vt:lpstr>
      <vt:lpstr>Новая социальная ситуация развития</vt:lpstr>
      <vt:lpstr>Сетевое взаимодействие</vt:lpstr>
      <vt:lpstr>Развивающая среда гимназии</vt:lpstr>
      <vt:lpstr>Преимущества  сетевого взаимодействия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взаимодействия в цифровом обществе</dc:title>
  <dc:creator>director</dc:creator>
  <cp:lastModifiedBy>director</cp:lastModifiedBy>
  <cp:revision>2</cp:revision>
  <dcterms:modified xsi:type="dcterms:W3CDTF">2021-04-22T08:06:14Z</dcterms:modified>
</cp:coreProperties>
</file>