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 varScale="1">
        <p:scale>
          <a:sx n="69" d="100"/>
          <a:sy n="69" d="100"/>
        </p:scale>
        <p:origin x="-5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D6005-EECB-4748-B459-094BEFC2F059}" type="datetimeFigureOut">
              <a:rPr lang="ru-RU" smtClean="0"/>
              <a:t>15.09.2019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DEB8-2F8D-4C09-BFEF-A89BA6B3CA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D6005-EECB-4748-B459-094BEFC2F059}" type="datetimeFigureOut">
              <a:rPr lang="ru-RU" smtClean="0"/>
              <a:t>15.09.2019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DEB8-2F8D-4C09-BFEF-A89BA6B3CA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D6005-EECB-4748-B459-094BEFC2F059}" type="datetimeFigureOut">
              <a:rPr lang="ru-RU" smtClean="0"/>
              <a:t>15.09.2019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DEB8-2F8D-4C09-BFEF-A89BA6B3CA42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D6005-EECB-4748-B459-094BEFC2F059}" type="datetimeFigureOut">
              <a:rPr lang="ru-RU" smtClean="0"/>
              <a:t>15.09.2019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DEB8-2F8D-4C09-BFEF-A89BA6B3CA4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D6005-EECB-4748-B459-094BEFC2F059}" type="datetimeFigureOut">
              <a:rPr lang="ru-RU" smtClean="0"/>
              <a:t>15.09.2019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DEB8-2F8D-4C09-BFEF-A89BA6B3CA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D6005-EECB-4748-B459-094BEFC2F059}" type="datetimeFigureOut">
              <a:rPr lang="ru-RU" smtClean="0"/>
              <a:t>15.09.2019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DEB8-2F8D-4C09-BFEF-A89BA6B3CA4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D6005-EECB-4748-B459-094BEFC2F059}" type="datetimeFigureOut">
              <a:rPr lang="ru-RU" smtClean="0"/>
              <a:t>15.09.2019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DEB8-2F8D-4C09-BFEF-A89BA6B3CA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D6005-EECB-4748-B459-094BEFC2F059}" type="datetimeFigureOut">
              <a:rPr lang="ru-RU" smtClean="0"/>
              <a:t>15.09.2019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DEB8-2F8D-4C09-BFEF-A89BA6B3CA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D6005-EECB-4748-B459-094BEFC2F059}" type="datetimeFigureOut">
              <a:rPr lang="ru-RU" smtClean="0"/>
              <a:t>15.09.2019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DEB8-2F8D-4C09-BFEF-A89BA6B3CA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D6005-EECB-4748-B459-094BEFC2F059}" type="datetimeFigureOut">
              <a:rPr lang="ru-RU" smtClean="0"/>
              <a:t>15.09.2019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DEB8-2F8D-4C09-BFEF-A89BA6B3CA42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D6005-EECB-4748-B459-094BEFC2F059}" type="datetimeFigureOut">
              <a:rPr lang="ru-RU" smtClean="0"/>
              <a:t>15.09.2019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DEB8-2F8D-4C09-BFEF-A89BA6B3CA4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59D6005-EECB-4748-B459-094BEFC2F059}" type="datetimeFigureOut">
              <a:rPr lang="ru-RU" smtClean="0"/>
              <a:t>15.09.2019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348DEB8-2F8D-4C09-BFEF-A89BA6B3CA4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ngvo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cmillandictionar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Работа с социальными серверами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145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3200" b="1" dirty="0">
                <a:solidFill>
                  <a:srgbClr val="B6817A"/>
                </a:solidFill>
                <a:latin typeface="Times New Roman"/>
                <a:ea typeface="Times New Roman"/>
                <a:hlinkClick r:id="rId2"/>
              </a:rPr>
              <a:t>Lingvo.ru</a:t>
            </a:r>
            <a:endParaRPr lang="ru-RU" sz="3200" dirty="0">
              <a:latin typeface="Times New Roman"/>
              <a:ea typeface="Times New Roman"/>
            </a:endParaRPr>
          </a:p>
          <a:p>
            <a:pPr fontAlgn="base">
              <a:spcAft>
                <a:spcPts val="0"/>
              </a:spcAft>
            </a:pPr>
            <a:r>
              <a:rPr lang="ru-RU" sz="32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Lingua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Leo</a:t>
            </a:r>
            <a:endParaRPr lang="ru-RU" sz="3200" dirty="0"/>
          </a:p>
          <a:p>
            <a:pPr fontAlgn="base">
              <a:spcAft>
                <a:spcPts val="0"/>
              </a:spcAft>
            </a:pPr>
            <a:r>
              <a:rPr lang="ru-RU" sz="32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Busuu</a:t>
            </a:r>
            <a:endParaRPr lang="ru-RU" sz="3200" dirty="0"/>
          </a:p>
          <a:p>
            <a:pPr fontAlgn="base">
              <a:spcAft>
                <a:spcPts val="0"/>
              </a:spcAft>
            </a:pPr>
            <a:r>
              <a:rPr lang="ru-RU" sz="32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Learn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English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British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Council</a:t>
            </a:r>
            <a:endParaRPr lang="ru-RU" sz="3200" dirty="0"/>
          </a:p>
          <a:p>
            <a:pPr fontAlgn="base">
              <a:spcAft>
                <a:spcPts val="0"/>
              </a:spcAft>
            </a:pP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BBC </a:t>
            </a:r>
            <a:r>
              <a:rPr lang="ru-RU" sz="32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Learning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English</a:t>
            </a:r>
            <a:endParaRPr lang="ru-RU" sz="3200" dirty="0"/>
          </a:p>
          <a:p>
            <a:pPr fontAlgn="base">
              <a:spcAft>
                <a:spcPts val="0"/>
              </a:spcAft>
            </a:pPr>
            <a:r>
              <a:rPr lang="ru-RU" sz="32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Lyrics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training</a:t>
            </a:r>
            <a:endParaRPr lang="ru-RU" sz="3200" dirty="0"/>
          </a:p>
          <a:p>
            <a:pPr fontAlgn="base">
              <a:spcAft>
                <a:spcPts val="0"/>
              </a:spcAft>
            </a:pP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Ororo.tv</a:t>
            </a:r>
            <a:endParaRPr lang="ru-RU" sz="32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531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  <a:t>позволяет </a:t>
            </a:r>
            <a:r>
              <a:rPr lang="ru-RU" dirty="0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  <a:t>постоянно получать новую информацию на интересующую </a:t>
            </a:r>
            <a:r>
              <a:rPr lang="ru-RU" dirty="0" smtClean="0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  <a:t>тему;</a:t>
            </a: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</a:rPr>
              <a:t>существующие сайты позволяют отследить уровень своих знаний, выполняя то или иное тренировочное </a:t>
            </a:r>
            <a:r>
              <a:rPr lang="ru-RU" dirty="0" smtClean="0">
                <a:solidFill>
                  <a:srgbClr val="333333"/>
                </a:solidFill>
                <a:latin typeface="Times New Roman"/>
                <a:ea typeface="Times New Roman"/>
              </a:rPr>
              <a:t>упражнение;</a:t>
            </a:r>
            <a:endParaRPr lang="ru-RU" dirty="0">
              <a:latin typeface="Times New Roman"/>
              <a:ea typeface="Times New Roman"/>
            </a:endParaRPr>
          </a:p>
          <a:p>
            <a:r>
              <a:rPr lang="ru-RU" dirty="0" smtClean="0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  <a:t>создать </a:t>
            </a:r>
            <a:r>
              <a:rPr lang="ru-RU" dirty="0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  <a:t>подлинную языковую среду на основе интенсивного общения с носителями языка, работой с аутентичной литературой, </a:t>
            </a:r>
            <a:r>
              <a:rPr lang="ru-RU" dirty="0" err="1" smtClean="0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  <a:t>аудирования</a:t>
            </a:r>
            <a:r>
              <a:rPr lang="ru-RU" dirty="0" smtClean="0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  <a:t>оригинальных </a:t>
            </a:r>
            <a:r>
              <a:rPr lang="ru-RU" dirty="0" smtClean="0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  <a:t>текстов;</a:t>
            </a:r>
          </a:p>
          <a:p>
            <a:r>
              <a:rPr lang="ru-RU" dirty="0" smtClean="0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  <a:t>является </a:t>
            </a:r>
            <a:r>
              <a:rPr lang="ru-RU" dirty="0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  <a:t>незаменимым помощником при обучении различным видам и аспектам речевой </a:t>
            </a:r>
            <a:r>
              <a:rPr lang="ru-RU" dirty="0" smtClean="0">
                <a:solidFill>
                  <a:srgbClr val="333333"/>
                </a:solidFill>
                <a:latin typeface="Calibri"/>
                <a:ea typeface="Calibri"/>
                <a:cs typeface="Times New Roman"/>
              </a:rPr>
              <a:t>деятельности.</a:t>
            </a:r>
          </a:p>
          <a:p>
            <a:endParaRPr lang="ru-RU" dirty="0" smtClean="0">
              <a:solidFill>
                <a:srgbClr val="333333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Преимущества интернета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7977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более-личностно-ориентированное;</a:t>
            </a:r>
          </a:p>
          <a:p>
            <a:r>
              <a:rPr lang="ru-RU" i="1" dirty="0">
                <a:solidFill>
                  <a:srgbClr val="000000"/>
                </a:solidFill>
                <a:latin typeface="Times New Roman"/>
              </a:rPr>
              <a:t>и</a:t>
            </a:r>
            <a:r>
              <a:rPr lang="ru-RU" i="1" dirty="0" smtClean="0">
                <a:solidFill>
                  <a:srgbClr val="000000"/>
                </a:solidFill>
                <a:latin typeface="Times New Roman"/>
              </a:rPr>
              <a:t>нтерактивное; </a:t>
            </a:r>
          </a:p>
          <a:p>
            <a:r>
              <a:rPr lang="ru-RU" i="1" dirty="0">
                <a:solidFill>
                  <a:srgbClr val="000000"/>
                </a:solidFill>
                <a:latin typeface="Times New Roman"/>
              </a:rPr>
              <a:t>р</a:t>
            </a:r>
            <a:r>
              <a:rPr lang="ru-RU" i="1" dirty="0" smtClean="0">
                <a:solidFill>
                  <a:srgbClr val="000000"/>
                </a:solidFill>
                <a:latin typeface="Times New Roman"/>
              </a:rPr>
              <a:t>азнообразное; </a:t>
            </a:r>
          </a:p>
          <a:p>
            <a:r>
              <a:rPr lang="ru-RU" i="1" dirty="0" smtClean="0">
                <a:solidFill>
                  <a:srgbClr val="000000"/>
                </a:solidFill>
                <a:latin typeface="Times New Roman"/>
              </a:rPr>
              <a:t>коммуникативное;</a:t>
            </a:r>
          </a:p>
          <a:p>
            <a:r>
              <a:rPr lang="ru-RU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основанное 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на использовании аутентичных языковых </a:t>
            </a:r>
            <a:r>
              <a:rPr lang="ru-RU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материалов;</a:t>
            </a:r>
          </a:p>
          <a:p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менее </a:t>
            </a:r>
            <a:r>
              <a:rPr lang="ru-RU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ориентированное 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на учителя и более </a:t>
            </a:r>
            <a:r>
              <a:rPr lang="ru-RU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автономное 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</a:rPr>
              <a:t>с точки зрения </a:t>
            </a:r>
            <a:r>
              <a:rPr lang="ru-RU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учащегося.</a:t>
            </a:r>
            <a:endParaRPr lang="ru-RU" i="1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ИК-технологии в обучении 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2920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449580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• электронную почту;</a:t>
            </a:r>
            <a:endParaRPr lang="ru-RU" dirty="0"/>
          </a:p>
          <a:p>
            <a:pPr indent="449580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• телеконференции;</a:t>
            </a:r>
            <a:endParaRPr lang="ru-RU" dirty="0"/>
          </a:p>
          <a:p>
            <a:pPr indent="449580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• видеоконференции;</a:t>
            </a:r>
            <a:endParaRPr lang="ru-RU" dirty="0"/>
          </a:p>
          <a:p>
            <a:pPr indent="449580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• возможность    публикации    собственной    информации,    создание    собственной домашней странички и размещение ее на 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Web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-сервере;</a:t>
            </a:r>
            <a:endParaRPr lang="ru-RU" dirty="0"/>
          </a:p>
          <a:p>
            <a:pPr indent="449580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• доступ к информационным ресурсам:</a:t>
            </a:r>
            <a:endParaRPr lang="ru-RU" dirty="0"/>
          </a:p>
          <a:p>
            <a:pPr indent="449580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• справочные каталоги;</a:t>
            </a:r>
            <a:endParaRPr lang="ru-RU" dirty="0"/>
          </a:p>
          <a:p>
            <a:pPr indent="449580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• поисковые системы;</a:t>
            </a:r>
            <a:endParaRPr lang="ru-RU" dirty="0"/>
          </a:p>
          <a:p>
            <a:pPr indent="449580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• разговор в сети (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Chat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).</a:t>
            </a:r>
            <a:endParaRPr lang="ru-RU" dirty="0">
              <a:effectLst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Интернет предлагает: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5628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484848"/>
                </a:solidFill>
                <a:latin typeface="Calibri"/>
                <a:ea typeface="Calibri"/>
                <a:cs typeface="Times New Roman"/>
              </a:rPr>
              <a:t>Социальная</a:t>
            </a:r>
            <a:r>
              <a:rPr lang="ru-RU" sz="3600" dirty="0">
                <a:solidFill>
                  <a:srgbClr val="484848"/>
                </a:solidFill>
                <a:latin typeface="Calibri"/>
                <a:ea typeface="Calibri"/>
                <a:cs typeface="Times New Roman"/>
              </a:rPr>
              <a:t>  </a:t>
            </a:r>
            <a:r>
              <a:rPr lang="ru-RU" sz="3600" dirty="0" smtClean="0">
                <a:solidFill>
                  <a:srgbClr val="484848"/>
                </a:solidFill>
                <a:latin typeface="Calibri"/>
                <a:ea typeface="Calibri"/>
                <a:cs typeface="Times New Roman"/>
              </a:rPr>
              <a:t>сеть – это сообщество людей, связанных общими интересами, общим делом. 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социальная сеть?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2839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484848"/>
                </a:solidFill>
                <a:latin typeface="Calibri"/>
                <a:ea typeface="Calibri"/>
                <a:cs typeface="Times New Roman"/>
              </a:rPr>
              <a:t>интеграция  очных  и  дистанционных  форм  </a:t>
            </a:r>
            <a:r>
              <a:rPr lang="ru-RU" dirty="0" err="1" smtClean="0">
                <a:solidFill>
                  <a:srgbClr val="484848"/>
                </a:solidFill>
                <a:latin typeface="Calibri"/>
                <a:ea typeface="Calibri"/>
                <a:cs typeface="Times New Roman"/>
              </a:rPr>
              <a:t>обуче</a:t>
            </a:r>
            <a:r>
              <a:rPr lang="en-US" dirty="0" smtClean="0">
                <a:solidFill>
                  <a:srgbClr val="484848"/>
                </a:solidFill>
                <a:latin typeface="Calibri"/>
                <a:ea typeface="Calibri"/>
                <a:cs typeface="Times New Roman"/>
              </a:rPr>
              <a:t>-</a:t>
            </a:r>
          </a:p>
          <a:p>
            <a:pPr marL="0" indent="0">
              <a:buNone/>
            </a:pPr>
            <a:r>
              <a:rPr lang="ru-RU" dirty="0" err="1" smtClean="0">
                <a:solidFill>
                  <a:srgbClr val="484848"/>
                </a:solidFill>
                <a:latin typeface="Calibri"/>
                <a:ea typeface="Calibri"/>
                <a:cs typeface="Times New Roman"/>
              </a:rPr>
              <a:t>ния</a:t>
            </a:r>
            <a:r>
              <a:rPr lang="ru-RU" dirty="0" smtClean="0">
                <a:solidFill>
                  <a:srgbClr val="484848"/>
                </a:solidFill>
                <a:latin typeface="Calibri"/>
                <a:ea typeface="Calibri"/>
                <a:cs typeface="Times New Roman"/>
              </a:rPr>
              <a:t>;</a:t>
            </a:r>
            <a:r>
              <a:rPr lang="ru-RU" dirty="0">
                <a:solidFill>
                  <a:srgbClr val="484848"/>
                </a:solidFill>
                <a:latin typeface="Calibri"/>
                <a:ea typeface="Calibri"/>
                <a:cs typeface="Times New Roman"/>
              </a:rPr>
              <a:t> </a:t>
            </a:r>
            <a:endParaRPr lang="ru-RU" dirty="0" smtClean="0">
              <a:solidFill>
                <a:srgbClr val="484848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dirty="0">
                <a:solidFill>
                  <a:srgbClr val="484848"/>
                </a:solidFill>
                <a:latin typeface="Calibri"/>
                <a:ea typeface="Calibri"/>
                <a:cs typeface="Times New Roman"/>
              </a:rPr>
              <a:t>сетевое  обучение  (автономные  сетевые  курсы; </a:t>
            </a:r>
            <a:endParaRPr lang="ru-RU" dirty="0" smtClean="0">
              <a:solidFill>
                <a:srgbClr val="484848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484848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rgbClr val="484848"/>
                </a:solidFill>
                <a:latin typeface="Calibri"/>
                <a:ea typeface="Calibri"/>
                <a:cs typeface="Times New Roman"/>
              </a:rPr>
              <a:t>информационно-предметная  среда); </a:t>
            </a:r>
            <a:endParaRPr lang="ru-RU" dirty="0" smtClean="0">
              <a:solidFill>
                <a:srgbClr val="484848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dirty="0">
                <a:solidFill>
                  <a:srgbClr val="484848"/>
                </a:solidFill>
                <a:latin typeface="Calibri"/>
                <a:ea typeface="Calibri"/>
                <a:cs typeface="Times New Roman"/>
              </a:rPr>
              <a:t>дистанционное  обучение  на  базе  интерактивного  телевидения  (</a:t>
            </a:r>
            <a:r>
              <a:rPr lang="ru-RU" dirty="0" err="1">
                <a:solidFill>
                  <a:srgbClr val="484848"/>
                </a:solidFill>
                <a:latin typeface="Calibri"/>
                <a:ea typeface="Calibri"/>
                <a:cs typeface="Times New Roman"/>
              </a:rPr>
              <a:t>Two-way</a:t>
            </a:r>
            <a:r>
              <a:rPr lang="ru-RU" dirty="0">
                <a:solidFill>
                  <a:srgbClr val="484848"/>
                </a:solidFill>
                <a:latin typeface="Calibri"/>
                <a:ea typeface="Calibri"/>
                <a:cs typeface="Times New Roman"/>
              </a:rPr>
              <a:t>  TV)  или  компьютерных  видеоконференций.</a:t>
            </a:r>
            <a:br>
              <a:rPr lang="ru-RU" dirty="0">
                <a:solidFill>
                  <a:srgbClr val="484848"/>
                </a:solidFill>
                <a:latin typeface="Calibri"/>
                <a:ea typeface="Calibri"/>
                <a:cs typeface="Times New Roman"/>
              </a:rPr>
            </a:br>
            <a:r>
              <a:rPr lang="ru-RU" dirty="0">
                <a:solidFill>
                  <a:srgbClr val="484848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dirty="0">
                <a:solidFill>
                  <a:srgbClr val="484848"/>
                </a:solidFill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ru-RU" dirty="0" smtClean="0"/>
              <a:t>Модели дистанционного обучения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5587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484848"/>
                </a:solidFill>
                <a:latin typeface="Calibri"/>
                <a:ea typeface="Calibri"/>
                <a:cs typeface="Times New Roman"/>
              </a:rPr>
              <a:t>и</a:t>
            </a:r>
            <a:r>
              <a:rPr lang="ru-RU" dirty="0" smtClean="0">
                <a:solidFill>
                  <a:srgbClr val="484848"/>
                </a:solidFill>
                <a:latin typeface="Calibri"/>
                <a:ea typeface="Calibri"/>
                <a:cs typeface="Times New Roman"/>
              </a:rPr>
              <a:t>дентификация;</a:t>
            </a:r>
            <a:r>
              <a:rPr lang="ru-RU" dirty="0">
                <a:solidFill>
                  <a:srgbClr val="484848"/>
                </a:solidFill>
                <a:latin typeface="Calibri"/>
                <a:ea typeface="Calibri"/>
                <a:cs typeface="Times New Roman"/>
              </a:rPr>
              <a:t>  </a:t>
            </a:r>
            <a:endParaRPr lang="ru-RU" dirty="0" smtClean="0">
              <a:solidFill>
                <a:srgbClr val="484848"/>
              </a:solidFill>
              <a:latin typeface="Calibri"/>
              <a:ea typeface="Calibri"/>
              <a:cs typeface="Times New Roman"/>
            </a:endParaRPr>
          </a:p>
          <a:p>
            <a:r>
              <a:rPr lang="ru-RU" dirty="0">
                <a:solidFill>
                  <a:srgbClr val="484848"/>
                </a:solidFill>
                <a:latin typeface="Calibri"/>
                <a:ea typeface="Calibri"/>
                <a:cs typeface="Times New Roman"/>
              </a:rPr>
              <a:t>о</a:t>
            </a:r>
            <a:r>
              <a:rPr lang="ru-RU" dirty="0" smtClean="0">
                <a:solidFill>
                  <a:srgbClr val="484848"/>
                </a:solidFill>
                <a:latin typeface="Calibri"/>
                <a:ea typeface="Calibri"/>
                <a:cs typeface="Times New Roman"/>
              </a:rPr>
              <a:t>бщение;</a:t>
            </a:r>
            <a:r>
              <a:rPr lang="ru-RU" dirty="0">
                <a:solidFill>
                  <a:srgbClr val="484848"/>
                </a:solidFill>
                <a:latin typeface="Calibri"/>
                <a:ea typeface="Calibri"/>
                <a:cs typeface="Times New Roman"/>
              </a:rPr>
              <a:t>  </a:t>
            </a:r>
            <a:endParaRPr lang="ru-RU" dirty="0" smtClean="0">
              <a:solidFill>
                <a:srgbClr val="484848"/>
              </a:solidFill>
              <a:latin typeface="Calibri"/>
              <a:ea typeface="Calibri"/>
              <a:cs typeface="Times New Roman"/>
            </a:endParaRPr>
          </a:p>
          <a:p>
            <a:r>
              <a:rPr lang="ru-RU" dirty="0" smtClean="0">
                <a:solidFill>
                  <a:srgbClr val="484848"/>
                </a:solidFill>
                <a:latin typeface="Calibri"/>
                <a:ea typeface="Calibri"/>
                <a:cs typeface="Times New Roman"/>
              </a:rPr>
              <a:t>присутствие</a:t>
            </a:r>
            <a:r>
              <a:rPr lang="ru-RU" dirty="0">
                <a:solidFill>
                  <a:srgbClr val="484848"/>
                </a:solidFill>
                <a:latin typeface="Calibri"/>
                <a:ea typeface="Calibri"/>
                <a:cs typeface="Times New Roman"/>
              </a:rPr>
              <a:t>  на  </a:t>
            </a:r>
            <a:r>
              <a:rPr lang="ru-RU" dirty="0" smtClean="0">
                <a:solidFill>
                  <a:srgbClr val="484848"/>
                </a:solidFill>
                <a:latin typeface="Calibri"/>
                <a:ea typeface="Calibri"/>
                <a:cs typeface="Times New Roman"/>
              </a:rPr>
              <a:t>сайте</a:t>
            </a:r>
            <a:r>
              <a:rPr lang="ru-RU" dirty="0">
                <a:solidFill>
                  <a:srgbClr val="484848"/>
                </a:solidFill>
                <a:latin typeface="Calibri"/>
                <a:ea typeface="Calibri"/>
                <a:cs typeface="Times New Roman"/>
              </a:rPr>
              <a:t>;</a:t>
            </a:r>
            <a:r>
              <a:rPr lang="ru-RU" dirty="0" smtClean="0">
                <a:solidFill>
                  <a:srgbClr val="484848"/>
                </a:solidFill>
                <a:latin typeface="Calibri"/>
                <a:ea typeface="Calibri"/>
                <a:cs typeface="Times New Roman"/>
              </a:rPr>
              <a:t> </a:t>
            </a:r>
          </a:p>
          <a:p>
            <a:r>
              <a:rPr lang="ru-RU" dirty="0">
                <a:solidFill>
                  <a:srgbClr val="484848"/>
                </a:solidFill>
                <a:latin typeface="Calibri"/>
                <a:ea typeface="Calibri"/>
                <a:cs typeface="Times New Roman"/>
              </a:rPr>
              <a:t>в</a:t>
            </a:r>
            <a:r>
              <a:rPr lang="ru-RU" dirty="0" smtClean="0">
                <a:solidFill>
                  <a:srgbClr val="484848"/>
                </a:solidFill>
                <a:latin typeface="Calibri"/>
                <a:ea typeface="Calibri"/>
                <a:cs typeface="Times New Roman"/>
              </a:rPr>
              <a:t>заимоотношения;</a:t>
            </a:r>
            <a:r>
              <a:rPr lang="ru-RU" dirty="0">
                <a:solidFill>
                  <a:srgbClr val="484848"/>
                </a:solidFill>
                <a:latin typeface="Calibri"/>
                <a:ea typeface="Calibri"/>
                <a:cs typeface="Times New Roman"/>
              </a:rPr>
              <a:t>  </a:t>
            </a:r>
            <a:endParaRPr lang="ru-RU" dirty="0" smtClean="0">
              <a:solidFill>
                <a:srgbClr val="484848"/>
              </a:solidFill>
              <a:latin typeface="Calibri"/>
              <a:ea typeface="Calibri"/>
              <a:cs typeface="Times New Roman"/>
            </a:endParaRPr>
          </a:p>
          <a:p>
            <a:r>
              <a:rPr lang="ru-RU" dirty="0">
                <a:solidFill>
                  <a:srgbClr val="484848"/>
                </a:solidFill>
                <a:latin typeface="Calibri"/>
                <a:ea typeface="Calibri"/>
                <a:cs typeface="Times New Roman"/>
              </a:rPr>
              <a:t>г</a:t>
            </a:r>
            <a:r>
              <a:rPr lang="ru-RU" dirty="0" smtClean="0">
                <a:solidFill>
                  <a:srgbClr val="484848"/>
                </a:solidFill>
                <a:latin typeface="Calibri"/>
                <a:ea typeface="Calibri"/>
                <a:cs typeface="Times New Roman"/>
              </a:rPr>
              <a:t>руппы;</a:t>
            </a:r>
            <a:r>
              <a:rPr lang="ru-RU" dirty="0">
                <a:solidFill>
                  <a:srgbClr val="484848"/>
                </a:solidFill>
                <a:latin typeface="Calibri"/>
                <a:ea typeface="Calibri"/>
                <a:cs typeface="Times New Roman"/>
              </a:rPr>
              <a:t>  </a:t>
            </a:r>
            <a:endParaRPr lang="ru-RU" dirty="0" smtClean="0">
              <a:solidFill>
                <a:srgbClr val="484848"/>
              </a:solidFill>
              <a:latin typeface="Calibri"/>
              <a:ea typeface="Calibri"/>
              <a:cs typeface="Times New Roman"/>
            </a:endParaRPr>
          </a:p>
          <a:p>
            <a:r>
              <a:rPr lang="ru-RU" dirty="0">
                <a:solidFill>
                  <a:srgbClr val="484848"/>
                </a:solidFill>
                <a:latin typeface="Calibri"/>
                <a:ea typeface="Calibri"/>
                <a:cs typeface="Times New Roman"/>
              </a:rPr>
              <a:t>р</a:t>
            </a:r>
            <a:r>
              <a:rPr lang="ru-RU" dirty="0" smtClean="0">
                <a:solidFill>
                  <a:srgbClr val="484848"/>
                </a:solidFill>
                <a:latin typeface="Calibri"/>
                <a:ea typeface="Calibri"/>
                <a:cs typeface="Times New Roman"/>
              </a:rPr>
              <a:t>епутация; </a:t>
            </a:r>
          </a:p>
          <a:p>
            <a:r>
              <a:rPr lang="ru-RU" dirty="0">
                <a:solidFill>
                  <a:srgbClr val="484848"/>
                </a:solidFill>
                <a:latin typeface="Calibri"/>
                <a:ea typeface="Calibri"/>
                <a:cs typeface="Times New Roman"/>
              </a:rPr>
              <a:t>о</a:t>
            </a:r>
            <a:r>
              <a:rPr lang="ru-RU" dirty="0" smtClean="0">
                <a:solidFill>
                  <a:srgbClr val="484848"/>
                </a:solidFill>
                <a:latin typeface="Calibri"/>
                <a:ea typeface="Calibri"/>
                <a:cs typeface="Times New Roman"/>
              </a:rPr>
              <a:t>бмен;</a:t>
            </a:r>
          </a:p>
          <a:p>
            <a:r>
              <a:rPr lang="ru-RU" dirty="0">
                <a:solidFill>
                  <a:srgbClr val="484848"/>
                </a:solidFill>
                <a:latin typeface="Calibri"/>
                <a:ea typeface="Calibri"/>
                <a:cs typeface="Times New Roman"/>
              </a:rPr>
              <a:t>п</a:t>
            </a:r>
            <a:r>
              <a:rPr lang="ru-RU" dirty="0" smtClean="0">
                <a:solidFill>
                  <a:srgbClr val="484848"/>
                </a:solidFill>
                <a:latin typeface="Calibri"/>
                <a:ea typeface="Calibri"/>
                <a:cs typeface="Times New Roman"/>
              </a:rPr>
              <a:t>оиск.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Принцип построения социальных сетей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507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Электронные словари</a:t>
            </a:r>
            <a:endParaRPr lang="ru-RU" dirty="0"/>
          </a:p>
        </p:txBody>
      </p:sp>
      <p:pic>
        <p:nvPicPr>
          <p:cNvPr id="1026" name="Picture 2" descr="C:\Users\Юрий\Desktop\Без названия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420888"/>
            <a:ext cx="4754724" cy="4210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Юрий\Desktop\Без названия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72816"/>
            <a:ext cx="2398786" cy="2390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Юрий\Desktop\Без названия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241307"/>
            <a:ext cx="2398786" cy="2611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1503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err="1">
                <a:solidFill>
                  <a:srgbClr val="000000"/>
                </a:solidFill>
                <a:latin typeface="Times New Roman"/>
                <a:ea typeface="Times New Roman"/>
              </a:rPr>
              <a:t>Lingvo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r>
              <a:rPr lang="ru-RU" sz="3200" dirty="0" err="1">
                <a:solidFill>
                  <a:srgbClr val="000000"/>
                </a:solidFill>
                <a:latin typeface="Times New Roman"/>
                <a:ea typeface="Times New Roman"/>
              </a:rPr>
              <a:t>Tutor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 (http://lingvotutor.ru/). </a:t>
            </a:r>
            <a:endParaRPr lang="ru-RU" sz="3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  <a:hlinkClick r:id="rId2"/>
              </a:rPr>
              <a:t>http://www.macmillandictionary.com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  <a:hlinkClick r:id="rId2"/>
              </a:rPr>
              <a:t>/</a:t>
            </a:r>
            <a:endParaRPr lang="ru-RU" sz="32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ru-RU" sz="3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http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://www.ldoceonline.com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/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5916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143</TotalTime>
  <Words>131</Words>
  <Application>Microsoft Office PowerPoint</Application>
  <PresentationFormat>Экран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Работа с социальными серверами</vt:lpstr>
      <vt:lpstr>Преимущества интернета</vt:lpstr>
      <vt:lpstr>ИК-технологии в обучении ИЯ</vt:lpstr>
      <vt:lpstr>Интернет предлагает:</vt:lpstr>
      <vt:lpstr>Что такое социальная сеть?</vt:lpstr>
      <vt:lpstr>Модели дистанционного обучения</vt:lpstr>
      <vt:lpstr>Принцип построения социальных сетей</vt:lpstr>
      <vt:lpstr>Электронные словари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</dc:creator>
  <cp:lastModifiedBy>Юрий</cp:lastModifiedBy>
  <cp:revision>11</cp:revision>
  <dcterms:created xsi:type="dcterms:W3CDTF">2019-09-14T18:53:44Z</dcterms:created>
  <dcterms:modified xsi:type="dcterms:W3CDTF">2019-09-15T17:05:32Z</dcterms:modified>
</cp:coreProperties>
</file>