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66" r:id="rId5"/>
    <p:sldId id="259" r:id="rId6"/>
    <p:sldId id="277" r:id="rId7"/>
    <p:sldId id="275" r:id="rId8"/>
    <p:sldId id="276" r:id="rId9"/>
    <p:sldId id="279" r:id="rId10"/>
    <p:sldId id="260" r:id="rId11"/>
    <p:sldId id="264" r:id="rId12"/>
    <p:sldId id="265" r:id="rId13"/>
    <p:sldId id="261" r:id="rId14"/>
    <p:sldId id="262" r:id="rId15"/>
    <p:sldId id="278" r:id="rId16"/>
    <p:sldId id="267" r:id="rId17"/>
    <p:sldId id="270" r:id="rId18"/>
    <p:sldId id="281" r:id="rId19"/>
    <p:sldId id="280" r:id="rId20"/>
    <p:sldId id="271" r:id="rId21"/>
    <p:sldId id="268" r:id="rId22"/>
    <p:sldId id="269" r:id="rId23"/>
    <p:sldId id="273" r:id="rId24"/>
    <p:sldId id="274" r:id="rId25"/>
  </p:sldIdLst>
  <p:sldSz cx="9144000" cy="6858000" type="screen4x3"/>
  <p:notesSz cx="6796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4DA06-6CA8-47E9-8DCC-A78C724A862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71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C923C-BB34-4A66-AD37-1EC95A8BC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57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923C-BB34-4A66-AD37-1EC95A8BCFE9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3"/>
            <a:ext cx="7632848" cy="204365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4680520" cy="22791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D6DC-16A2-4CAB-A0E2-72F6E7F1FBD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5D09-14F4-4229-9C9D-C8297C7BB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D6DC-16A2-4CAB-A0E2-72F6E7F1FBD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5D09-14F4-4229-9C9D-C8297C7BB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D6DC-16A2-4CAB-A0E2-72F6E7F1FBD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5D09-14F4-4229-9C9D-C8297C7BB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D6DC-16A2-4CAB-A0E2-72F6E7F1FBD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5D09-14F4-4229-9C9D-C8297C7BB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996952"/>
            <a:ext cx="770485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4371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D6DC-16A2-4CAB-A0E2-72F6E7F1FBD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5D09-14F4-4229-9C9D-C8297C7BB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D6DC-16A2-4CAB-A0E2-72F6E7F1FBD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5D09-14F4-4229-9C9D-C8297C7BB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D6DC-16A2-4CAB-A0E2-72F6E7F1FBD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5D09-14F4-4229-9C9D-C8297C7BB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D6DC-16A2-4CAB-A0E2-72F6E7F1FBD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5D09-14F4-4229-9C9D-C8297C7BB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D6DC-16A2-4CAB-A0E2-72F6E7F1FBD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5D09-14F4-4229-9C9D-C8297C7BB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008313" cy="13681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D6DC-16A2-4CAB-A0E2-72F6E7F1FBD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5D09-14F4-4229-9C9D-C8297C7BB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D6DC-16A2-4CAB-A0E2-72F6E7F1FBD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5D09-14F4-4229-9C9D-C8297C7BB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6D6DC-16A2-4CAB-A0E2-72F6E7F1FBD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D5D09-14F4-4229-9C9D-C8297C7BB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shkola/khimiya/library/2012/11/26/kartoteka-demonstratsionnykh-opytov-8-klas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nsportal.ru/shkola/khimiya/library/2012/11/26/kartoteka-demonstratsionnykh-opytov-8-klass" TargetMode="External"/><Relationship Id="rId3" Type="http://schemas.openxmlformats.org/officeDocument/2006/relationships/hyperlink" Target="https://www.bibliofond.ru/view.aspx?id=600430" TargetMode="External"/><Relationship Id="rId7" Type="http://schemas.openxmlformats.org/officeDocument/2006/relationships/hyperlink" Target="https://ru.b-ok.cc/book/3379848/505e9e" TargetMode="External"/><Relationship Id="rId2" Type="http://schemas.openxmlformats.org/officeDocument/2006/relationships/hyperlink" Target="http://school-collection.edu.ru/catalog/rubr/e9e528fe-c033-479b-a4ec-bf3d71874c2d/78906/?getZ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b-ok.cc/g/%D0%A7%D0%B5%D1%80%D1%82%D0%BA%D0%BE%D0%B2%20%D0%98.%D0%9D." TargetMode="External"/><Relationship Id="rId5" Type="http://schemas.openxmlformats.org/officeDocument/2006/relationships/hyperlink" Target="https://ru.b-ok.cc/g/%D0%9F%D0%BB%D0%B0%D1%82%D0%BE%D0%BD%D0%BE%D0%B2%20%D0%A4.%D0%9F." TargetMode="External"/><Relationship Id="rId4" Type="http://schemas.openxmlformats.org/officeDocument/2006/relationships/hyperlink" Target="https://ru.b-ok.cc/g/%D0%A5%D0%BE%D0%BC%D1%87%D0%B5%D0%BD%D0%BA%D0%BE%20%D0%93.%D0%9F.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metodicheskoe-posobie-dlya-uchiteley-himiikartoteka-demonstracionnih-opitov-klass-1143094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mosmetod.ru/metodicheskoe-prostranstvo/srednyaya-i-starshaya-shkola/khimiya/kabinet-khimii/metodicheskaya-kopilka/opyty-po-organicheskoj-khimii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Демонстрационный химический эксперимент, как метод познания школьниками химических объектов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Шабалина Александра Николаевна, учитель химии МБОУ «Гимназия №48 г.Челябинска»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Требования к ДЭ </a:t>
            </a:r>
            <a:r>
              <a:rPr lang="ru-RU" sz="3100" dirty="0" smtClean="0"/>
              <a:t>(</a:t>
            </a:r>
            <a:r>
              <a:rPr lang="ru-RU" sz="3100" dirty="0" err="1" smtClean="0"/>
              <a:t>Верховский</a:t>
            </a:r>
            <a:r>
              <a:rPr lang="ru-RU" sz="3100" dirty="0" smtClean="0"/>
              <a:t> В.Н.)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err="1" smtClean="0"/>
              <a:t>Обозреваемость</a:t>
            </a:r>
            <a:r>
              <a:rPr lang="ru-RU" dirty="0" smtClean="0"/>
              <a:t> (обеспечение хорошей видимости всем учащимся);</a:t>
            </a:r>
          </a:p>
          <a:p>
            <a:r>
              <a:rPr lang="ru-RU" b="1" i="1" dirty="0" smtClean="0"/>
              <a:t>наглядность</a:t>
            </a:r>
            <a:r>
              <a:rPr lang="ru-RU" dirty="0" smtClean="0"/>
              <a:t> (обеспечение правильного восприятия учащимися);</a:t>
            </a:r>
          </a:p>
          <a:p>
            <a:r>
              <a:rPr lang="ru-RU" b="1" i="1" dirty="0" smtClean="0"/>
              <a:t>безукоризненность</a:t>
            </a:r>
            <a:r>
              <a:rPr lang="ru-RU" dirty="0" smtClean="0"/>
              <a:t> техники выполнения;</a:t>
            </a:r>
          </a:p>
          <a:p>
            <a:r>
              <a:rPr lang="ru-RU" b="1" i="1" dirty="0" smtClean="0"/>
              <a:t>безопасность</a:t>
            </a:r>
            <a:r>
              <a:rPr lang="ru-RU" dirty="0" smtClean="0"/>
              <a:t> для учащихся и учителя;</a:t>
            </a:r>
          </a:p>
          <a:p>
            <a:r>
              <a:rPr lang="ru-RU" b="1" i="1" dirty="0" smtClean="0"/>
              <a:t>оптимальность</a:t>
            </a:r>
            <a:r>
              <a:rPr lang="ru-RU" dirty="0" smtClean="0"/>
              <a:t> методики эксперимента (сочетание техники эксперимента и слова учителя);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Требования к ДЭ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надежность</a:t>
            </a:r>
            <a:r>
              <a:rPr lang="ru-RU" dirty="0" smtClean="0"/>
              <a:t> (без срывов);</a:t>
            </a:r>
          </a:p>
          <a:p>
            <a:r>
              <a:rPr lang="ru-RU" b="1" i="1" dirty="0" smtClean="0"/>
              <a:t>выразительность</a:t>
            </a:r>
            <a:r>
              <a:rPr lang="ru-RU" dirty="0" smtClean="0"/>
              <a:t> (раскрытие сущности объекта при минимальной затрате усилий и средств);</a:t>
            </a:r>
          </a:p>
          <a:p>
            <a:r>
              <a:rPr lang="ru-RU" b="1" i="1" dirty="0" smtClean="0"/>
              <a:t>эмоциональность</a:t>
            </a:r>
            <a:r>
              <a:rPr lang="ru-RU" dirty="0" smtClean="0"/>
              <a:t>;</a:t>
            </a:r>
          </a:p>
          <a:p>
            <a:r>
              <a:rPr lang="ru-RU" b="1" i="1" dirty="0" smtClean="0"/>
              <a:t>убедительность</a:t>
            </a:r>
            <a:r>
              <a:rPr lang="ru-RU" dirty="0" smtClean="0"/>
              <a:t> (однозначность и достоверность результатов);</a:t>
            </a:r>
          </a:p>
          <a:p>
            <a:r>
              <a:rPr lang="ru-RU" b="1" i="1" dirty="0" smtClean="0"/>
              <a:t>кратковременность;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Требования к ДЭ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эстетичность оформления;</a:t>
            </a:r>
          </a:p>
          <a:p>
            <a:r>
              <a:rPr lang="ru-RU" b="1" i="1" dirty="0" smtClean="0"/>
              <a:t>простота </a:t>
            </a:r>
            <a:r>
              <a:rPr lang="ru-RU" dirty="0" smtClean="0"/>
              <a:t> техники выполнения;</a:t>
            </a:r>
          </a:p>
          <a:p>
            <a:r>
              <a:rPr lang="ru-RU" b="1" i="1" dirty="0" smtClean="0"/>
              <a:t>доступность</a:t>
            </a:r>
            <a:r>
              <a:rPr lang="ru-RU" dirty="0" smtClean="0"/>
              <a:t> для понимания;</a:t>
            </a:r>
          </a:p>
          <a:p>
            <a:r>
              <a:rPr lang="ru-RU" b="1" i="1" dirty="0" smtClean="0"/>
              <a:t>предварительность </a:t>
            </a:r>
            <a:r>
              <a:rPr lang="ru-RU" dirty="0" smtClean="0"/>
              <a:t>подготовки эксперимента;</a:t>
            </a:r>
          </a:p>
          <a:p>
            <a:r>
              <a:rPr lang="ru-RU" b="1" i="1" dirty="0" smtClean="0"/>
              <a:t>репетиция </a:t>
            </a:r>
            <a:r>
              <a:rPr lang="ru-RU" dirty="0" smtClean="0"/>
              <a:t>методики эксперимента.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Программный ДЭ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100" dirty="0" smtClean="0"/>
              <a:t>8 класс. </a:t>
            </a:r>
            <a:r>
              <a:rPr lang="ru-RU" sz="2100" b="1" dirty="0" smtClean="0"/>
              <a:t>Предмет химии. Первоначальные химические понятия</a:t>
            </a:r>
            <a:endParaRPr lang="ru-RU" sz="2100" dirty="0" smtClean="0"/>
          </a:p>
          <a:p>
            <a:r>
              <a:rPr lang="ru-RU" sz="2100" dirty="0" smtClean="0"/>
              <a:t>1. Образцы лабораторного оборудования и приемы безопасной работы с ним.</a:t>
            </a:r>
          </a:p>
          <a:p>
            <a:r>
              <a:rPr lang="ru-RU" sz="2100" dirty="0" smtClean="0"/>
              <a:t>2. Чистые вещества: сера и железо и их смеси.</a:t>
            </a:r>
          </a:p>
          <a:p>
            <a:r>
              <a:rPr lang="ru-RU" sz="2100" dirty="0" smtClean="0"/>
              <a:t>3. Разделение смеси серы и железа.</a:t>
            </a:r>
          </a:p>
          <a:p>
            <a:r>
              <a:rPr lang="ru-RU" sz="2100" dirty="0" smtClean="0"/>
              <a:t>4. Нагревание сахара.</a:t>
            </a:r>
          </a:p>
          <a:p>
            <a:r>
              <a:rPr lang="ru-RU" sz="2100" dirty="0" smtClean="0"/>
              <a:t>5. Нагревание парафина.</a:t>
            </a:r>
          </a:p>
          <a:p>
            <a:r>
              <a:rPr lang="ru-RU" sz="2100" dirty="0" smtClean="0"/>
              <a:t>6. Горение парафина.</a:t>
            </a:r>
          </a:p>
          <a:p>
            <a:r>
              <a:rPr lang="ru-RU" sz="2100" dirty="0" smtClean="0"/>
              <a:t>7. Взаимодействие растворов карбоната натрия и соляной кислоты.</a:t>
            </a:r>
          </a:p>
          <a:p>
            <a:r>
              <a:rPr lang="ru-RU" sz="2100" dirty="0" smtClean="0"/>
              <a:t>8. Взаимодействие растворов сульфата меди (</a:t>
            </a:r>
            <a:r>
              <a:rPr lang="en-US" sz="2100" dirty="0" smtClean="0"/>
              <a:t>II</a:t>
            </a:r>
            <a:r>
              <a:rPr lang="ru-RU" sz="2100" dirty="0" smtClean="0"/>
              <a:t>) и </a:t>
            </a:r>
            <a:r>
              <a:rPr lang="ru-RU" sz="2100" dirty="0" err="1" smtClean="0"/>
              <a:t>гидроксида</a:t>
            </a:r>
            <a:r>
              <a:rPr lang="ru-RU" sz="2100" dirty="0" smtClean="0"/>
              <a:t> натрия.</a:t>
            </a:r>
          </a:p>
          <a:p>
            <a:r>
              <a:rPr lang="ru-RU" sz="2100" dirty="0" smtClean="0"/>
              <a:t>9. Взаимодействие свежеосажденного </a:t>
            </a:r>
            <a:r>
              <a:rPr lang="ru-RU" sz="2100" dirty="0" err="1" smtClean="0"/>
              <a:t>гидроксида</a:t>
            </a:r>
            <a:r>
              <a:rPr lang="ru-RU" sz="2100" dirty="0" smtClean="0"/>
              <a:t> меди (</a:t>
            </a:r>
            <a:r>
              <a:rPr lang="en-US" sz="2100" dirty="0" smtClean="0"/>
              <a:t>II</a:t>
            </a:r>
            <a:r>
              <a:rPr lang="ru-RU" sz="2100" dirty="0" smtClean="0"/>
              <a:t>) с раствором глюкозы при обычных условиях и при нагревании.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Внепрограммный ДЭ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Используем в том случае, если</a:t>
            </a:r>
          </a:p>
          <a:p>
            <a:r>
              <a:rPr lang="ru-RU" dirty="0" smtClean="0"/>
              <a:t>нет необходимого оборудования для лабораторных опытов;</a:t>
            </a:r>
          </a:p>
          <a:p>
            <a:r>
              <a:rPr lang="ru-RU" dirty="0" smtClean="0"/>
              <a:t>учащиеся еще не овладели техникой эксперимента;</a:t>
            </a:r>
          </a:p>
          <a:p>
            <a:r>
              <a:rPr lang="ru-RU" dirty="0" smtClean="0"/>
              <a:t>химические опыты представляют опасность для учащихся;</a:t>
            </a:r>
          </a:p>
          <a:p>
            <a:r>
              <a:rPr lang="ru-RU" dirty="0" smtClean="0"/>
              <a:t>необходимо увеличить темп учебной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Материально-техническая подготовка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Наличие и исправность приборов;</a:t>
            </a:r>
          </a:p>
          <a:p>
            <a:r>
              <a:rPr lang="ru-RU" dirty="0" smtClean="0"/>
              <a:t>Наличие и качество реактивов;</a:t>
            </a:r>
          </a:p>
          <a:p>
            <a:r>
              <a:rPr lang="ru-RU" dirty="0" smtClean="0"/>
              <a:t>Наличие различных приспособлений, принадлежностей, материалов, деталей приборов;</a:t>
            </a:r>
          </a:p>
          <a:p>
            <a:r>
              <a:rPr lang="ru-RU" dirty="0" smtClean="0"/>
              <a:t>Меры безопасности и ликвидации последствий химических опытов;</a:t>
            </a:r>
          </a:p>
          <a:p>
            <a:r>
              <a:rPr lang="ru-RU" dirty="0" smtClean="0"/>
              <a:t>Рациональность размещения;</a:t>
            </a:r>
          </a:p>
          <a:p>
            <a:r>
              <a:rPr lang="ru-RU" dirty="0" smtClean="0"/>
              <a:t>Требования к ДЭ;</a:t>
            </a:r>
          </a:p>
          <a:p>
            <a:r>
              <a:rPr lang="ru-RU" dirty="0" smtClean="0"/>
              <a:t>Репетиция техники выполнения эксперимента.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технологической карты ДЭ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58204" cy="404337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Класс</a:t>
            </a:r>
          </a:p>
          <a:p>
            <a:r>
              <a:rPr lang="ru-RU" sz="3600" dirty="0" smtClean="0"/>
              <a:t>Тема урока</a:t>
            </a:r>
          </a:p>
          <a:p>
            <a:r>
              <a:rPr lang="ru-RU" sz="3600" dirty="0" smtClean="0"/>
              <a:t>Название опыта</a:t>
            </a:r>
          </a:p>
          <a:p>
            <a:r>
              <a:rPr lang="ru-RU" sz="3600" dirty="0" smtClean="0"/>
              <a:t>Цель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Структура технологической карты ДЭ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571472" y="1714488"/>
          <a:ext cx="81153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00698"/>
                <a:gridCol w="261460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Реактивы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Оборудование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Рисунки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Методика проведения опыта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Особенности опыта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Уравнения реакции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опыта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наблюдения у учащихся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Актуализация знаний учащихся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Вывод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8" t="21454" r="34585" b="7935"/>
          <a:stretch/>
        </p:blipFill>
        <p:spPr bwMode="auto">
          <a:xfrm>
            <a:off x="1907704" y="116632"/>
            <a:ext cx="4680520" cy="663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19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2" t="25654" r="25583" b="25938"/>
          <a:stretch/>
        </p:blipFill>
        <p:spPr bwMode="auto">
          <a:xfrm>
            <a:off x="467544" y="1484784"/>
            <a:ext cx="8136904" cy="493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39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особенности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Изучение нового учебного материала.</a:t>
            </a:r>
          </a:p>
          <a:p>
            <a:r>
              <a:rPr lang="ru-RU" dirty="0" smtClean="0"/>
              <a:t>Создание представлений о химических объектах.</a:t>
            </a:r>
          </a:p>
          <a:p>
            <a:r>
              <a:rPr lang="ru-RU" dirty="0" smtClean="0"/>
              <a:t>Формирование новых химических понятий.</a:t>
            </a:r>
          </a:p>
          <a:p>
            <a:r>
              <a:rPr lang="ru-RU" dirty="0" smtClean="0"/>
              <a:t>Показ приборов, операций, техники безопасности.</a:t>
            </a:r>
          </a:p>
          <a:p>
            <a:r>
              <a:rPr lang="ru-RU" dirty="0" smtClean="0"/>
              <a:t>Средство исследования, иллюстрации.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39447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6143644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Кулакова И.В. Картотека демонстрационных опытов по химии. 8 класс. [Электронный ресурс] Режим доступа: </a:t>
            </a:r>
            <a:r>
              <a:rPr lang="en-US" sz="1400" dirty="0" smtClean="0"/>
              <a:t>URL</a:t>
            </a:r>
            <a:r>
              <a:rPr lang="ru-RU" sz="1400" dirty="0" smtClean="0"/>
              <a:t>:  </a:t>
            </a:r>
            <a:r>
              <a:rPr lang="en-US" sz="1400" dirty="0" smtClean="0">
                <a:hlinkClick r:id="rId3"/>
              </a:rPr>
              <a:t>https://nsportal.ru/shkola/khimiya/library/2012/11/26/kartoteka-demonstratsionnykh-opytov-8-klass</a:t>
            </a: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24072"/>
          </a:xfrm>
        </p:spPr>
        <p:txBody>
          <a:bodyPr>
            <a:noAutofit/>
          </a:bodyPr>
          <a:lstStyle/>
          <a:p>
            <a:r>
              <a:rPr lang="ru-RU" sz="2000" dirty="0" smtClean="0"/>
              <a:t>9  КЛАСС.</a:t>
            </a:r>
            <a:r>
              <a:rPr lang="ru-RU" sz="2800" dirty="0" smtClean="0"/>
              <a:t>  </a:t>
            </a:r>
            <a:r>
              <a:rPr lang="ru-RU" sz="2000" dirty="0" smtClean="0"/>
              <a:t>ТЕМА:  ОБЩИЕ  СВОЙСТВА  МЕТАЛЛОВ</a:t>
            </a:r>
            <a:br>
              <a:rPr lang="ru-RU" sz="2000" dirty="0" smtClean="0"/>
            </a:br>
            <a:r>
              <a:rPr lang="ru-RU" sz="2400" dirty="0" smtClean="0"/>
              <a:t>Опыт:  Взаимодействие  щелочных  металлов  с  водой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329642" cy="464347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600" b="1" dirty="0" smtClean="0"/>
              <a:t>Дидактические  задачи  поставленного  опыта:</a:t>
            </a:r>
          </a:p>
          <a:p>
            <a:r>
              <a:rPr lang="ru-RU" sz="6600" dirty="0" smtClean="0"/>
              <a:t>Изучить  свойства  щелочных  металлов.</a:t>
            </a:r>
          </a:p>
          <a:p>
            <a:r>
              <a:rPr lang="ru-RU" sz="6600" dirty="0" smtClean="0"/>
              <a:t>Научиться  правильно  записывать  уравнение  реакции  образования  </a:t>
            </a:r>
            <a:r>
              <a:rPr lang="ru-RU" sz="6600" dirty="0" err="1" smtClean="0"/>
              <a:t>гидроксида</a:t>
            </a:r>
            <a:r>
              <a:rPr lang="ru-RU" sz="6600" dirty="0" smtClean="0"/>
              <a:t>  натрия,  при  взаимодействии  металлического  натрия  с  водой.</a:t>
            </a:r>
          </a:p>
          <a:p>
            <a:pPr>
              <a:buNone/>
            </a:pPr>
            <a:r>
              <a:rPr lang="ru-RU" sz="6600" b="1" dirty="0" smtClean="0"/>
              <a:t>Перечень  оборудования,  реактивов,  материалов:</a:t>
            </a:r>
            <a:r>
              <a:rPr lang="ru-RU" sz="6600" dirty="0" smtClean="0"/>
              <a:t>  кристаллизатор,  кусок  натрия,  стеклянная  палочка,  фенолфталеин,  пинцет,  бумага.</a:t>
            </a:r>
          </a:p>
          <a:p>
            <a:pPr>
              <a:buNone/>
            </a:pPr>
            <a:r>
              <a:rPr lang="ru-RU" sz="6600" b="1" dirty="0" smtClean="0"/>
              <a:t>Ход опыта:</a:t>
            </a:r>
          </a:p>
          <a:p>
            <a:pPr>
              <a:buNone/>
            </a:pPr>
            <a:r>
              <a:rPr lang="ru-RU" sz="6600" dirty="0" smtClean="0"/>
              <a:t>1)      В  кристаллизатор  налить  на  ¾  воду  и  добавить  в  него  несколько  капель  фенолфталеина.</a:t>
            </a:r>
          </a:p>
          <a:p>
            <a:pPr>
              <a:buNone/>
            </a:pPr>
            <a:r>
              <a:rPr lang="ru-RU" sz="6600" dirty="0" smtClean="0"/>
              <a:t>2)      Металлический  натрий  достать  из  склянки  и  промокнуть  его  от  слоя  керосина.</a:t>
            </a:r>
          </a:p>
          <a:p>
            <a:pPr>
              <a:buNone/>
            </a:pPr>
            <a:r>
              <a:rPr lang="ru-RU" sz="6600" dirty="0" smtClean="0"/>
              <a:t>3)      Отрезать  ножом  кусочек  натрия  размером  с  горошину  и  бросить  его  в  кристаллизатор  с  водой.</a:t>
            </a:r>
          </a:p>
          <a:p>
            <a:pPr>
              <a:buNone/>
            </a:pPr>
            <a:r>
              <a:rPr lang="ru-RU" sz="6600" dirty="0" smtClean="0"/>
              <a:t>4)      Если  натрий  прилипает  к  стенкам  кристаллизатора,  то  отгонять  его  стеклянной  палочкой. </a:t>
            </a:r>
          </a:p>
          <a:p>
            <a:pPr>
              <a:buNone/>
            </a:pPr>
            <a:r>
              <a:rPr lang="ru-RU" sz="6600" b="1" dirty="0" smtClean="0"/>
              <a:t>Написать  уравнение  реакции:  </a:t>
            </a:r>
            <a:r>
              <a:rPr lang="ru-RU" sz="6600" dirty="0" smtClean="0"/>
              <a:t>2Na+  2H</a:t>
            </a:r>
            <a:r>
              <a:rPr lang="ru-RU" sz="6600" baseline="-25000" dirty="0" smtClean="0"/>
              <a:t>2</a:t>
            </a:r>
            <a:r>
              <a:rPr lang="ru-RU" sz="6600" dirty="0" smtClean="0"/>
              <a:t>O  =  2NaOH+  H</a:t>
            </a:r>
            <a:r>
              <a:rPr lang="ru-RU" sz="6600" baseline="-25000" dirty="0" smtClean="0"/>
              <a:t>2</a:t>
            </a:r>
            <a:endParaRPr lang="ru-RU" sz="6600" dirty="0" smtClean="0"/>
          </a:p>
          <a:p>
            <a:pPr>
              <a:buNone/>
            </a:pPr>
            <a:r>
              <a:rPr lang="ru-RU" sz="6600" b="1" dirty="0" smtClean="0"/>
              <a:t>Меры  безопасности:</a:t>
            </a:r>
            <a:r>
              <a:rPr lang="ru-RU" sz="6600" dirty="0" smtClean="0"/>
              <a:t>  аккуратно  обращаться  с  натрием,  не  прикасаться  к  нему  руками.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6000768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" dirty="0" err="1" smtClean="0"/>
              <a:t>Малюга</a:t>
            </a:r>
            <a:r>
              <a:rPr lang="ru-RU" sz="1200" dirty="0" smtClean="0"/>
              <a:t> В.В. СОЗДАНИЕ КАРТОТЕКИ ХИМИЧЕСКОГО ЭКСПЕРИМЕНТА КАК ВАЖНОГО ЭТАПА ПОДГОТОВКИ УЧИТЕЛЯ К УРОКУ В КОНТЕКСТЕ ИДЕЙ КОМПЕТЕНТНОСТНОГО ПОДХОДА // Научное сообщество студентов XXI столетия. ГУМАНИТАРНЫЕ НАУКИ: сб. ст. по мат. XXXII </a:t>
            </a:r>
            <a:r>
              <a:rPr lang="ru-RU" sz="1200" dirty="0" err="1" smtClean="0"/>
              <a:t>междунар</a:t>
            </a:r>
            <a:r>
              <a:rPr lang="ru-RU" sz="1200" dirty="0" smtClean="0"/>
              <a:t>. студ. </a:t>
            </a:r>
            <a:r>
              <a:rPr lang="ru-RU" sz="1200" dirty="0" err="1" smtClean="0"/>
              <a:t>науч.-практ</a:t>
            </a:r>
            <a:r>
              <a:rPr lang="ru-RU" sz="1200" dirty="0" smtClean="0"/>
              <a:t>. </a:t>
            </a:r>
            <a:r>
              <a:rPr lang="ru-RU" sz="1200" dirty="0" err="1" smtClean="0"/>
              <a:t>конф</a:t>
            </a:r>
            <a:r>
              <a:rPr lang="ru-RU" sz="1200" dirty="0" smtClean="0"/>
              <a:t>. № 5(32). URL: http://sibac.info/archive/guman/5(32).pdf (дата обращения: 28.01.2020)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Демонстрационные эксперименты по химии [Электронный ресурс] Режим доступа: </a:t>
            </a:r>
            <a:r>
              <a:rPr lang="en-US" sz="1800" dirty="0" smtClean="0"/>
              <a:t>URL</a:t>
            </a:r>
            <a:r>
              <a:rPr lang="ru-RU" sz="1800" dirty="0" smtClean="0"/>
              <a:t>: </a:t>
            </a:r>
            <a:r>
              <a:rPr lang="en-US" sz="1800" dirty="0" smtClean="0">
                <a:hlinkClick r:id="rId2"/>
              </a:rPr>
              <a:t>http://school-collection.edu.ru/catalog/rubr/e9e528fe-c033-479b-a4ec-bf3d71874c2d/78906/?getZip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Демонстрационный эксперимент по химии как средство формирования интереса к предмету [Электронный ресурс] Режим доступа: </a:t>
            </a:r>
            <a:r>
              <a:rPr lang="en-US" sz="1800" dirty="0" smtClean="0"/>
              <a:t>URL</a:t>
            </a:r>
            <a:r>
              <a:rPr lang="ru-RU" sz="1800" dirty="0" smtClean="0"/>
              <a:t>:  </a:t>
            </a:r>
            <a:r>
              <a:rPr lang="ru-RU" sz="1800" dirty="0" smtClean="0">
                <a:hlinkClick r:id="rId3"/>
              </a:rPr>
              <a:t>https://www.bibliofond.ru/view.aspx?id=600430</a:t>
            </a:r>
            <a:r>
              <a:rPr lang="ru-RU" sz="1800" dirty="0" smtClean="0"/>
              <a:t> © </a:t>
            </a:r>
            <a:r>
              <a:rPr lang="ru-RU" sz="1800" dirty="0" err="1" smtClean="0"/>
              <a:t>Библиофонд</a:t>
            </a:r>
            <a:endParaRPr lang="ru-RU" sz="1800" dirty="0" smtClean="0"/>
          </a:p>
          <a:p>
            <a:r>
              <a:rPr lang="ru-RU" sz="1800" dirty="0" smtClean="0"/>
              <a:t>Демонстрационный эксперимент по химии / </a:t>
            </a:r>
            <a:r>
              <a:rPr lang="ru-RU" sz="1800" u="sng" dirty="0" err="1" smtClean="0">
                <a:hlinkClick r:id="rId4" tooltip="Найти все книги автора"/>
              </a:rPr>
              <a:t>Хомченко</a:t>
            </a:r>
            <a:r>
              <a:rPr lang="ru-RU" sz="1800" u="sng" dirty="0" smtClean="0">
                <a:hlinkClick r:id="rId4" tooltip="Найти все книги автора"/>
              </a:rPr>
              <a:t> Г.П.</a:t>
            </a:r>
            <a:r>
              <a:rPr lang="ru-RU" sz="1800" dirty="0" smtClean="0"/>
              <a:t>, </a:t>
            </a:r>
            <a:r>
              <a:rPr lang="ru-RU" sz="1800" u="sng" dirty="0" smtClean="0">
                <a:hlinkClick r:id="rId5" tooltip="Найти все книги автора"/>
              </a:rPr>
              <a:t>Платонов Ф.П.</a:t>
            </a:r>
            <a:r>
              <a:rPr lang="ru-RU" sz="1800" dirty="0" smtClean="0"/>
              <a:t>, </a:t>
            </a:r>
            <a:r>
              <a:rPr lang="ru-RU" sz="1800" u="sng" dirty="0" smtClean="0">
                <a:hlinkClick r:id="rId6" tooltip="Найти все книги автора"/>
              </a:rPr>
              <a:t>Чертков И.Н.</a:t>
            </a:r>
            <a:r>
              <a:rPr lang="ru-RU" sz="1800" u="sng" dirty="0" smtClean="0"/>
              <a:t> </a:t>
            </a:r>
            <a:r>
              <a:rPr lang="ru-RU" sz="1800" dirty="0" smtClean="0"/>
              <a:t>[Электронный ресурс] Режим доступа: </a:t>
            </a:r>
            <a:r>
              <a:rPr lang="en-US" sz="1800" dirty="0" smtClean="0"/>
              <a:t>URL</a:t>
            </a:r>
            <a:r>
              <a:rPr lang="ru-RU" sz="1800" dirty="0" smtClean="0"/>
              <a:t>: </a:t>
            </a:r>
            <a:r>
              <a:rPr lang="en-US" sz="1800" dirty="0" smtClean="0">
                <a:hlinkClick r:id="rId7"/>
              </a:rPr>
              <a:t>https://ru.b-ok.cc/book/3379848/505e9e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Экспериментальная химия в системе проблемно-развивающего обучения. 8-11 классы. Инструктивные карты практических работ и опытов / авт.-сост. Е.В.Киселева. – Волгоград: Учитель.</a:t>
            </a:r>
          </a:p>
          <a:p>
            <a:r>
              <a:rPr lang="ru-RU" sz="1800" dirty="0" smtClean="0"/>
              <a:t>Кулакова И.В. Картотека демонстрационных опытов по химии. 8 класс. [Электронный ресурс] Режим доступа: </a:t>
            </a:r>
            <a:r>
              <a:rPr lang="en-US" sz="1800" dirty="0" smtClean="0"/>
              <a:t>URL</a:t>
            </a:r>
            <a:r>
              <a:rPr lang="ru-RU" sz="1800" dirty="0" smtClean="0"/>
              <a:t>:  </a:t>
            </a:r>
            <a:r>
              <a:rPr lang="en-US" sz="1800" dirty="0" smtClean="0">
                <a:hlinkClick r:id="rId8"/>
              </a:rPr>
              <a:t>https://nsportal.ru/shkola/khimiya/library/2012/11/26/kartoteka-demonstratsionnykh-opytov-8-klass</a:t>
            </a: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err="1" smtClean="0"/>
              <a:t>Малюга</a:t>
            </a:r>
            <a:r>
              <a:rPr lang="ru-RU" sz="2000" dirty="0" smtClean="0"/>
              <a:t> В.В. СОЗДАНИЕ КАРТОТЕКИ ХИМИЧЕСКОГО ЭКСПЕРИМЕНТА КАК ВАЖНОГО ЭТАПА ПОДГОТОВКИ УЧИТЕЛЯ К УРОКУ В КОНТЕКСТЕ ИДЕЙ КОМПЕТЕНТНОСТНОГО ПОДХОДА // Научное сообщество студентов XXI столетия. ГУМАНИТАРНЫЕ НАУКИ: сб. ст. по мат. XXXII </a:t>
            </a:r>
            <a:r>
              <a:rPr lang="ru-RU" sz="2000" dirty="0" err="1" smtClean="0"/>
              <a:t>междунар</a:t>
            </a:r>
            <a:r>
              <a:rPr lang="ru-RU" sz="2000" dirty="0" smtClean="0"/>
              <a:t>. студ. </a:t>
            </a:r>
            <a:r>
              <a:rPr lang="ru-RU" sz="2000" dirty="0" err="1" smtClean="0"/>
              <a:t>науч.-практ</a:t>
            </a:r>
            <a:r>
              <a:rPr lang="ru-RU" sz="2000" dirty="0" smtClean="0"/>
              <a:t>. </a:t>
            </a:r>
            <a:r>
              <a:rPr lang="ru-RU" sz="2000" dirty="0" err="1" smtClean="0"/>
              <a:t>конф</a:t>
            </a:r>
            <a:r>
              <a:rPr lang="ru-RU" sz="2000" dirty="0" smtClean="0"/>
              <a:t>. № 5(32). URL: http://sibac.info/archive/guman/5(32).pdf (дата обращения: 28.01.2020) </a:t>
            </a:r>
          </a:p>
          <a:p>
            <a:r>
              <a:rPr lang="ru-RU" sz="2000" dirty="0" smtClean="0"/>
              <a:t>Методическое пособие для учителей химии"Картотека демонстрационных опытов" (8 класс) [Электронный ресурс] Режим доступа: </a:t>
            </a:r>
            <a:r>
              <a:rPr lang="en-US" sz="2000" dirty="0" smtClean="0"/>
              <a:t>URL</a:t>
            </a:r>
            <a:r>
              <a:rPr lang="ru-RU" sz="2000" dirty="0" smtClean="0"/>
              <a:t>: </a:t>
            </a:r>
            <a:r>
              <a:rPr lang="en-US" sz="2000" dirty="0" smtClean="0">
                <a:hlinkClick r:id="rId2"/>
              </a:rPr>
              <a:t>https://infourok.ru/metodicheskoe-posobie-dlya-uchiteley-himiikartoteka-demonstracionnih-opitov-klass-1143094.html</a:t>
            </a:r>
            <a:r>
              <a:rPr lang="ru-RU" sz="20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Опыты по органической химии / </a:t>
            </a:r>
            <a:r>
              <a:rPr lang="ru-RU" sz="2400" dirty="0" err="1" smtClean="0"/>
              <a:t>Погонина</a:t>
            </a:r>
            <a:r>
              <a:rPr lang="ru-RU" sz="2400" dirty="0" smtClean="0"/>
              <a:t> Е.Н., Герасимова М. А. [Электронный ресурс] Режим доступа: </a:t>
            </a:r>
            <a:r>
              <a:rPr lang="en-US" sz="2400" dirty="0" smtClean="0"/>
              <a:t>URL</a:t>
            </a:r>
            <a:r>
              <a:rPr lang="ru-RU" sz="2400" dirty="0" smtClean="0"/>
              <a:t>: </a:t>
            </a:r>
            <a:r>
              <a:rPr lang="en-US" sz="2400" dirty="0" smtClean="0">
                <a:hlinkClick r:id="rId2"/>
              </a:rPr>
              <a:t>https://mosmetod.ru/metodicheskoe-prostranstvo/srednyaya-i-starshaya-shkola/khimiya/kabinet-khimii/metodicheskaya-kopilka/opyty-po-organicheskoj-khimii.html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ru-RU" sz="2400" dirty="0" smtClean="0"/>
              <a:t>Пак М.С. Теория и методика обучения химии: Учебник. – СПб.: Издательство «Лань», 2017.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проводит?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Учитель</a:t>
            </a:r>
          </a:p>
          <a:p>
            <a:r>
              <a:rPr lang="ru-RU" dirty="0" smtClean="0"/>
              <a:t>Учащийся (специально подготовленный)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ДЭ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Демонстрационный ученический эксперимент позволяет увидеть не только внешнюю сторону химических объектов, но и проникнуть во внутреннюю их сущность.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ДЭ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1.Показ приборов, установок, аппаратов, лабораторного оборудования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37112"/>
            <a:ext cx="2530624" cy="189796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08920"/>
            <a:ext cx="1755375" cy="3789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56" y="1700808"/>
            <a:ext cx="2949792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ДЭ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2.Ознакомление с химической посудой, материалами, приспособлениями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52"/>
          <a:stretch/>
        </p:blipFill>
        <p:spPr>
          <a:xfrm>
            <a:off x="1331640" y="3577737"/>
            <a:ext cx="3394472" cy="275451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8" b="4896"/>
          <a:stretch/>
        </p:blipFill>
        <p:spPr>
          <a:xfrm>
            <a:off x="5220072" y="1772816"/>
            <a:ext cx="3366317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Задачи ДЭ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3.Ознакомление с правилами техники безопасности</a:t>
            </a:r>
          </a:p>
        </p:txBody>
      </p:sp>
      <p:pic>
        <p:nvPicPr>
          <p:cNvPr id="7" name="Содержимое 6" descr="IMG_17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00430" y="2607463"/>
            <a:ext cx="5324484" cy="3993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ДЭ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401080" cy="1685923"/>
          </a:xfrm>
        </p:spPr>
        <p:txBody>
          <a:bodyPr>
            <a:normAutofit/>
          </a:bodyPr>
          <a:lstStyle/>
          <a:p>
            <a:r>
              <a:rPr lang="ru-RU" dirty="0" smtClean="0"/>
              <a:t>4.Раскрытие приемов экспериментальной работы</a:t>
            </a:r>
          </a:p>
          <a:p>
            <a:r>
              <a:rPr lang="ru-RU" dirty="0" smtClean="0"/>
              <a:t>5.Формирование системы химических знаний (теории, фактов, методов…)</a:t>
            </a:r>
          </a:p>
        </p:txBody>
      </p:sp>
      <p:pic>
        <p:nvPicPr>
          <p:cNvPr id="7" name="Содержимое 6" descr="IMG_169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28794" y="3143247"/>
            <a:ext cx="5572164" cy="3357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ДЭ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Учащиеся не владеют в достаточной мере техникой выполнения опытов;</a:t>
            </a:r>
          </a:p>
          <a:p>
            <a:r>
              <a:rPr lang="ru-RU" dirty="0" smtClean="0"/>
              <a:t>Техническое оснащение опыта сложно для учащихся или отсутствует соответствующее оборудование в достаточном количестве;</a:t>
            </a:r>
          </a:p>
          <a:p>
            <a:r>
              <a:rPr lang="ru-RU" dirty="0" smtClean="0"/>
              <a:t>Экономия времени;</a:t>
            </a:r>
          </a:p>
          <a:p>
            <a:r>
              <a:rPr lang="ru-RU" dirty="0" smtClean="0"/>
              <a:t>По условиям техники безопасности учащимся запрещено использование некоторых веществ (брома, перманганата калия в твердом виде).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406</TotalTime>
  <Words>705</Words>
  <Application>Microsoft Office PowerPoint</Application>
  <PresentationFormat>Экран (4:3)</PresentationFormat>
  <Paragraphs>114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Тема6</vt:lpstr>
      <vt:lpstr>Демонстрационный химический эксперимент, как метод познания школьниками химических объектов</vt:lpstr>
      <vt:lpstr>Дидактические особенности</vt:lpstr>
      <vt:lpstr>Кто проводит?</vt:lpstr>
      <vt:lpstr>Цель ДЭ</vt:lpstr>
      <vt:lpstr>Задачи ДЭ</vt:lpstr>
      <vt:lpstr>Задачи ДЭ</vt:lpstr>
      <vt:lpstr>Задачи ДЭ</vt:lpstr>
      <vt:lpstr>Задачи ДЭ</vt:lpstr>
      <vt:lpstr>Использование ДЭ</vt:lpstr>
      <vt:lpstr>Требования к ДЭ (Верховский В.Н.)</vt:lpstr>
      <vt:lpstr>Требования к ДЭ </vt:lpstr>
      <vt:lpstr>Требования к ДЭ </vt:lpstr>
      <vt:lpstr>Программный ДЭ</vt:lpstr>
      <vt:lpstr>Внепрограммный ДЭ</vt:lpstr>
      <vt:lpstr>Материально-техническая подготовка</vt:lpstr>
      <vt:lpstr>Структура технологической карты ДЭ</vt:lpstr>
      <vt:lpstr>Структура технологической карты ДЭ</vt:lpstr>
      <vt:lpstr>Презентация PowerPoint</vt:lpstr>
      <vt:lpstr>Презентация PowerPoint</vt:lpstr>
      <vt:lpstr>Презентация PowerPoint</vt:lpstr>
      <vt:lpstr>9  КЛАСС.  ТЕМА:  ОБЩИЕ  СВОЙСТВА  МЕТАЛЛОВ Опыт:  Взаимодействие  щелочных  металлов  с  водой</vt:lpstr>
      <vt:lpstr>Источники информации</vt:lpstr>
      <vt:lpstr>Источники информации</vt:lpstr>
      <vt:lpstr>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Демонстрационный экперимент</dc:title>
  <dc:creator>user</dc:creator>
  <cp:lastModifiedBy>8000</cp:lastModifiedBy>
  <cp:revision>41</cp:revision>
  <dcterms:created xsi:type="dcterms:W3CDTF">2020-01-25T13:38:00Z</dcterms:created>
  <dcterms:modified xsi:type="dcterms:W3CDTF">2020-01-29T06:45:51Z</dcterms:modified>
</cp:coreProperties>
</file>