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7" r:id="rId8"/>
    <p:sldId id="266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p.uchi.ru/distant-uchi" TargetMode="External"/><Relationship Id="rId2" Type="http://schemas.openxmlformats.org/officeDocument/2006/relationships/hyperlink" Target="https://chel.kp.ru/go/https:/interneturok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dashboard" TargetMode="External"/><Relationship Id="rId2" Type="http://schemas.openxmlformats.org/officeDocument/2006/relationships/hyperlink" Target="https://www.mos.ru/city/projects/mes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metodicheskaja-pomosch/materialy/type-vebinar/?utm_source=sendsay&amp;utm_medium=email&amp;utm_campaign=materialform" TargetMode="External"/><Relationship Id="rId2" Type="http://schemas.openxmlformats.org/officeDocument/2006/relationships/hyperlink" Target="https://rosuchebnik.ru/material/kak-tsifrovye-tekhnologii-pomogut-v-organizatsii-distantsionnogo-obuch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osuchebnik.ru/catalog/?utm_source=sendsay&amp;utm_medium=email&amp;utm_campaign=materialform" TargetMode="External"/><Relationship Id="rId5" Type="http://schemas.openxmlformats.org/officeDocument/2006/relationships/hyperlink" Target="https://rosuchebnik.ru/metodicheskaja-pomosch/materialy/type-konkursy-i-aktsii/?utm_source=sendsay&amp;utm_medium=email&amp;utm_campaign=materialform" TargetMode="External"/><Relationship Id="rId4" Type="http://schemas.openxmlformats.org/officeDocument/2006/relationships/hyperlink" Target="https://rosuchebnik.ru/metodicheskaja-pomosch/materialy/type-metodicheskoe-posobie/?utm_source=sendsay&amp;utm_medium=email&amp;utm_campaign=materialfor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ompose/?mailto=mailto:vopros@prosv.ru" TargetMode="External"/><Relationship Id="rId2" Type="http://schemas.openxmlformats.org/officeDocument/2006/relationships/hyperlink" Target="http://mtracker.prosv.info/special.php?j=eyJ1IjoiQ0ExOEUzNTYwOTY3MEFGMUQ1RTlBNTExOEZFM0NBQkIiLCJpIjoiYXNhcF9maW4iLCJyIjoiZyIsInQiOiJ1aHhKZ1BRUm9zb2hRMkFIQlFva0RzeCIsImwiOiJodHRwcyUzQSUyRiUyRm1lZGlhLnByb3N2LnJ1JTJGJTNGdXRtX3NvdXJjZSUzRGVQb2NodGElMjUyME1haWxlciUyNnV0bV9tZWRpdW0lM0RlbWFpbCUyNnV0bV90ZXJtJTNEJTI2dXRtX2NvbnRlbnQlM0QlMjZ1dG1fY2FtcGFpZ24lM0Rhc2FwX2ZpbiIsInYiOiI5LjQzLjAuNDQxIn0=&amp;r=0.833574589109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tracker.prosv.info/special.php?j=eyJ1IjoiQ0ExOEUzNTYwOTY3MEFGMUQ1RTlBNTExOEZFM0NBQkIiLCJpIjoiYXNhcF9maW4iLCJyIjoiZyIsInQiOiJ1aHhKZ1BRUm9zb2hRMkFIQlFva0RzeCIsImwiOiJodHRwcyUzQSUyRiUyRmZwdS5wcm9zdi5ydSUyRiUzRnV0bV9zb3VyY2UlM0RlUG9jaHRhJTI1MjBNYWlsZXIlMjZ1dG1fbWVkaXVtJTNEZW1haWwlMjZ1dG1fdGVybSUzRCUyNnV0bV9jb250ZW50JTNEJTI2dXRtX2NhbXBhaWduJTNEYXNhcF9maW4iLCJ2IjoiOS40My4wLjQ0MSJ9&amp;r=0.106739569921046" TargetMode="External"/><Relationship Id="rId5" Type="http://schemas.openxmlformats.org/officeDocument/2006/relationships/hyperlink" Target="http://mtracker.prosv.info/special.php?j=eyJ1IjoiQ0ExOEUzNTYwOTY3MEFGMUQ1RTlBNTExOEZFM0NBQkIiLCJpIjoiYXNhcF9maW4iLCJyIjoiZyIsInQiOiJ1aHhKZ1BRUm9zb2hRMkFIQlFva0RzeCIsImwiOiJodHRwcyUzQSUyRiUyRnByb3N2LnJ1JTJGd2ViaW5hcnMlM0Z1dG1fc291cmNlJTNEZVBvY2h0YSUyNTIwTWFpbGVyJTI2dXRtX21lZGl1bSUzRGVtYWlsJTI2dXRtX3Rlcm0lM0QlMjZ1dG1fY29udGVudCUzRCUyNnV0bV9jYW1wYWlnbiUzRGFzYXBfZmluIiwidiI6IjkuNDMuMC40NDEifQ==&amp;r=0.167869053082541" TargetMode="External"/><Relationship Id="rId4" Type="http://schemas.openxmlformats.org/officeDocument/2006/relationships/hyperlink" Target="http://mtracker.prosv.info/special.php?j=eyJ1IjoiQ0ExOEUzNTYwOTY3MEFGMUQ1RTlBNTExOEZFM0NBQkIiLCJpIjoiYXNhcF9maW4iLCJyIjoiZyIsInQiOiJ1aHhKZ1BRUm9zb2hRMkFIQlFva0RzeCIsImwiOiJodHRwcyUzQSUyRiUyRm1lZGlhLnByb3N2LnJ1JTJGJTNGdXRtX3NvdXJjZSUzRGVQb2NodGElMjUyME1haWxlciUyNnV0bV9tZWRpdW0lM0RlbWFpbCUyNnV0bV90ZXJtJTNEJTI2dXRtX2NvbnRlbnQlM0QlMjZ1dG1fY2FtcGFpZ24lM0Rhc2FwX2ZpbiIsInYiOiI5LjQzLjAuNDQxIn0=&amp;r=0.94331292342394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orgchem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o-lab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-obs.ru/youtube" TargetMode="External"/><Relationship Id="rId2" Type="http://schemas.openxmlformats.org/officeDocument/2006/relationships/hyperlink" Target="https://studio-ob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make.com/ru/" TargetMode="External"/><Relationship Id="rId5" Type="http://schemas.openxmlformats.org/officeDocument/2006/relationships/hyperlink" Target="https://www.ispring.ru/ispring-free-cam" TargetMode="External"/><Relationship Id="rId4" Type="http://schemas.openxmlformats.org/officeDocument/2006/relationships/hyperlink" Target="https://studio-obs.ru/vide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600976" cy="4000527"/>
          </a:xfrm>
        </p:spPr>
        <p:txBody>
          <a:bodyPr>
            <a:normAutofit/>
          </a:bodyPr>
          <a:lstStyle/>
          <a:p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714356"/>
            <a:ext cx="7643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+mj-lt"/>
              </a:rPr>
              <a:t>Возможности организации обучения с использованием дистанционных образовательных технологий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sz="6400" b="1" u="sng" dirty="0" smtClean="0">
                <a:hlinkClick r:id="rId2"/>
              </a:rPr>
              <a:t>РЭШ (Российская электронная школа)</a:t>
            </a:r>
          </a:p>
          <a:p>
            <a:pPr fontAlgn="base"/>
            <a:r>
              <a:rPr lang="ru-RU" sz="6400" dirty="0" smtClean="0"/>
              <a:t>Возрастная категория: </a:t>
            </a:r>
            <a:r>
              <a:rPr lang="ru-RU" sz="6400" b="1" dirty="0" smtClean="0"/>
              <a:t>1-11 класс</a:t>
            </a:r>
            <a:r>
              <a:rPr lang="ru-RU" sz="6400" dirty="0" smtClean="0"/>
              <a:t/>
            </a:r>
            <a:br>
              <a:rPr lang="ru-RU" sz="6400" dirty="0" smtClean="0"/>
            </a:br>
            <a:endParaRPr lang="ru-RU" sz="6400" dirty="0" smtClean="0"/>
          </a:p>
          <a:p>
            <a:pPr fontAlgn="base"/>
            <a:r>
              <a:rPr lang="ru-RU" sz="6400" dirty="0" smtClean="0"/>
              <a:t>Доступ к материалам портала: </a:t>
            </a:r>
            <a:r>
              <a:rPr lang="ru-RU" sz="6400" b="1" dirty="0" smtClean="0"/>
              <a:t>бесплатно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ОПИСАНИЕ: Полный комплект учебно-методических документов для организации образовательной деятельности по всем учебным предметам. </a:t>
            </a:r>
            <a:r>
              <a:rPr lang="ru-RU" sz="6400" dirty="0" err="1" smtClean="0"/>
              <a:t>Контент</a:t>
            </a:r>
            <a:r>
              <a:rPr lang="ru-RU" sz="6400" dirty="0" smtClean="0"/>
              <a:t> включает </a:t>
            </a:r>
            <a:r>
              <a:rPr lang="ru-RU" sz="6400" dirty="0" err="1" smtClean="0"/>
              <a:t>видеоуроки</a:t>
            </a:r>
            <a:r>
              <a:rPr lang="ru-RU" sz="6400" dirty="0" smtClean="0"/>
              <a:t>, тренировочные и проверочные задания (для выполнения последних необходима авторизация).</a:t>
            </a:r>
            <a:br>
              <a:rPr lang="ru-RU" sz="6400" dirty="0" smtClean="0"/>
            </a:br>
            <a:r>
              <a:rPr lang="ru-RU" sz="6400" dirty="0" smtClean="0"/>
              <a:t>ВЦП РЭШ формировалась как структурный элемент государственной программы Российской Федерации «Развитие образования» на 2013-2020 годы (утв. постановлением Правительства РФ от 15 апреля 2014 г.).</a:t>
            </a:r>
            <a:br>
              <a:rPr lang="ru-RU" sz="6400" dirty="0" smtClean="0"/>
            </a:br>
            <a:r>
              <a:rPr lang="ru-RU" sz="6400" dirty="0" smtClean="0"/>
              <a:t>Содержание всех предлагаемых материалов полностью соответствует ФГОС и примерным ООП НО, ОО, СОО, что подтверждается результатами независимой экспертизы. Задачи и упражнения для закрепления темы по учебным предметам, проверки и оценки знаний обучающихся в интерактивных уроках даны с учётом специфики заданий ВПР и ГИА в форме ОГЭ и ЕГЭ. В открытом доступе размещаются и ежегодно обновляются контрольные измерительные материалы и тестовые задания по всем учебным предметам.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cap="all" dirty="0" smtClean="0">
                <a:solidFill>
                  <a:schemeClr val="tx1"/>
                </a:solidFill>
                <a:effectLst/>
              </a:rPr>
              <a:t>РОССИЙСКИЕ ОБРАЗОВАТЕЛЬНЫЕ ПЛАТФОРМЫ</a:t>
            </a:r>
            <a:endParaRPr lang="ru-RU" cap="all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u="sng" dirty="0" smtClean="0">
              <a:hlinkClick r:id="rId2"/>
            </a:endParaRPr>
          </a:p>
          <a:p>
            <a:pPr fontAlgn="base"/>
            <a:r>
              <a:rPr lang="ru-RU" b="1" u="sng" dirty="0" err="1" smtClean="0">
                <a:hlinkClick r:id="rId2"/>
              </a:rPr>
              <a:t>InternetUrok</a:t>
            </a:r>
            <a:endParaRPr lang="ru-RU" b="1" u="sng" dirty="0" smtClean="0">
              <a:hlinkClick r:id="rId2"/>
            </a:endParaRPr>
          </a:p>
          <a:p>
            <a:pPr fontAlgn="base"/>
            <a:r>
              <a:rPr lang="ru-RU" dirty="0" smtClean="0"/>
              <a:t>Возрастная категория: </a:t>
            </a:r>
            <a:r>
              <a:rPr lang="ru-RU" b="1" dirty="0" smtClean="0"/>
              <a:t>1-11 класс</a:t>
            </a:r>
            <a:endParaRPr lang="ru-RU" dirty="0" smtClean="0"/>
          </a:p>
          <a:p>
            <a:pPr fontAlgn="base"/>
            <a:r>
              <a:rPr lang="ru-RU" dirty="0" smtClean="0"/>
              <a:t>Доступ к материалам портала: </a:t>
            </a:r>
            <a:r>
              <a:rPr lang="ru-RU" b="1" dirty="0" smtClean="0"/>
              <a:t>частично бесплатно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ОПИСАНИЕ: Портал состоит из двух частей - есть</a:t>
            </a:r>
            <a:r>
              <a:rPr lang="ru-RU" b="1" u="sng" dirty="0" smtClean="0"/>
              <a:t> библиотека </a:t>
            </a:r>
            <a:r>
              <a:rPr lang="ru-RU" b="1" u="sng" dirty="0" err="1" smtClean="0"/>
              <a:t>видеоуроков</a:t>
            </a:r>
            <a:r>
              <a:rPr lang="ru-RU" dirty="0" smtClean="0"/>
              <a:t>, которые мы много лет накапливали, и домашняя школа. Если ученик заболел, поехал на соревнования и пропустил несколько тем - он может их открыть и пройти. Есть три формата: самостоятельный, с учителем (включает проверку домашних заданий, консультации) и с официальным зачислением в </a:t>
            </a:r>
            <a:r>
              <a:rPr lang="ru-RU" dirty="0" err="1" smtClean="0"/>
              <a:t>школу-партнёр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Видеоуроки</a:t>
            </a:r>
            <a:r>
              <a:rPr lang="ru-RU" dirty="0" smtClean="0"/>
              <a:t> готовят десятки учителей и методистов. Так, эффективные курсы по физике, алгебре и геометрии за 7-10 классы, вместо 50 уроков, как в обычной школе, каждый из этих курсов укладывается всего в 15, и при этом не теряет в содержании и полностью соответствует ФГОС.</a:t>
            </a:r>
          </a:p>
          <a:p>
            <a:pPr fontAlgn="base"/>
            <a:r>
              <a:rPr lang="ru-RU" b="1" u="sng" dirty="0" smtClean="0">
                <a:hlinkClick r:id="rId3"/>
              </a:rPr>
              <a:t/>
            </a:r>
            <a:br>
              <a:rPr lang="ru-RU" b="1" u="sng" dirty="0" smtClean="0">
                <a:hlinkClick r:id="rId3"/>
              </a:rPr>
            </a:br>
            <a:r>
              <a:rPr lang="ru-RU" b="1" u="sng" dirty="0" err="1" smtClean="0">
                <a:hlinkClick r:id="rId3"/>
              </a:rPr>
              <a:t>Учи.ру</a:t>
            </a:r>
            <a:endParaRPr lang="ru-RU" b="1" u="sng" dirty="0" smtClean="0">
              <a:hlinkClick r:id="rId3"/>
            </a:endParaRPr>
          </a:p>
          <a:p>
            <a:pPr fontAlgn="base"/>
            <a:r>
              <a:rPr lang="ru-RU" dirty="0" smtClean="0"/>
              <a:t>Возрастная категория: </a:t>
            </a:r>
            <a:r>
              <a:rPr lang="ru-RU" b="1" dirty="0" smtClean="0"/>
              <a:t>1-11 класс</a:t>
            </a:r>
            <a:endParaRPr lang="ru-RU" dirty="0" smtClean="0"/>
          </a:p>
          <a:p>
            <a:pPr fontAlgn="base"/>
            <a:r>
              <a:rPr lang="ru-RU" dirty="0" smtClean="0"/>
              <a:t>Доступ к материалам портала: </a:t>
            </a:r>
            <a:r>
              <a:rPr lang="ru-RU" b="1" dirty="0" smtClean="0"/>
              <a:t>бесплатно</a:t>
            </a:r>
            <a:endParaRPr lang="ru-RU" dirty="0" smtClean="0"/>
          </a:p>
          <a:p>
            <a:pPr fontAlgn="base"/>
            <a:r>
              <a:rPr lang="ru-RU" dirty="0" smtClean="0"/>
              <a:t>Это отечественная </a:t>
            </a:r>
            <a:r>
              <a:rPr lang="ru-RU" dirty="0" err="1" smtClean="0"/>
              <a:t>онлайн-платформа</a:t>
            </a:r>
            <a:r>
              <a:rPr lang="ru-RU" dirty="0" smtClean="0"/>
              <a:t>, где ученики из всех регионов России изучают школьные предметы в интерактивной форме.</a:t>
            </a:r>
          </a:p>
          <a:p>
            <a:pPr fontAlgn="base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Московская электронная школа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https://www.mos.ru/city/projects/mesh/</a:t>
            </a:r>
            <a:endParaRPr lang="ru-RU" dirty="0" smtClean="0"/>
          </a:p>
          <a:p>
            <a:pPr>
              <a:buNone/>
            </a:pPr>
            <a:r>
              <a:rPr lang="ru-RU" sz="2800" b="1" dirty="0" smtClean="0"/>
              <a:t>Достоинства МЭШ</a:t>
            </a:r>
          </a:p>
          <a:p>
            <a:pPr>
              <a:buNone/>
            </a:pPr>
            <a:r>
              <a:rPr lang="ru-RU" sz="2800" b="1" dirty="0" smtClean="0"/>
              <a:t>МЭШ — это система образования будущего, которая позволяет использовать все плюсы современных информационных технологий. Решения МЭШ доступны для всех и уже получили высокие оценки учителей, родителей и детей ряда московских школ.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hlinkClick r:id="rId3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hlinkClick r:id="rId3"/>
              </a:rPr>
            </a:br>
            <a:r>
              <a:rPr lang="ru-RU" sz="3200" dirty="0" err="1" smtClean="0">
                <a:solidFill>
                  <a:schemeClr val="tx1"/>
                </a:solidFill>
                <a:effectLst/>
                <a:hlinkClick r:id="rId3"/>
              </a:rPr>
              <a:t>Онлайн-школа</a:t>
            </a:r>
            <a:r>
              <a:rPr lang="ru-RU" sz="3200" dirty="0" smtClean="0">
                <a:solidFill>
                  <a:schemeClr val="tx1"/>
                </a:solidFill>
                <a:effectLst/>
                <a:hlinkClick r:id="rId3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/>
                <a:hlinkClick r:id="rId3"/>
              </a:rPr>
              <a:t>Фоксфорд</a:t>
            </a:r>
            <a:r>
              <a:rPr lang="ru-RU" sz="3200" dirty="0" smtClean="0">
                <a:solidFill>
                  <a:schemeClr val="tx1"/>
                </a:solidFill>
                <a:effectLst/>
                <a:hlinkClick r:id="rId3"/>
              </a:rPr>
              <a:t> </a:t>
            </a:r>
            <a:br>
              <a:rPr lang="ru-RU" sz="3200" dirty="0" smtClean="0">
                <a:solidFill>
                  <a:schemeClr val="tx1"/>
                </a:solidFill>
                <a:effectLst/>
                <a:hlinkClick r:id="rId3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hlinkClick r:id="rId3"/>
              </a:rPr>
              <a:t>https://foxford.ru/dashboard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endParaRPr lang="ru-RU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28596" y="357167"/>
            <a:ext cx="84296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Ссылка на материал размещённый на сайте корпорации Российский учебник:</a:t>
            </a:r>
          </a:p>
          <a:p>
            <a:r>
              <a:rPr lang="ru-RU" u="sng" dirty="0" smtClean="0">
                <a:hlinkClick r:id="rId2"/>
              </a:rPr>
              <a:t>Как цифровые технологии помогут в организации дистанционного обучения</a:t>
            </a:r>
            <a:endParaRPr lang="ru-RU" u="sng" dirty="0" smtClean="0"/>
          </a:p>
          <a:p>
            <a:r>
              <a:rPr lang="en-US" dirty="0" smtClean="0">
                <a:hlinkClick r:id="rId2"/>
              </a:rPr>
              <a:t>https://rosuchebnik.ru/material/kak-tsifrovye-tekhnologii-pomogut-v-organizatsii-distantsionnogo-obuch/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вебинаре</a:t>
            </a:r>
            <a:r>
              <a:rPr lang="ru-RU" dirty="0" smtClean="0"/>
              <a:t> спикер разберет следующие вопросы: </a:t>
            </a:r>
          </a:p>
          <a:p>
            <a:r>
              <a:rPr lang="ru-RU" dirty="0" smtClean="0"/>
              <a:t>Почему школы сейчас переходят на дистанционное обучение, и что происходит</a:t>
            </a:r>
            <a:r>
              <a:rPr lang="en-US" dirty="0" smtClean="0"/>
              <a:t> </a:t>
            </a:r>
            <a:r>
              <a:rPr lang="ru-RU" dirty="0" smtClean="0"/>
              <a:t>в связи с этим? </a:t>
            </a:r>
          </a:p>
          <a:p>
            <a:r>
              <a:rPr lang="ru-RU" dirty="0" smtClean="0"/>
              <a:t>Какие</a:t>
            </a:r>
            <a:r>
              <a:rPr lang="en-US" dirty="0" smtClean="0"/>
              <a:t> </a:t>
            </a:r>
            <a:r>
              <a:rPr lang="ru-RU" dirty="0" smtClean="0"/>
              <a:t>сервисы помогут перейти на дистанционное обучение? </a:t>
            </a:r>
          </a:p>
          <a:p>
            <a:r>
              <a:rPr lang="ru-RU" dirty="0" smtClean="0"/>
              <a:t>Какие правила важно соблюдать? </a:t>
            </a:r>
          </a:p>
          <a:p>
            <a:r>
              <a:rPr lang="ru-RU" dirty="0" smtClean="0"/>
              <a:t>С какими трудностями при переходе могут столкнуться педагоги и ученики и как с ними справиться? </a:t>
            </a:r>
          </a:p>
          <a:p>
            <a:r>
              <a:rPr lang="ru-RU" dirty="0" smtClean="0"/>
              <a:t>Плюсы и минусы перехода на дистанционное обучение Порог новой эры возможностей</a:t>
            </a:r>
          </a:p>
          <a:p>
            <a:endParaRPr lang="ru-RU" dirty="0" smtClean="0"/>
          </a:p>
          <a:p>
            <a:r>
              <a:rPr lang="ru-RU" dirty="0" smtClean="0"/>
              <a:t>Рекомендуем вам посетить другие разделы нашего сайта:</a:t>
            </a:r>
          </a:p>
          <a:p>
            <a:r>
              <a:rPr lang="ru-RU" u="sng" dirty="0" err="1" smtClean="0">
                <a:hlinkClick r:id="rId3"/>
              </a:rPr>
              <a:t>Вебинары</a:t>
            </a:r>
            <a:r>
              <a:rPr lang="ru-RU" dirty="0" smtClean="0"/>
              <a:t> | </a:t>
            </a:r>
            <a:r>
              <a:rPr lang="ru-RU" u="sng" dirty="0" smtClean="0">
                <a:hlinkClick r:id="rId4"/>
              </a:rPr>
              <a:t>Методические пособия</a:t>
            </a:r>
            <a:r>
              <a:rPr lang="ru-RU" dirty="0" smtClean="0"/>
              <a:t> | </a:t>
            </a:r>
            <a:r>
              <a:rPr lang="ru-RU" u="sng" dirty="0" smtClean="0">
                <a:hlinkClick r:id="rId5"/>
              </a:rPr>
              <a:t>Конкурсы и акции</a:t>
            </a:r>
            <a:r>
              <a:rPr lang="ru-RU" dirty="0" smtClean="0"/>
              <a:t> | </a:t>
            </a:r>
            <a:r>
              <a:rPr lang="ru-RU" u="sng" dirty="0" smtClean="0">
                <a:hlinkClick r:id="rId6"/>
              </a:rPr>
              <a:t>Каталог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792869"/>
          </a:xfrm>
        </p:spPr>
        <p:txBody>
          <a:bodyPr>
            <a:normAutofit fontScale="62500" lnSpcReduction="20000"/>
          </a:bodyPr>
          <a:lstStyle/>
          <a:p>
            <a:r>
              <a:rPr lang="ru-RU" smtClean="0"/>
              <a:t>Группа </a:t>
            </a:r>
            <a:r>
              <a:rPr lang="ru-RU" dirty="0" smtClean="0"/>
              <a:t>компаний «Просвещение» приняла решение предоставить образовательным организациям </a:t>
            </a:r>
            <a:r>
              <a:rPr lang="ru-RU" u="sng" dirty="0" smtClean="0">
                <a:hlinkClick r:id="rId2"/>
              </a:rPr>
              <a:t>бесплатный доступ к электронным формам учебников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Также мы организовали горячую линию методической помощи для учителей по вопросам использования продуктов и сервисов издательства по адресу: </a:t>
            </a:r>
            <a:r>
              <a:rPr lang="ru-RU" u="sng" dirty="0" err="1" smtClean="0">
                <a:hlinkClick r:id="rId3"/>
              </a:rPr>
              <a:t>vopros@prosv.ru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Все ресурсы и сервисы издательства</a:t>
            </a:r>
          </a:p>
          <a:p>
            <a:r>
              <a:rPr lang="ru-RU" u="sng" dirty="0" smtClean="0">
                <a:hlinkClick r:id="rId4"/>
              </a:rPr>
              <a:t>Электронные формы учебников</a:t>
            </a:r>
            <a:endParaRPr lang="ru-RU" dirty="0" smtClean="0"/>
          </a:p>
          <a:p>
            <a:r>
              <a:rPr lang="ru-RU" dirty="0" smtClean="0"/>
              <a:t>Удобное решение для учителей и учеников, которое обеспечивает доступ к образовательному </a:t>
            </a:r>
            <a:r>
              <a:rPr lang="ru-RU" dirty="0" err="1" smtClean="0"/>
              <a:t>контенту</a:t>
            </a:r>
            <a:r>
              <a:rPr lang="ru-RU" dirty="0" smtClean="0"/>
              <a:t> в любое время в любом месте с помощью приложения для компьютеров и планшетов.</a:t>
            </a:r>
          </a:p>
          <a:p>
            <a:r>
              <a:rPr lang="ru-RU" u="sng" dirty="0" err="1" smtClean="0">
                <a:hlinkClick r:id="rId5"/>
              </a:rPr>
              <a:t>Вебинары</a:t>
            </a:r>
            <a:endParaRPr lang="ru-RU" dirty="0" smtClean="0"/>
          </a:p>
          <a:p>
            <a:r>
              <a:rPr lang="ru-RU" dirty="0" smtClean="0"/>
              <a:t>Ежедневные </a:t>
            </a:r>
            <a:r>
              <a:rPr lang="ru-RU" dirty="0" err="1" smtClean="0"/>
              <a:t>онлайн-встречи</a:t>
            </a:r>
            <a:r>
              <a:rPr lang="ru-RU" dirty="0" smtClean="0"/>
              <a:t> с методистами и авторами учебников по методике использования учебных изданий, вопросам организации образовательного процесса.</a:t>
            </a:r>
          </a:p>
          <a:p>
            <a:r>
              <a:rPr lang="ru-RU" u="sng" dirty="0" smtClean="0">
                <a:hlinkClick r:id="rId6"/>
              </a:rPr>
              <a:t>Горячая линия</a:t>
            </a:r>
            <a:endParaRPr lang="ru-RU" dirty="0" smtClean="0"/>
          </a:p>
          <a:p>
            <a:r>
              <a:rPr lang="ru-RU" dirty="0" smtClean="0"/>
              <a:t>Поддержка учителей, методистов и родителей по вопросам использования продуктов и сервисов издательства.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Группа компаний «Просвещение»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6AD7AE-15E6-4793-9290-3E634EE2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304" y="2596870"/>
            <a:ext cx="2581421" cy="7824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dirty="0">
                <a:hlinkClick r:id="rId2"/>
              </a:rPr>
              <a:t>orgchem.ru</a:t>
            </a:r>
            <a:endParaRPr lang="ru-RU" sz="40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12722D5B-FCB0-4AE2-B3E9-F4D7CA41F431}"/>
              </a:ext>
            </a:extLst>
          </p:cNvPr>
          <p:cNvCxnSpPr/>
          <p:nvPr/>
        </p:nvCxnSpPr>
        <p:spPr>
          <a:xfrm>
            <a:off x="6342572" y="1447800"/>
            <a:ext cx="6470" cy="4379342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F0A963B7-8B2E-4016-A8F8-4E68184FC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031" y="3460451"/>
            <a:ext cx="1160523" cy="1547364"/>
          </a:xfrm>
          <a:prstGeom prst="rect">
            <a:avLst/>
          </a:prstGeom>
        </p:spPr>
      </p:pic>
      <p:pic>
        <p:nvPicPr>
          <p:cNvPr id="6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A497F50-27D0-42F6-B0AF-E4D3A39AE0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69" r="3291" b="12298"/>
          <a:stretch/>
        </p:blipFill>
        <p:spPr>
          <a:xfrm>
            <a:off x="362309" y="1867098"/>
            <a:ext cx="5702136" cy="3299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342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монитор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D5C2AD8-0304-45B5-A8E5-B0A6BDA2A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1" t="12998" r="13341" b="29979"/>
          <a:stretch/>
        </p:blipFill>
        <p:spPr>
          <a:xfrm>
            <a:off x="301939" y="1870031"/>
            <a:ext cx="5787657" cy="336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6AD7AE-15E6-4793-9290-3E634EE2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303" y="2683134"/>
            <a:ext cx="2441243" cy="7393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400" dirty="0">
                <a:hlinkClick r:id="rId3"/>
              </a:rPr>
              <a:t>Alto-lab.ru</a:t>
            </a:r>
            <a:endParaRPr lang="en-US" sz="4400" dirty="0">
              <a:cs typeface="Calibri Light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12722D5B-FCB0-4AE2-B3E9-F4D7CA41F431}"/>
              </a:ext>
            </a:extLst>
          </p:cNvPr>
          <p:cNvCxnSpPr/>
          <p:nvPr/>
        </p:nvCxnSpPr>
        <p:spPr>
          <a:xfrm>
            <a:off x="6342572" y="1447800"/>
            <a:ext cx="6470" cy="4379342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8DDD93C8-FF04-494B-AEE9-E5371E4BC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380" y="3546715"/>
            <a:ext cx="1160523" cy="15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 fontAlgn="base"/>
            <a:r>
              <a:rPr lang="ru-RU" b="1" dirty="0" smtClean="0"/>
              <a:t>ПРОГРАММЫ ДЛЯ РАБОТЫ С ВИДЕО (захват с экрана, редактирование, публикация в </a:t>
            </a:r>
            <a:r>
              <a:rPr lang="ru-RU" b="1" dirty="0" err="1" smtClean="0"/>
              <a:t>Youtube</a:t>
            </a:r>
            <a:r>
              <a:rPr lang="ru-RU" b="1" dirty="0" smtClean="0"/>
              <a:t>, конвертирование)</a:t>
            </a:r>
            <a:br>
              <a:rPr lang="ru-RU" b="1" dirty="0" smtClean="0"/>
            </a:br>
            <a:endParaRPr lang="ru-RU" b="1" dirty="0" smtClean="0"/>
          </a:p>
          <a:p>
            <a:pPr fontAlgn="base"/>
            <a:r>
              <a:rPr lang="ru-RU" b="1" u="sng" dirty="0" smtClean="0">
                <a:hlinkClick r:id="rId2"/>
              </a:rPr>
              <a:t>OBS </a:t>
            </a:r>
            <a:r>
              <a:rPr lang="ru-RU" b="1" u="sng" dirty="0" err="1" smtClean="0">
                <a:hlinkClick r:id="rId2"/>
              </a:rPr>
              <a:t>Studio</a:t>
            </a:r>
            <a:endParaRPr lang="ru-RU" b="1" u="sng" dirty="0" smtClean="0">
              <a:hlinkClick r:id="rId2"/>
            </a:endParaRPr>
          </a:p>
          <a:p>
            <a:pPr fontAlgn="base"/>
            <a:r>
              <a:rPr lang="ru-RU" dirty="0" smtClean="0"/>
              <a:t>Бесплатная программа для записи видео и потокового вещания. Запускает трансляцию через </a:t>
            </a:r>
            <a:r>
              <a:rPr lang="ru-RU" u="sng" dirty="0" err="1" smtClean="0">
                <a:hlinkClick r:id="rId3" tooltip="Как стримить на ютубе используя OBS Studio в Windows"/>
              </a:rPr>
              <a:t>Youtube</a:t>
            </a:r>
            <a:r>
              <a:rPr lang="ru-RU" u="sng" dirty="0" smtClean="0">
                <a:hlinkClick r:id="rId3" tooltip="Как стримить на ютубе используя OBS Studio в Windows"/>
              </a:rPr>
              <a:t> </a:t>
            </a:r>
            <a:r>
              <a:rPr lang="ru-RU" dirty="0" smtClean="0"/>
              <a:t>,</a:t>
            </a:r>
            <a:r>
              <a:rPr lang="ru-RU" dirty="0" err="1" smtClean="0"/>
              <a:t>Hitbox,Twitch</a:t>
            </a:r>
            <a:r>
              <a:rPr lang="ru-RU" dirty="0" smtClean="0"/>
              <a:t> , а так же программа может </a:t>
            </a:r>
            <a:r>
              <a:rPr lang="ru-RU" u="sng" dirty="0" smtClean="0">
                <a:hlinkClick r:id="rId4" tooltip="Как записывать видео со звуком с экрана при помощи OBS Studio в Windows"/>
              </a:rPr>
              <a:t>записывать видео с экрана монитора</a:t>
            </a:r>
            <a:r>
              <a:rPr lang="ru-RU" dirty="0" smtClean="0"/>
              <a:t> со звуком.</a:t>
            </a:r>
          </a:p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b="1" u="sng" dirty="0" err="1" smtClean="0">
                <a:hlinkClick r:id="rId5"/>
              </a:rPr>
              <a:t>iSpring</a:t>
            </a:r>
            <a:r>
              <a:rPr lang="ru-RU" b="1" u="sng" dirty="0" smtClean="0">
                <a:hlinkClick r:id="rId5"/>
              </a:rPr>
              <a:t> </a:t>
            </a:r>
            <a:r>
              <a:rPr lang="ru-RU" b="1" u="sng" dirty="0" err="1" smtClean="0">
                <a:hlinkClick r:id="rId5"/>
              </a:rPr>
              <a:t>Free</a:t>
            </a:r>
            <a:r>
              <a:rPr lang="ru-RU" b="1" u="sng" dirty="0" smtClean="0">
                <a:hlinkClick r:id="rId5"/>
              </a:rPr>
              <a:t> </a:t>
            </a:r>
            <a:r>
              <a:rPr lang="ru-RU" b="1" u="sng" dirty="0" err="1" smtClean="0">
                <a:hlinkClick r:id="rId5"/>
              </a:rPr>
              <a:t>Cam</a:t>
            </a:r>
            <a:r>
              <a:rPr lang="ru-RU" u="sng" dirty="0" smtClean="0">
                <a:hlinkClick r:id="rId5"/>
              </a:rPr>
              <a:t/>
            </a:r>
            <a:br>
              <a:rPr lang="ru-RU" u="sng" dirty="0" smtClean="0">
                <a:hlinkClick r:id="rId5"/>
              </a:rPr>
            </a:br>
            <a:endParaRPr lang="ru-RU" dirty="0" smtClean="0"/>
          </a:p>
          <a:p>
            <a:pPr fontAlgn="base"/>
            <a:r>
              <a:rPr lang="ru-RU" dirty="0" smtClean="0"/>
              <a:t>Бесплатная программа включает полный набор функций для создания профессиональных </a:t>
            </a:r>
            <a:r>
              <a:rPr lang="ru-RU" dirty="0" err="1" smtClean="0"/>
              <a:t>видеоуроков</a:t>
            </a:r>
            <a:r>
              <a:rPr lang="ru-RU" dirty="0" smtClean="0"/>
              <a:t> и обучающих презентаций. Помогает быстро создавать видеозаписи, редактировать их и размещать на </a:t>
            </a:r>
            <a:r>
              <a:rPr lang="ru-RU" dirty="0" err="1" smtClean="0"/>
              <a:t>YouTube</a:t>
            </a:r>
            <a:r>
              <a:rPr lang="ru-RU" dirty="0" smtClean="0"/>
              <a:t> в один клик. Полностью на русском языке, без рекламы и водяных знаков.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b="1" u="sng" dirty="0" err="1" smtClean="0">
                <a:hlinkClick r:id="rId6"/>
              </a:rPr>
              <a:t>Freemake</a:t>
            </a:r>
            <a:r>
              <a:rPr lang="ru-RU" b="1" u="sng" dirty="0" smtClean="0">
                <a:hlinkClick r:id="rId6"/>
              </a:rPr>
              <a:t> </a:t>
            </a:r>
            <a:r>
              <a:rPr lang="ru-RU" b="1" u="sng" dirty="0" err="1" smtClean="0">
                <a:hlinkClick r:id="rId6"/>
              </a:rPr>
              <a:t>Video</a:t>
            </a:r>
            <a:r>
              <a:rPr lang="ru-RU" b="1" u="sng" dirty="0" smtClean="0">
                <a:hlinkClick r:id="rId6"/>
              </a:rPr>
              <a:t> </a:t>
            </a:r>
            <a:r>
              <a:rPr lang="ru-RU" b="1" u="sng" dirty="0" err="1" smtClean="0">
                <a:hlinkClick r:id="rId6"/>
              </a:rPr>
              <a:t>Converter</a:t>
            </a:r>
            <a:endParaRPr lang="ru-RU" b="1" u="sng" dirty="0" smtClean="0">
              <a:hlinkClick r:id="rId6"/>
            </a:endParaRPr>
          </a:p>
          <a:p>
            <a:r>
              <a:rPr lang="ru-RU" dirty="0" smtClean="0"/>
              <a:t>Бесплатная программа конвертирует, качает, редактирует и записывает видео на DVD, создает </a:t>
            </a:r>
            <a:r>
              <a:rPr lang="ru-RU" dirty="0" err="1" smtClean="0"/>
              <a:t>слайдшоу</a:t>
            </a:r>
            <a:r>
              <a:rPr lang="ru-RU" dirty="0" smtClean="0"/>
              <a:t>, загружает видео на </a:t>
            </a:r>
            <a:r>
              <a:rPr lang="ru-RU" dirty="0" err="1" smtClean="0"/>
              <a:t>YouTube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 smtClean="0">
                <a:solidFill>
                  <a:schemeClr val="tx1"/>
                </a:solidFill>
                <a:effectLst/>
              </a:rPr>
              <a:t>ПРОГРАММНОЕ ОБЕСПЕЧЕНИЕ ДЛЯ ОРГАНИЗАЦИИ ДИСТАНЦИОННОГО ОБУЧЕНИЯ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71</Words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   </vt:lpstr>
      <vt:lpstr>РОССИЙСКИЕ ОБРАЗОВАТЕЛЬНЫЕ ПЛАТФОРМЫ</vt:lpstr>
      <vt:lpstr>Слайд 3</vt:lpstr>
      <vt:lpstr> Онлайн-школа Фоксфорд  https://foxford.ru/dashboard </vt:lpstr>
      <vt:lpstr>Слайд 5</vt:lpstr>
      <vt:lpstr>Группа компаний «Просвещение»</vt:lpstr>
      <vt:lpstr>orgchem.ru</vt:lpstr>
      <vt:lpstr>Alto-lab.ru</vt:lpstr>
      <vt:lpstr>ПРОГРАММНОЕ ОБЕСПЕЧЕНИЕ ДЛЯ ОРГАНИЗАЦИИ ДИСТАНЦИОННОГО ОБУЧЕНИЯ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13</cp:revision>
  <dcterms:created xsi:type="dcterms:W3CDTF">2020-03-25T05:18:12Z</dcterms:created>
  <dcterms:modified xsi:type="dcterms:W3CDTF">2020-03-25T16:34:55Z</dcterms:modified>
</cp:coreProperties>
</file>