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8" r:id="rId2"/>
    <p:sldId id="257" r:id="rId3"/>
    <p:sldId id="260" r:id="rId4"/>
    <p:sldId id="262" r:id="rId5"/>
    <p:sldId id="259" r:id="rId6"/>
    <p:sldId id="261" r:id="rId7"/>
    <p:sldId id="263" r:id="rId8"/>
    <p:sldId id="264" r:id="rId9"/>
    <p:sldId id="266" r:id="rId10"/>
    <p:sldId id="267" r:id="rId11"/>
    <p:sldId id="268" r:id="rId12"/>
    <p:sldId id="265" r:id="rId13"/>
    <p:sldId id="273" r:id="rId14"/>
    <p:sldId id="274" r:id="rId15"/>
    <p:sldId id="275" r:id="rId16"/>
    <p:sldId id="276" r:id="rId17"/>
    <p:sldId id="270" r:id="rId18"/>
    <p:sldId id="271" r:id="rId19"/>
    <p:sldId id="272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716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3606" y="2852936"/>
            <a:ext cx="9409045" cy="1412776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EC6B79F7-9C83-4420-91DB-1EA613F50F7B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9951602-118F-4110-A8C9-233783CAA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2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C6B79F7-9C83-4420-91DB-1EA613F50F7B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9951602-118F-4110-A8C9-233783CAA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1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C6B79F7-9C83-4420-91DB-1EA613F50F7B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9951602-118F-4110-A8C9-233783CAA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EC6B79F7-9C83-4420-91DB-1EA613F50F7B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9951602-118F-4110-A8C9-233783CAA3A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3339" y="116632"/>
            <a:ext cx="1180931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335360" y="1556792"/>
            <a:ext cx="8544949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9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C6B79F7-9C83-4420-91DB-1EA613F50F7B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9951602-118F-4110-A8C9-233783CAA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C6B79F7-9C83-4420-91DB-1EA613F50F7B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9951602-118F-4110-A8C9-233783CAA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410897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C6B79F7-9C83-4420-91DB-1EA613F50F7B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9951602-118F-4110-A8C9-233783CAA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C6B79F7-9C83-4420-91DB-1EA613F50F7B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9951602-118F-4110-A8C9-233783CAA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C6B79F7-9C83-4420-91DB-1EA613F50F7B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9951602-118F-4110-A8C9-233783CAA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C6B79F7-9C83-4420-91DB-1EA613F50F7B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9951602-118F-4110-A8C9-233783CAA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C6B79F7-9C83-4420-91DB-1EA613F50F7B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9951602-118F-4110-A8C9-233783CAA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116632"/>
            <a:ext cx="1180931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556792"/>
            <a:ext cx="8544949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EC6B79F7-9C83-4420-91DB-1EA613F50F7B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9951602-118F-4110-A8C9-233783CAA3A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7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hrana-tryda.com/himiy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nsportal.ru/shkola/khimiya/library/2012/11/26/kartoteka-demonstratsionnykh-opytov-8-klass" TargetMode="External"/><Relationship Id="rId3" Type="http://schemas.openxmlformats.org/officeDocument/2006/relationships/hyperlink" Target="https://www.bibliofond.ru/view.aspx?id=600430" TargetMode="External"/><Relationship Id="rId7" Type="http://schemas.openxmlformats.org/officeDocument/2006/relationships/hyperlink" Target="https://ru.b-ok.cc/book/3379848/505e9e" TargetMode="External"/><Relationship Id="rId2" Type="http://schemas.openxmlformats.org/officeDocument/2006/relationships/hyperlink" Target="http://school-collection.edu.ru/catalog/rubr/e9e528fe-c033-479b-a4ec-bf3d71874c2d/78906/?getZ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b-ok.cc/g/%D0%A7%D0%B5%D1%80%D1%82%D0%BA%D0%BE%D0%B2%20%D0%98.%D0%9D." TargetMode="External"/><Relationship Id="rId5" Type="http://schemas.openxmlformats.org/officeDocument/2006/relationships/hyperlink" Target="https://ru.b-ok.cc/g/%D0%9F%D0%BB%D0%B0%D1%82%D0%BE%D0%BD%D0%BE%D0%B2%20%D0%A4.%D0%9F." TargetMode="External"/><Relationship Id="rId4" Type="http://schemas.openxmlformats.org/officeDocument/2006/relationships/hyperlink" Target="https://ru.b-ok.cc/g/%D0%A5%D0%BE%D0%BC%D1%87%D0%B5%D0%BD%D0%BA%D0%BE%20%D0%93.%D0%9F.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metodicheskoe-posobie-dlya-uchiteley-himiikartoteka-demonstracionnih-opitov-klass-1143094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osmetod.ru/metodicheskoe-prostranstvo/srednyaya-i-starshaya-shkola/khimiya/kabinet-khimii/metodicheskaya-kopilka/opyty-po-organicheskoj-khimii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ha.aleks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0364" y="1099127"/>
            <a:ext cx="6272287" cy="430414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3399"/>
                </a:solidFill>
                <a:effectLst/>
              </a:rPr>
              <a:t>Методические рекомендации по организации химического эксперимента на уроках </a:t>
            </a:r>
            <a:r>
              <a:rPr lang="ru-RU" dirty="0" smtClean="0">
                <a:solidFill>
                  <a:srgbClr val="003399"/>
                </a:solidFill>
                <a:effectLst/>
              </a:rPr>
              <a:t>химии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28145" y="5298059"/>
            <a:ext cx="6124506" cy="1435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smtClean="0">
                <a:effectLst/>
              </a:rPr>
              <a:t>Шабалина Александра Николаевна, учитель химии МБОУ «Гимназия №48 г. Челябинска», руководитель ГМО учителей химии г. Челябинска</a:t>
            </a:r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85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img.labirint.ru/rcimg/782885fab51bf08c11e112ecfc4622a0/1920x1080/comments_pic/1643/6_886cc29e028f1eeba381038123b00cb9_1477492127.jpg?147749230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6" t="5011" r="2719" b="5782"/>
          <a:stretch/>
        </p:blipFill>
        <p:spPr bwMode="auto">
          <a:xfrm>
            <a:off x="1556503" y="340555"/>
            <a:ext cx="8723570" cy="651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485" y="451093"/>
            <a:ext cx="8141679" cy="158865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/>
              </a:rPr>
              <a:t>Карты-инструкции для практических занятий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1" y="1556792"/>
            <a:ext cx="5953262" cy="448379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Предназначены для использования в качестве раздаточного справочно-инструктивного материала. Содержат также рекомендации для учителя по подготовке и проведению практических заданий и лабораторных опытов по химии.</a:t>
            </a:r>
          </a:p>
          <a:p>
            <a:r>
              <a:rPr lang="ru-RU" dirty="0">
                <a:solidFill>
                  <a:schemeClr val="tx1"/>
                </a:solidFill>
              </a:rPr>
              <a:t>Карты-инструкции оформлены в виде брошюр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s://proekt-service.com/thumb/2/lKJhEOWhQ4inlDwh_6nPKA/320r320/d/%D0%9A%D0%B0%D1%80%D1%82%D1%8B-%D0%B8%D0%BD%D1%81%D1%82%D1%80%D1%83%D0%BA%D1%86%D0%B8%D0%B8_%D0%B4%D0%BB%D1%8F_%D0%BF%D1%80%D0%B0%D0%BA%D1%82.%D0%B7%D0%B0%D0%BD%D1%8F%D1%82%D0%B8%D0%B9_%D0%BF%D0%BE_%D1%85%D0%B8%D0%BC%D0%B8%D0%B8_8-11%D0%BA%D0%BB.%D0%98%D0%BB96_%D1%81%D1%82%D1%80.%D0%9D%D0%B0%D0%B7%D0%B0%D1%80%D0%BE%D0%B2%D0%B0_%D0%A2.%D0%A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22" y="2522705"/>
            <a:ext cx="5903378" cy="433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/>
              </a:rPr>
              <a:t>Технологические карты к химическому практикуму</a:t>
            </a:r>
            <a:endParaRPr lang="ru-RU" sz="36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651" y="6007077"/>
            <a:ext cx="8544949" cy="51656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https://rosuchebnik.ru/material/khimiya-9-klass-tekhnologicheskie-karty-gabrielyan/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6978" r="19559" b="11846"/>
          <a:stretch/>
        </p:blipFill>
        <p:spPr>
          <a:xfrm>
            <a:off x="780937" y="988291"/>
            <a:ext cx="8603209" cy="478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47" t="17642" r="27893" b="20584"/>
          <a:stretch/>
        </p:blipFill>
        <p:spPr>
          <a:xfrm>
            <a:off x="591127" y="116632"/>
            <a:ext cx="8432800" cy="637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8099" y="116632"/>
            <a:ext cx="8104551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/>
              </a:rPr>
              <a:t>Техника безопасности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10242" name="Picture 2" descr="https://cdn1.ozone.ru/multimedia/10047949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9" y="748866"/>
            <a:ext cx="3247561" cy="49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54094" y="1695652"/>
            <a:ext cx="48994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84848"/>
                </a:solidFill>
                <a:latin typeface="-apple-system"/>
              </a:rPr>
              <a:t>В данном пособии рассмотрены некоторые общие вопросы техники безопасности при работе в химической лаборатории, приведены инструкции по правилам безопасной работы с различными веществами, уничтожению отработанных реактивов, оказанию первой помощи, описывается методика тушения некоторых видов пожара.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95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976" t="1602" r="16342" b="53370"/>
          <a:stretch/>
        </p:blipFill>
        <p:spPr>
          <a:xfrm>
            <a:off x="68660" y="116631"/>
            <a:ext cx="6375908" cy="494114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976" t="46553" r="16342" b="12627"/>
          <a:stretch/>
        </p:blipFill>
        <p:spPr>
          <a:xfrm>
            <a:off x="5718193" y="2309749"/>
            <a:ext cx="6473807" cy="45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/>
              </a:rPr>
              <a:t>Пакет инструкций в кабинете химии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720" r="1144" b="10550"/>
          <a:stretch/>
        </p:blipFill>
        <p:spPr>
          <a:xfrm>
            <a:off x="840290" y="1340768"/>
            <a:ext cx="10389686" cy="45361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3594" y="6155828"/>
            <a:ext cx="4289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hlinkClick r:id="rId3"/>
              </a:rPr>
              <a:t>https://</a:t>
            </a:r>
            <a:r>
              <a:rPr lang="ru-RU" sz="2000" dirty="0" smtClean="0">
                <a:hlinkClick r:id="rId3"/>
              </a:rPr>
              <a:t>ohrana-tryda.com/himiya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13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/>
              </a:rPr>
              <a:t>Источники информации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Демонстрационные эксперименты по химии [Электронный ресурс] Режим доступа: </a:t>
            </a:r>
            <a:r>
              <a:rPr lang="en-US" sz="1800" dirty="0"/>
              <a:t>URL</a:t>
            </a:r>
            <a:r>
              <a:rPr lang="ru-RU" sz="1800" dirty="0"/>
              <a:t>: </a:t>
            </a:r>
            <a:r>
              <a:rPr lang="en-US" sz="1800" dirty="0">
                <a:hlinkClick r:id="rId2"/>
              </a:rPr>
              <a:t>http://school-collection.edu.ru/catalog/rubr/e9e528fe-c033-479b-a4ec-bf3d71874c2d/78906/?getZip</a:t>
            </a:r>
            <a:r>
              <a:rPr lang="ru-RU" sz="1800" dirty="0"/>
              <a:t> </a:t>
            </a:r>
          </a:p>
          <a:p>
            <a:r>
              <a:rPr lang="ru-RU" sz="1800" dirty="0"/>
              <a:t>Демонстрационный эксперимент по химии как средство формирования интереса к предмету [Электронный ресурс] Режим доступа: </a:t>
            </a:r>
            <a:r>
              <a:rPr lang="en-US" sz="1800" dirty="0"/>
              <a:t>URL</a:t>
            </a:r>
            <a:r>
              <a:rPr lang="ru-RU" sz="1800" dirty="0"/>
              <a:t>:  </a:t>
            </a:r>
            <a:r>
              <a:rPr lang="ru-RU" sz="1800" dirty="0">
                <a:hlinkClick r:id="rId3"/>
              </a:rPr>
              <a:t>https://www.bibliofond.ru/view.aspx?id=600430</a:t>
            </a:r>
            <a:r>
              <a:rPr lang="ru-RU" sz="1800" dirty="0"/>
              <a:t> © </a:t>
            </a:r>
            <a:r>
              <a:rPr lang="ru-RU" sz="1800" dirty="0" err="1"/>
              <a:t>Библиофонд</a:t>
            </a:r>
            <a:endParaRPr lang="ru-RU" sz="1800" dirty="0"/>
          </a:p>
          <a:p>
            <a:r>
              <a:rPr lang="ru-RU" sz="1800" dirty="0"/>
              <a:t>Демонстрационный эксперимент по химии / </a:t>
            </a:r>
            <a:r>
              <a:rPr lang="ru-RU" sz="1800" u="sng" dirty="0" err="1">
                <a:hlinkClick r:id="rId4" tooltip="Найти все книги автора"/>
              </a:rPr>
              <a:t>Хомченко</a:t>
            </a:r>
            <a:r>
              <a:rPr lang="ru-RU" sz="1800" u="sng" dirty="0">
                <a:hlinkClick r:id="rId4" tooltip="Найти все книги автора"/>
              </a:rPr>
              <a:t> Г.П.</a:t>
            </a:r>
            <a:r>
              <a:rPr lang="ru-RU" sz="1800" dirty="0"/>
              <a:t>, </a:t>
            </a:r>
            <a:r>
              <a:rPr lang="ru-RU" sz="1800" u="sng" dirty="0">
                <a:hlinkClick r:id="rId5" tooltip="Найти все книги автора"/>
              </a:rPr>
              <a:t>Платонов Ф.П.</a:t>
            </a:r>
            <a:r>
              <a:rPr lang="ru-RU" sz="1800" dirty="0"/>
              <a:t>, </a:t>
            </a:r>
            <a:r>
              <a:rPr lang="ru-RU" sz="1800" u="sng" dirty="0">
                <a:hlinkClick r:id="rId6" tooltip="Найти все книги автора"/>
              </a:rPr>
              <a:t>Чертков И.Н.</a:t>
            </a:r>
            <a:r>
              <a:rPr lang="ru-RU" sz="1800" u="sng" dirty="0"/>
              <a:t> </a:t>
            </a:r>
            <a:r>
              <a:rPr lang="ru-RU" sz="1800" dirty="0"/>
              <a:t>[Электронный ресурс] Режим доступа: </a:t>
            </a:r>
            <a:r>
              <a:rPr lang="en-US" sz="1800" dirty="0"/>
              <a:t>URL</a:t>
            </a:r>
            <a:r>
              <a:rPr lang="ru-RU" sz="1800" dirty="0"/>
              <a:t>: </a:t>
            </a:r>
            <a:r>
              <a:rPr lang="en-US" sz="1800" dirty="0">
                <a:hlinkClick r:id="rId7"/>
              </a:rPr>
              <a:t>https://ru.b-ok.cc/book/3379848/505e9e</a:t>
            </a:r>
            <a:r>
              <a:rPr lang="ru-RU" sz="1800" dirty="0"/>
              <a:t>. </a:t>
            </a:r>
          </a:p>
          <a:p>
            <a:r>
              <a:rPr lang="ru-RU" sz="1800" dirty="0"/>
              <a:t>Экспериментальная химия в системе проблемно-развивающего обучения. 8-11 классы. Инструктивные карты практических работ и опытов / авт.-сост. Е.В.Киселева. – Волгоград: Учитель.</a:t>
            </a:r>
          </a:p>
          <a:p>
            <a:r>
              <a:rPr lang="ru-RU" sz="1800" dirty="0"/>
              <a:t>Кулакова И.В. Картотека демонстрационных опытов по химии. 8 класс. [Электронный ресурс] Режим доступа: </a:t>
            </a:r>
            <a:r>
              <a:rPr lang="en-US" sz="1800" dirty="0"/>
              <a:t>URL</a:t>
            </a:r>
            <a:r>
              <a:rPr lang="ru-RU" sz="1800" dirty="0"/>
              <a:t>:  </a:t>
            </a:r>
            <a:r>
              <a:rPr lang="en-US" sz="1800" dirty="0">
                <a:hlinkClick r:id="rId8"/>
              </a:rPr>
              <a:t>https://nsportal.ru/shkola/khimiya/library/2012/11/26/kartoteka-demonstratsionnykh-opytov-8-klass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936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/>
              </a:rPr>
              <a:t>Источники информации</a:t>
            </a:r>
            <a:endParaRPr lang="ru-RU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err="1"/>
              <a:t>Малюга</a:t>
            </a:r>
            <a:r>
              <a:rPr lang="ru-RU" sz="2000" dirty="0"/>
              <a:t> В.В. СОЗДАНИЕ КАРТОТЕКИ ХИМИЧЕСКОГО ЭКСПЕРИМЕНТА КАК ВАЖНОГО ЭТАПА ПОДГОТОВКИ УЧИТЕЛЯ К УРОКУ В КОНТЕКСТЕ ИДЕЙ КОМПЕТЕНТНОСТНОГО ПОДХОДА // Научное сообщество студентов XXI столетия. ГУМАНИТАРНЫЕ НАУКИ: сб. ст. по мат. XXXII </a:t>
            </a:r>
            <a:r>
              <a:rPr lang="ru-RU" sz="2000" dirty="0" err="1"/>
              <a:t>междунар</a:t>
            </a:r>
            <a:r>
              <a:rPr lang="ru-RU" sz="2000" dirty="0"/>
              <a:t>. студ. </a:t>
            </a:r>
            <a:r>
              <a:rPr lang="ru-RU" sz="2000" dirty="0" err="1"/>
              <a:t>науч.-практ</a:t>
            </a:r>
            <a:r>
              <a:rPr lang="ru-RU" sz="2000" dirty="0"/>
              <a:t>. </a:t>
            </a:r>
            <a:r>
              <a:rPr lang="ru-RU" sz="2000" dirty="0" err="1"/>
              <a:t>конф</a:t>
            </a:r>
            <a:r>
              <a:rPr lang="ru-RU" sz="2000" dirty="0"/>
              <a:t>. № 5(32). URL: http://sibac.info/archive/guman/5(32).pdf (дата обращения: 28.01.2020) </a:t>
            </a:r>
          </a:p>
          <a:p>
            <a:r>
              <a:rPr lang="ru-RU" sz="2000" dirty="0"/>
              <a:t>Методическое пособие для учителей химии"Картотека демонстрационных опытов" (8 класс) [Электронный ресурс] Режим доступа: </a:t>
            </a:r>
            <a:r>
              <a:rPr lang="en-US" sz="2000" dirty="0"/>
              <a:t>URL</a:t>
            </a:r>
            <a:r>
              <a:rPr lang="ru-RU" sz="2000" dirty="0"/>
              <a:t>: </a:t>
            </a:r>
            <a:r>
              <a:rPr lang="en-US" sz="2000" dirty="0">
                <a:hlinkClick r:id="rId2"/>
              </a:rPr>
              <a:t>https://infourok.ru/metodicheskoe-posobie-dlya-uchiteley-himiikartoteka-demonstracionnih-opitov-klass-1143094.html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15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/>
              </a:rPr>
              <a:t>Источники информации</a:t>
            </a:r>
            <a:endParaRPr lang="ru-RU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Опыты по органической химии / </a:t>
            </a:r>
            <a:r>
              <a:rPr lang="ru-RU" sz="2400" dirty="0" err="1"/>
              <a:t>Погонина</a:t>
            </a:r>
            <a:r>
              <a:rPr lang="ru-RU" sz="2400" dirty="0"/>
              <a:t> Е.Н., Герасимова М. А. [Электронный ресурс] Режим доступа: </a:t>
            </a:r>
            <a:r>
              <a:rPr lang="en-US" sz="2400" dirty="0"/>
              <a:t>URL</a:t>
            </a:r>
            <a:r>
              <a:rPr lang="ru-RU" sz="2400" dirty="0"/>
              <a:t>: </a:t>
            </a:r>
            <a:r>
              <a:rPr lang="en-US" sz="2400" dirty="0">
                <a:hlinkClick r:id="rId2"/>
              </a:rPr>
              <a:t>https://mosmetod.ru/metodicheskoe-prostranstvo/srednyaya-i-starshaya-shkola/khimiya/kabinet-khimii/metodicheskaya-kopilka/opyty-po-organicheskoj-khimii.html</a:t>
            </a:r>
            <a:r>
              <a:rPr lang="ru-RU" sz="2400" dirty="0"/>
              <a:t> </a:t>
            </a:r>
            <a:r>
              <a:rPr lang="en-US" sz="2400" dirty="0"/>
              <a:t> </a:t>
            </a:r>
            <a:endParaRPr lang="ru-RU" sz="2400" dirty="0"/>
          </a:p>
          <a:p>
            <a:r>
              <a:rPr lang="ru-RU" sz="2400" dirty="0"/>
              <a:t>Пак М.С. Теория и методика обучения химии: Учебник. – СПб.: Издательство «Лань», 2017.</a:t>
            </a:r>
          </a:p>
        </p:txBody>
      </p:sp>
    </p:spTree>
    <p:extLst>
      <p:ext uri="{BB962C8B-B14F-4D97-AF65-F5344CB8AC3E}">
        <p14:creationId xmlns:p14="http://schemas.microsoft.com/office/powerpoint/2010/main" val="17341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328" y="116632"/>
            <a:ext cx="5283200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/>
              </a:rPr>
              <a:t>УМК Габриелян О.С.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1026" name="Picture 2" descr="https://cdn1.ozone.ru/s3/multimedia-7/c1200/60056085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544">
            <a:off x="6336099" y="1385732"/>
            <a:ext cx="2788010" cy="368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абриелян, Остроумов, Аксенова - Химия. 7 класс. Тетрадь для лабораторных опытов и практических работ. ФГОС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879" y="309987"/>
            <a:ext cx="2115462" cy="278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абриелян, Остроумов, Аксенова - Химия. 8 класс. Тетрадь для лабораторных опытов и практических работ. ФГОС обложка кни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3647">
            <a:off x="8811491" y="3181070"/>
            <a:ext cx="2648238" cy="346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6328" y="128173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Тетрадь для лабораторных опытов и практических работ создана к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учебникам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по химии для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7,8,9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класса общеобразовательных организаций авторов О. С. Габриеляна, И. Г. Остроумова, С. А. Сладкова и по структуре полностью ему соответствует. </a:t>
            </a:r>
            <a:endParaRPr lang="ru-RU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Тетрадь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состоит из трёх частей: лабораторные опыты, практические работы и приложение, которое включает домашние экспериментальные работы и дополнительные опыты по химии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Тетрадь поможет сформировать и закрепить навыки работы с химическим оборудованием в процессе выполнения эксперимента на пропедевтическом этапе изучения предмета, позволит учителю методически грамотно выстроить и организовать лабораторные опыты и практические работы учащихся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7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7975" y="1099127"/>
            <a:ext cx="5294676" cy="228224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3399"/>
                </a:solidFill>
                <a:effectLst/>
              </a:rPr>
              <a:t>Методические рекомендации по организации химического эксперимента на уроках </a:t>
            </a:r>
            <a:r>
              <a:rPr lang="ru-RU" dirty="0" smtClean="0">
                <a:solidFill>
                  <a:srgbClr val="003399"/>
                </a:solidFill>
                <a:effectLst/>
              </a:rPr>
              <a:t>химии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743325" y="4362450"/>
            <a:ext cx="8209326" cy="2370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>
                <a:effectLst/>
              </a:rPr>
              <a:t>Шабалина Александра Николаевна, </a:t>
            </a:r>
            <a:endParaRPr lang="en-US" b="0" dirty="0" smtClean="0">
              <a:effectLst/>
            </a:endParaRPr>
          </a:p>
          <a:p>
            <a:r>
              <a:rPr lang="ru-RU" b="0" dirty="0" smtClean="0">
                <a:effectLst/>
              </a:rPr>
              <a:t>учитель химии МБОУ «Гимназия №48 г. Челябинска», руководитель ГМО учителей химии г. Челябинска</a:t>
            </a:r>
          </a:p>
          <a:p>
            <a:r>
              <a:rPr lang="en-US" b="0" dirty="0" smtClean="0">
                <a:effectLst/>
                <a:hlinkClick r:id="rId2"/>
              </a:rPr>
              <a:t>Sha.aleks@gmail.com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>89085783933 </a:t>
            </a:r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4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4885" y="116631"/>
            <a:ext cx="7034170" cy="121340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/>
              </a:rPr>
              <a:t>Дополнительные пособия к УМК Габриелян О.С.</a:t>
            </a:r>
            <a:endParaRPr lang="ru-RU" sz="3200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3244">
            <a:off x="153351" y="951694"/>
            <a:ext cx="3941522" cy="29561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2590">
            <a:off x="142206" y="3454424"/>
            <a:ext cx="3435930" cy="25769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04884" y="1330036"/>
            <a:ext cx="52515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Open Sans"/>
              </a:rPr>
              <a:t>В пособиях 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представлены технологические карты уроков по химии для </a:t>
            </a:r>
            <a:r>
              <a:rPr lang="ru-RU" dirty="0" smtClean="0">
                <a:solidFill>
                  <a:srgbClr val="333333"/>
                </a:solidFill>
                <a:latin typeface="Open Sans"/>
              </a:rPr>
              <a:t>8, 9 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класса, разработанные в соответствии с положениями ФГОС, ориентированные на работу по учебнику О.С. Габриеляна (М.: Дрофа, 2017). </a:t>
            </a:r>
            <a:endParaRPr lang="ru-RU" dirty="0" smtClean="0">
              <a:solidFill>
                <a:srgbClr val="333333"/>
              </a:solidFill>
              <a:latin typeface="Open Sans"/>
            </a:endParaRPr>
          </a:p>
          <a:p>
            <a:endParaRPr lang="ru-RU" dirty="0" smtClean="0">
              <a:solidFill>
                <a:srgbClr val="333333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Open Sans"/>
              </a:rPr>
              <a:t>Технологические 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карты уроков отражают современные виды и формы деятельности, способствующие развитию познавательной активности и коммуникативной компетенции, побуждающие обучающихся осуществлять регулятивно-оценочные функции, формулировать учебно-практические задачи и находить пути их решения. </a:t>
            </a:r>
            <a:endParaRPr lang="ru-RU" dirty="0" smtClean="0">
              <a:solidFill>
                <a:srgbClr val="333333"/>
              </a:solidFill>
              <a:latin typeface="Open Sans"/>
            </a:endParaRPr>
          </a:p>
          <a:p>
            <a:endParaRPr lang="ru-RU" dirty="0" smtClean="0">
              <a:solidFill>
                <a:srgbClr val="333333"/>
              </a:solidFill>
              <a:latin typeface="Open Sans"/>
            </a:endParaRPr>
          </a:p>
          <a:p>
            <a:endParaRPr lang="ru-RU" dirty="0" smtClean="0">
              <a:solidFill>
                <a:srgbClr val="333333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Open Sans"/>
              </a:rPr>
              <a:t>Предназначено 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учителям химии, руководителям методических объединений.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8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45940"/>
            <a:ext cx="7034170" cy="7515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/>
              </a:rPr>
              <a:t>Дополнительные пособия к УМК Габриелян О.С.</a:t>
            </a:r>
            <a:endParaRPr lang="ru-RU" sz="2400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4098" name="Picture 2" descr="https://img2.labirint.ru/rcimg/860bb00f8f8199a037cad33c28b8b302/1920x1080/books60/595278/ph_1.jpg?156403016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954"/>
          <a:stretch/>
        </p:blipFill>
        <p:spPr bwMode="auto">
          <a:xfrm>
            <a:off x="691316" y="901555"/>
            <a:ext cx="10124466" cy="55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mg2.labirint.ru/rcimg/860bb00f8f8199a037cad33c28b8b302/1920x1080/books60/595278/ph_1.jpg?15640301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939" b="11320"/>
          <a:stretch/>
        </p:blipFill>
        <p:spPr bwMode="auto">
          <a:xfrm>
            <a:off x="517236" y="61182"/>
            <a:ext cx="10677225" cy="679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8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116632"/>
            <a:ext cx="8612734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/>
              </a:rPr>
              <a:t>Линия УМК «Сфера»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1" y="1556792"/>
            <a:ext cx="5714457" cy="468052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Тетрадь-практикум является составной частью учебно-методического комплекта "Химия" для </a:t>
            </a:r>
            <a:r>
              <a:rPr lang="ru-RU" dirty="0" smtClean="0">
                <a:solidFill>
                  <a:schemeClr val="tx1"/>
                </a:solidFill>
              </a:rPr>
              <a:t>8, 9 </a:t>
            </a:r>
            <a:r>
              <a:rPr lang="ru-RU" dirty="0">
                <a:solidFill>
                  <a:schemeClr val="tx1"/>
                </a:solidFill>
              </a:rPr>
              <a:t>класса линии "Сферы".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ней содержится материал для проведения практических занятий и лабораторных опытов по всем темам с заданным алгоритмом их выполнения и формами для фиксирования результатов.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Алексей Журин - Химия. 9 класс. Тетрадь-практикум. Пособие для учащихся общеобразовательных организаций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876">
            <a:off x="8670547" y="410361"/>
            <a:ext cx="2934385" cy="389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лексей Журин - Химия. 8 класс. Тетрадь-практикум. ФГОС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55" y="1556792"/>
            <a:ext cx="3032897" cy="40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лексей Журин - Химия. 9 класс. Тетрадь-практикум обложка кни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37" y="3897052"/>
            <a:ext cx="2095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116632"/>
            <a:ext cx="6257461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/>
              </a:rPr>
              <a:t>Линия УМК «Сфера»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556792"/>
            <a:ext cx="3950313" cy="46805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Последовательность </a:t>
            </a:r>
            <a:r>
              <a:rPr lang="ru-RU" dirty="0">
                <a:solidFill>
                  <a:schemeClr val="tx1"/>
                </a:solidFill>
              </a:rPr>
              <a:t>работ отвечает структуре учебника. Тетрадь-практикум ориентирована на применение теоретических знаний в практической деятельности, формирование умений пользоваться методами научного познания.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img2.labirint.ru/rcimg/c6e89ce988c02a9e19bf7f0d9372e034/1920x1080/books70/696382/ph_01.jpg?15676045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6632"/>
            <a:ext cx="4876800" cy="66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4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4545" y="116632"/>
            <a:ext cx="8258106" cy="7054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/>
              </a:rPr>
              <a:t>Экспериментальная химия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94545" y="886691"/>
            <a:ext cx="5985164" cy="536632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пособии предлагается методическая интерпретация отдельных опытов и рекомендации по применению проблемных экспериментов и проблемного предъявления традиционных химических опытов в учебном процессе на этапах актуализации и обобщения знаний, а также дифференцированные инструктивные карты практических работ для учащихся 8-11 классов, имеющие большое значение при подготовке к единому государственному экзамену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Е. Киселева - Экспериментальная химия в системе проблемно-развивающего обучения. 8-11 классы. ФГОС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4" y="822036"/>
            <a:ext cx="3348006" cy="47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1.labirint.ru/rcimg/19099d5e3ced79c0d89e4a1657a9eca6/1920x1080/books48/474277/ph_01.jpg?156760361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2812" b="47336"/>
          <a:stretch/>
        </p:blipFill>
        <p:spPr bwMode="auto">
          <a:xfrm>
            <a:off x="304800" y="554183"/>
            <a:ext cx="6326909" cy="489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g1.labirint.ru/rcimg/19099d5e3ced79c0d89e4a1657a9eca6/1920x1080/books48/474277/ph_01.jpg?15676036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52761" b="6563"/>
          <a:stretch/>
        </p:blipFill>
        <p:spPr bwMode="auto">
          <a:xfrm>
            <a:off x="6289964" y="2904837"/>
            <a:ext cx="5902036" cy="37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02" y="892486"/>
            <a:ext cx="7402770" cy="1224136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effectLst/>
              </a:rPr>
              <a:t>Ерейская</a:t>
            </a:r>
            <a:r>
              <a:rPr lang="ru-RU" sz="2800" b="1" dirty="0">
                <a:solidFill>
                  <a:srgbClr val="7030A0"/>
                </a:solidFill>
                <a:effectLst/>
              </a:rPr>
              <a:t>, Таланов, </a:t>
            </a:r>
            <a:r>
              <a:rPr lang="ru-RU" sz="2800" b="1" dirty="0" err="1">
                <a:solidFill>
                  <a:srgbClr val="7030A0"/>
                </a:solidFill>
                <a:effectLst/>
              </a:rPr>
              <a:t>Храменкова</a:t>
            </a:r>
            <a:r>
              <a:rPr lang="ru-RU" sz="2800" b="1" dirty="0">
                <a:solidFill>
                  <a:srgbClr val="7030A0"/>
                </a:solidFill>
                <a:effectLst/>
              </a:rPr>
              <a:t>: Эффектные демонстрационные опыты по химии. Готовимся к ЕГЭ. 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Часть С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Ерейская, Таланов, Храменкова - Эффектные демонстрационные опыты по химии. Готовимся к ЕГЭ. Часть С обложка книг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786" y="116632"/>
            <a:ext cx="447321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1490" y="2395280"/>
            <a:ext cx="58004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В учебно-методическом пособии дана иллюстрация важнейших разделов предмета "Химия", широко представленных в заданиях Единого государственного экзамена (ЕГЭ) повышенного и высокого уровней сложности. Опыты предназначены для более прочного усвоения основных теоретических положений химии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11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-stile-memfis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v-stile-memfis</Template>
  <TotalTime>89</TotalTime>
  <Words>646</Words>
  <Application>Microsoft Office PowerPoint</Application>
  <PresentationFormat>Произвольный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v-stile-memfis</vt:lpstr>
      <vt:lpstr>Методические рекомендации по организации химического эксперимента на уроках химии</vt:lpstr>
      <vt:lpstr>УМК Габриелян О.С.</vt:lpstr>
      <vt:lpstr>Дополнительные пособия к УМК Габриелян О.С.</vt:lpstr>
      <vt:lpstr>Дополнительные пособия к УМК Габриелян О.С.</vt:lpstr>
      <vt:lpstr>Линия УМК «Сфера»</vt:lpstr>
      <vt:lpstr>Линия УМК «Сфера»</vt:lpstr>
      <vt:lpstr>Экспериментальная химия</vt:lpstr>
      <vt:lpstr>Презентация PowerPoint</vt:lpstr>
      <vt:lpstr>Ерейская, Таланов, Храменкова: Эффектные демонстрационные опыты по химии. Готовимся к ЕГЭ. Часть С</vt:lpstr>
      <vt:lpstr>Презентация PowerPoint</vt:lpstr>
      <vt:lpstr>Карты-инструкции для практических занятий</vt:lpstr>
      <vt:lpstr>Технологические карты к химическому практикуму</vt:lpstr>
      <vt:lpstr>Презентация PowerPoint</vt:lpstr>
      <vt:lpstr>Техника безопасности</vt:lpstr>
      <vt:lpstr>Презентация PowerPoint</vt:lpstr>
      <vt:lpstr>Пакет инструкций в кабинете химии</vt:lpstr>
      <vt:lpstr>Источники информации</vt:lpstr>
      <vt:lpstr>Источники информации</vt:lpstr>
      <vt:lpstr>Источники информации</vt:lpstr>
      <vt:lpstr>Методические рекомендации по организации химического эксперимента на уроках химии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организации химического эксперимента на уроках химии</dc:title>
  <dc:creator>Админ</dc:creator>
  <cp:lastModifiedBy>user</cp:lastModifiedBy>
  <cp:revision>16</cp:revision>
  <dcterms:created xsi:type="dcterms:W3CDTF">2021-04-22T23:37:07Z</dcterms:created>
  <dcterms:modified xsi:type="dcterms:W3CDTF">2021-04-26T05:23:14Z</dcterms:modified>
</cp:coreProperties>
</file>