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18"/>
  </p:notesMasterIdLst>
  <p:sldIdLst>
    <p:sldId id="257" r:id="rId2"/>
    <p:sldId id="314" r:id="rId3"/>
    <p:sldId id="289" r:id="rId4"/>
    <p:sldId id="299" r:id="rId5"/>
    <p:sldId id="302" r:id="rId6"/>
    <p:sldId id="313" r:id="rId7"/>
    <p:sldId id="303" r:id="rId8"/>
    <p:sldId id="315" r:id="rId9"/>
    <p:sldId id="288" r:id="rId10"/>
    <p:sldId id="291" r:id="rId11"/>
    <p:sldId id="310" r:id="rId12"/>
    <p:sldId id="309" r:id="rId13"/>
    <p:sldId id="300" r:id="rId14"/>
    <p:sldId id="287" r:id="rId15"/>
    <p:sldId id="312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25" autoAdjust="0"/>
  </p:normalViewPr>
  <p:slideViewPr>
    <p:cSldViewPr snapToGrid="0" snapToObjects="1">
      <p:cViewPr>
        <p:scale>
          <a:sx n="105" d="100"/>
          <a:sy n="105" d="100"/>
        </p:scale>
        <p:origin x="-179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83505154639176"/>
          <c:y val="0.10426540284360189"/>
          <c:w val="0.78608247422680411"/>
          <c:h val="0.601895734597156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25400">
                <a:solidFill>
                  <a:srgbClr val="000080"/>
                </a:solidFill>
                <a:prstDash val="solid"/>
              </a:ln>
            </c:spPr>
          </c:dPt>
          <c:dPt>
            <c:idx val="2"/>
            <c:bubble3D val="0"/>
            <c:spPr>
              <a:ln w="25400">
                <a:solidFill>
                  <a:srgbClr val="000080"/>
                </a:solidFill>
                <a:prstDash val="solid"/>
              </a:ln>
            </c:spPr>
          </c:dPt>
          <c:dPt>
            <c:idx val="3"/>
            <c:bubble3D val="0"/>
            <c:spPr>
              <a:ln w="25400">
                <a:solidFill>
                  <a:srgbClr val="000080"/>
                </a:solidFill>
                <a:prstDash val="solid"/>
              </a:ln>
            </c:spPr>
          </c:dPt>
          <c:dPt>
            <c:idx val="4"/>
            <c:bubble3D val="0"/>
            <c:spPr>
              <a:ln w="25400">
                <a:solidFill>
                  <a:srgbClr val="000080"/>
                </a:solidFill>
                <a:prstDash val="solid"/>
              </a:ln>
            </c:spPr>
          </c:dPt>
          <c:dPt>
            <c:idx val="5"/>
            <c:bubble3D val="0"/>
            <c:spPr>
              <a:ln w="25400">
                <a:solidFill>
                  <a:srgbClr val="000080"/>
                </a:solidFill>
                <a:prstDash val="solid"/>
              </a:ln>
            </c:spPr>
          </c:dPt>
          <c:dPt>
            <c:idx val="6"/>
            <c:bubble3D val="0"/>
            <c:spPr>
              <a:ln w="25400">
                <a:solidFill>
                  <a:srgbClr val="000080"/>
                </a:solidFill>
                <a:prstDash val="solid"/>
              </a:ln>
            </c:spPr>
          </c:dPt>
          <c:dPt>
            <c:idx val="7"/>
            <c:bubble3D val="0"/>
            <c:spPr>
              <a:ln w="25400">
                <a:solidFill>
                  <a:srgbClr val="000080"/>
                </a:solidFill>
                <a:prstDash val="solid"/>
              </a:ln>
            </c:spPr>
          </c:dPt>
          <c:dPt>
            <c:idx val="8"/>
            <c:bubble3D val="0"/>
            <c:spPr>
              <a:ln w="25400">
                <a:solidFill>
                  <a:srgbClr val="000080"/>
                </a:solidFill>
                <a:prstDash val="solid"/>
              </a:ln>
            </c:spPr>
          </c:dPt>
          <c:xVal>
            <c:numRef>
              <c:f>Sheet1!$B$1:$J$1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</c:numCache>
            </c:numRef>
          </c:xVal>
          <c:yVal>
            <c:numRef>
              <c:f>Sheet1!$B$2:$J$2</c:f>
              <c:numCache>
                <c:formatCode>General</c:formatCode>
                <c:ptCount val="9"/>
                <c:pt idx="0">
                  <c:v>5.5E-2</c:v>
                </c:pt>
                <c:pt idx="1">
                  <c:v>4.8000000000000001E-2</c:v>
                </c:pt>
                <c:pt idx="2">
                  <c:v>4.5999999999999999E-2</c:v>
                </c:pt>
                <c:pt idx="3">
                  <c:v>4.2999999999999997E-2</c:v>
                </c:pt>
                <c:pt idx="4">
                  <c:v>3.9E-2</c:v>
                </c:pt>
                <c:pt idx="5">
                  <c:v>5.5E-2</c:v>
                </c:pt>
                <c:pt idx="6">
                  <c:v>4.8000000000000001E-2</c:v>
                </c:pt>
                <c:pt idx="7">
                  <c:v>4.5999999999999999E-2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Sheet1!$B$1:$J$1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</c:numCache>
            </c:numRef>
          </c:xVal>
          <c:yVal>
            <c:numRef>
              <c:f>Sheet1!$B$3:$J$3</c:f>
              <c:numCache>
                <c:formatCode>General</c:formatCode>
                <c:ptCount val="9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083456"/>
        <c:axId val="141885440"/>
      </c:scatterChart>
      <c:valAx>
        <c:axId val="53083456"/>
        <c:scaling>
          <c:orientation val="minMax"/>
          <c:max val="9"/>
          <c:min val="1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№ исследования</a:t>
                </a:r>
              </a:p>
            </c:rich>
          </c:tx>
          <c:layout>
            <c:manualLayout>
              <c:xMode val="edge"/>
              <c:yMode val="edge"/>
              <c:x val="0.7010309278350515"/>
              <c:y val="0.824644549763033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41885440"/>
        <c:crosses val="autoZero"/>
        <c:crossBetween val="midCat"/>
        <c:majorUnit val="1"/>
        <c:minorUnit val="1"/>
      </c:valAx>
      <c:valAx>
        <c:axId val="1418854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количество йода</a:t>
                </a:r>
              </a:p>
            </c:rich>
          </c:tx>
          <c:layout>
            <c:manualLayout>
              <c:xMode val="edge"/>
              <c:yMode val="edge"/>
              <c:x val="2.5773195876288658E-2"/>
              <c:y val="5.2132701421800945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308345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C36F6-708C-9D48-936B-B3D1CED393B3}" type="doc">
      <dgm:prSet loTypeId="urn:microsoft.com/office/officeart/2005/8/layout/hProcess9" loCatId="process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4ABE348-4300-0444-9FDE-CC2E4FCD27DA}">
      <dgm:prSet phldrT="[Text]" custT="1"/>
      <dgm:spPr/>
      <dgm:t>
        <a:bodyPr/>
        <a:lstStyle/>
        <a:p>
          <a:pPr algn="ctr"/>
          <a:r>
            <a:rPr lang="ru-RU" sz="14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Интересы и потребности личности, школы, семьи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9C4428-CD00-524F-AF46-1EFE86212F7A}" type="parTrans" cxnId="{8709E3C0-A30D-5E48-BC39-948B0411C995}">
      <dgm:prSet/>
      <dgm:spPr/>
      <dgm:t>
        <a:bodyPr/>
        <a:lstStyle/>
        <a:p>
          <a:endParaRPr lang="en-US"/>
        </a:p>
      </dgm:t>
    </dgm:pt>
    <dgm:pt modelId="{155D02FF-E85F-A84E-B823-1742F2C51095}" type="sibTrans" cxnId="{8709E3C0-A30D-5E48-BC39-948B0411C995}">
      <dgm:prSet/>
      <dgm:spPr/>
      <dgm:t>
        <a:bodyPr/>
        <a:lstStyle/>
        <a:p>
          <a:endParaRPr lang="en-US"/>
        </a:p>
      </dgm:t>
    </dgm:pt>
    <dgm:pt modelId="{A6460EED-14E3-FD48-B945-3809A3D01638}">
      <dgm:prSet phldrT="[Text]" custT="1"/>
      <dgm:spPr/>
      <dgm:t>
        <a:bodyPr/>
        <a:lstStyle/>
        <a:p>
          <a:r>
            <a:rPr lang="ru-RU" sz="14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установки</a:t>
          </a:r>
          <a:endParaRPr lang="en-US" sz="1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F1A167-E1FB-B248-8194-22AC5CB16D2F}" type="parTrans" cxnId="{44077E20-7A72-5948-9A73-1C9FC5FE4ECE}">
      <dgm:prSet/>
      <dgm:spPr/>
      <dgm:t>
        <a:bodyPr/>
        <a:lstStyle/>
        <a:p>
          <a:endParaRPr lang="en-US"/>
        </a:p>
      </dgm:t>
    </dgm:pt>
    <dgm:pt modelId="{A5F35857-C80D-9344-B314-8807BD195D00}" type="sibTrans" cxnId="{44077E20-7A72-5948-9A73-1C9FC5FE4ECE}">
      <dgm:prSet/>
      <dgm:spPr/>
      <dgm:t>
        <a:bodyPr/>
        <a:lstStyle/>
        <a:p>
          <a:endParaRPr lang="en-US"/>
        </a:p>
      </dgm:t>
    </dgm:pt>
    <dgm:pt modelId="{3D8087C3-DD98-0B40-ACCB-0F8C84621F59}">
      <dgm:prSet phldrT="[Text]" custT="1"/>
      <dgm:spPr/>
      <dgm:t>
        <a:bodyPr/>
        <a:lstStyle/>
        <a:p>
          <a:r>
            <a:rPr lang="ru-RU" sz="14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Планируемые результаты:</a:t>
          </a:r>
        </a:p>
        <a:p>
          <a:r>
            <a:rPr lang="ru-RU" sz="14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Предметные</a:t>
          </a:r>
        </a:p>
        <a:p>
          <a:r>
            <a:rPr lang="ru-RU" sz="14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Метапредметные</a:t>
          </a:r>
        </a:p>
        <a:p>
          <a:r>
            <a:rPr lang="ru-RU" sz="14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Личностные</a:t>
          </a:r>
          <a:endParaRPr lang="en-US" sz="1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118F6-34A8-8848-A925-70202552CC13}" type="parTrans" cxnId="{9A865B66-A312-0143-8909-61BB707DE26E}">
      <dgm:prSet/>
      <dgm:spPr/>
      <dgm:t>
        <a:bodyPr/>
        <a:lstStyle/>
        <a:p>
          <a:endParaRPr lang="en-US"/>
        </a:p>
      </dgm:t>
    </dgm:pt>
    <dgm:pt modelId="{9CFF17E4-BA18-5E4B-B62D-E70E824EBBD8}" type="sibTrans" cxnId="{9A865B66-A312-0143-8909-61BB707DE26E}">
      <dgm:prSet/>
      <dgm:spPr/>
      <dgm:t>
        <a:bodyPr/>
        <a:lstStyle/>
        <a:p>
          <a:endParaRPr lang="en-US"/>
        </a:p>
      </dgm:t>
    </dgm:pt>
    <dgm:pt modelId="{F6F09FCC-6296-453B-8A0A-50EFAF335DC5}">
      <dgm:prSet phldrT="[Text]" custT="1"/>
      <dgm:spPr/>
      <dgm:t>
        <a:bodyPr/>
        <a:lstStyle/>
        <a:p>
          <a:r>
            <a:rPr lang="ru-RU" sz="1200" b="0" i="0" smtClean="0">
              <a:latin typeface="Times New Roman" panose="02020603050405020304" pitchFamily="18" charset="0"/>
              <a:cs typeface="Times New Roman" panose="02020603050405020304" pitchFamily="18" charset="0"/>
            </a:rPr>
            <a:t>Личный результат- сформировавшаяся  система ценностных отношений к себе, другим</a:t>
          </a:r>
          <a:endParaRPr lang="en-US" sz="12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94575B-C48C-43CD-9D56-15D5A8634BE3}" type="parTrans" cxnId="{52C53579-8C84-4EB6-9189-1161A6834AB2}">
      <dgm:prSet/>
      <dgm:spPr/>
      <dgm:t>
        <a:bodyPr/>
        <a:lstStyle/>
        <a:p>
          <a:endParaRPr lang="ru-RU"/>
        </a:p>
      </dgm:t>
    </dgm:pt>
    <dgm:pt modelId="{4B4C5C3B-81BE-4CC1-8525-D36F28F47582}" type="sibTrans" cxnId="{52C53579-8C84-4EB6-9189-1161A6834AB2}">
      <dgm:prSet/>
      <dgm:spPr/>
      <dgm:t>
        <a:bodyPr/>
        <a:lstStyle/>
        <a:p>
          <a:endParaRPr lang="ru-RU"/>
        </a:p>
      </dgm:t>
    </dgm:pt>
    <dgm:pt modelId="{41C717BD-0A58-C34C-8AE3-ED7A159A1950}" type="pres">
      <dgm:prSet presAssocID="{A85C36F6-708C-9D48-936B-B3D1CED393B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3D6732-EF8A-DB4E-BFD3-C6F749D31727}" type="pres">
      <dgm:prSet presAssocID="{A85C36F6-708C-9D48-936B-B3D1CED393B3}" presName="arrow" presStyleLbl="bgShp" presStyleIdx="0" presStyleCnt="1" custLinFactNeighborX="1203"/>
      <dgm:spPr/>
      <dgm:t>
        <a:bodyPr/>
        <a:lstStyle/>
        <a:p>
          <a:endParaRPr lang="ru-RU"/>
        </a:p>
      </dgm:t>
    </dgm:pt>
    <dgm:pt modelId="{7E8C568D-3219-1E49-B2EC-A2FC17FFBDD4}" type="pres">
      <dgm:prSet presAssocID="{A85C36F6-708C-9D48-936B-B3D1CED393B3}" presName="linearProcess" presStyleCnt="0"/>
      <dgm:spPr/>
      <dgm:t>
        <a:bodyPr/>
        <a:lstStyle/>
        <a:p>
          <a:endParaRPr lang="ru-RU"/>
        </a:p>
      </dgm:t>
    </dgm:pt>
    <dgm:pt modelId="{87940D84-E542-7E46-811E-191EF446BF2C}" type="pres">
      <dgm:prSet presAssocID="{04ABE348-4300-0444-9FDE-CC2E4FCD27D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E72E61-D889-2F48-A489-561448915526}" type="pres">
      <dgm:prSet presAssocID="{155D02FF-E85F-A84E-B823-1742F2C51095}" presName="sibTrans" presStyleCnt="0"/>
      <dgm:spPr/>
      <dgm:t>
        <a:bodyPr/>
        <a:lstStyle/>
        <a:p>
          <a:endParaRPr lang="ru-RU"/>
        </a:p>
      </dgm:t>
    </dgm:pt>
    <dgm:pt modelId="{7484AFF6-302B-DE42-94F3-625C0B83478B}" type="pres">
      <dgm:prSet presAssocID="{A6460EED-14E3-FD48-B945-3809A3D01638}" presName="textNode" presStyleLbl="node1" presStyleIdx="1" presStyleCnt="4" custLinFactNeighborX="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98ACB-7F9A-074B-BA73-02D58067CF16}" type="pres">
      <dgm:prSet presAssocID="{A5F35857-C80D-9344-B314-8807BD195D00}" presName="sibTrans" presStyleCnt="0"/>
      <dgm:spPr/>
      <dgm:t>
        <a:bodyPr/>
        <a:lstStyle/>
        <a:p>
          <a:endParaRPr lang="ru-RU"/>
        </a:p>
      </dgm:t>
    </dgm:pt>
    <dgm:pt modelId="{FEA4316F-CBDC-4A4B-A00B-013AFA2DC4D8}" type="pres">
      <dgm:prSet presAssocID="{3D8087C3-DD98-0B40-ACCB-0F8C84621F5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8FC76-D5FB-4E78-B09D-A58E33BE51DB}" type="pres">
      <dgm:prSet presAssocID="{9CFF17E4-BA18-5E4B-B62D-E70E824EBBD8}" presName="sibTrans" presStyleCnt="0"/>
      <dgm:spPr/>
      <dgm:t>
        <a:bodyPr/>
        <a:lstStyle/>
        <a:p>
          <a:endParaRPr lang="ru-RU"/>
        </a:p>
      </dgm:t>
    </dgm:pt>
    <dgm:pt modelId="{E60E4258-3AF9-4084-B940-53337ECCE78F}" type="pres">
      <dgm:prSet presAssocID="{F6F09FCC-6296-453B-8A0A-50EFAF335DC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99F98A-D7AD-4DB1-A215-533DF86559AF}" type="presOf" srcId="{F6F09FCC-6296-453B-8A0A-50EFAF335DC5}" destId="{E60E4258-3AF9-4084-B940-53337ECCE78F}" srcOrd="0" destOrd="0" presId="urn:microsoft.com/office/officeart/2005/8/layout/hProcess9"/>
    <dgm:cxn modelId="{52C53579-8C84-4EB6-9189-1161A6834AB2}" srcId="{A85C36F6-708C-9D48-936B-B3D1CED393B3}" destId="{F6F09FCC-6296-453B-8A0A-50EFAF335DC5}" srcOrd="3" destOrd="0" parTransId="{C094575B-C48C-43CD-9D56-15D5A8634BE3}" sibTransId="{4B4C5C3B-81BE-4CC1-8525-D36F28F47582}"/>
    <dgm:cxn modelId="{B253807A-83D9-C04E-9071-68E56A189F2C}" type="presOf" srcId="{A85C36F6-708C-9D48-936B-B3D1CED393B3}" destId="{41C717BD-0A58-C34C-8AE3-ED7A159A1950}" srcOrd="0" destOrd="0" presId="urn:microsoft.com/office/officeart/2005/8/layout/hProcess9"/>
    <dgm:cxn modelId="{8709E3C0-A30D-5E48-BC39-948B0411C995}" srcId="{A85C36F6-708C-9D48-936B-B3D1CED393B3}" destId="{04ABE348-4300-0444-9FDE-CC2E4FCD27DA}" srcOrd="0" destOrd="0" parTransId="{C89C4428-CD00-524F-AF46-1EFE86212F7A}" sibTransId="{155D02FF-E85F-A84E-B823-1742F2C51095}"/>
    <dgm:cxn modelId="{44077E20-7A72-5948-9A73-1C9FC5FE4ECE}" srcId="{A85C36F6-708C-9D48-936B-B3D1CED393B3}" destId="{A6460EED-14E3-FD48-B945-3809A3D01638}" srcOrd="1" destOrd="0" parTransId="{52F1A167-E1FB-B248-8194-22AC5CB16D2F}" sibTransId="{A5F35857-C80D-9344-B314-8807BD195D00}"/>
    <dgm:cxn modelId="{F8FD61AD-42FE-FC4A-B20F-5C77292669D0}" type="presOf" srcId="{04ABE348-4300-0444-9FDE-CC2E4FCD27DA}" destId="{87940D84-E542-7E46-811E-191EF446BF2C}" srcOrd="0" destOrd="0" presId="urn:microsoft.com/office/officeart/2005/8/layout/hProcess9"/>
    <dgm:cxn modelId="{E4F1B3E2-EC93-0F49-9260-133419E18F80}" type="presOf" srcId="{3D8087C3-DD98-0B40-ACCB-0F8C84621F59}" destId="{FEA4316F-CBDC-4A4B-A00B-013AFA2DC4D8}" srcOrd="0" destOrd="0" presId="urn:microsoft.com/office/officeart/2005/8/layout/hProcess9"/>
    <dgm:cxn modelId="{B7792238-1B22-BF4C-8694-D4895C6D770D}" type="presOf" srcId="{A6460EED-14E3-FD48-B945-3809A3D01638}" destId="{7484AFF6-302B-DE42-94F3-625C0B83478B}" srcOrd="0" destOrd="0" presId="urn:microsoft.com/office/officeart/2005/8/layout/hProcess9"/>
    <dgm:cxn modelId="{9A865B66-A312-0143-8909-61BB707DE26E}" srcId="{A85C36F6-708C-9D48-936B-B3D1CED393B3}" destId="{3D8087C3-DD98-0B40-ACCB-0F8C84621F59}" srcOrd="2" destOrd="0" parTransId="{86A118F6-34A8-8848-A925-70202552CC13}" sibTransId="{9CFF17E4-BA18-5E4B-B62D-E70E824EBBD8}"/>
    <dgm:cxn modelId="{DF302408-564B-6C44-BD50-EFB2BB6F9E62}" type="presParOf" srcId="{41C717BD-0A58-C34C-8AE3-ED7A159A1950}" destId="{303D6732-EF8A-DB4E-BFD3-C6F749D31727}" srcOrd="0" destOrd="0" presId="urn:microsoft.com/office/officeart/2005/8/layout/hProcess9"/>
    <dgm:cxn modelId="{E46A3FFA-C51D-564A-9B4A-C51FA3FF56A5}" type="presParOf" srcId="{41C717BD-0A58-C34C-8AE3-ED7A159A1950}" destId="{7E8C568D-3219-1E49-B2EC-A2FC17FFBDD4}" srcOrd="1" destOrd="0" presId="urn:microsoft.com/office/officeart/2005/8/layout/hProcess9"/>
    <dgm:cxn modelId="{B585E966-D148-914F-96D0-2BEF927F9529}" type="presParOf" srcId="{7E8C568D-3219-1E49-B2EC-A2FC17FFBDD4}" destId="{87940D84-E542-7E46-811E-191EF446BF2C}" srcOrd="0" destOrd="0" presId="urn:microsoft.com/office/officeart/2005/8/layout/hProcess9"/>
    <dgm:cxn modelId="{A20E4805-4661-5340-9932-D558B4166D8D}" type="presParOf" srcId="{7E8C568D-3219-1E49-B2EC-A2FC17FFBDD4}" destId="{0FE72E61-D889-2F48-A489-561448915526}" srcOrd="1" destOrd="0" presId="urn:microsoft.com/office/officeart/2005/8/layout/hProcess9"/>
    <dgm:cxn modelId="{9307B5CA-05F4-7740-A1D3-7245EB44A702}" type="presParOf" srcId="{7E8C568D-3219-1E49-B2EC-A2FC17FFBDD4}" destId="{7484AFF6-302B-DE42-94F3-625C0B83478B}" srcOrd="2" destOrd="0" presId="urn:microsoft.com/office/officeart/2005/8/layout/hProcess9"/>
    <dgm:cxn modelId="{732556C2-1A9B-1144-B21C-95DE0B1F81B7}" type="presParOf" srcId="{7E8C568D-3219-1E49-B2EC-A2FC17FFBDD4}" destId="{E7698ACB-7F9A-074B-BA73-02D58067CF16}" srcOrd="3" destOrd="0" presId="urn:microsoft.com/office/officeart/2005/8/layout/hProcess9"/>
    <dgm:cxn modelId="{948D0FF9-B65F-2D4F-98F2-F24D34A0CBCE}" type="presParOf" srcId="{7E8C568D-3219-1E49-B2EC-A2FC17FFBDD4}" destId="{FEA4316F-CBDC-4A4B-A00B-013AFA2DC4D8}" srcOrd="4" destOrd="0" presId="urn:microsoft.com/office/officeart/2005/8/layout/hProcess9"/>
    <dgm:cxn modelId="{756D5D55-FCE2-445C-BB49-4E31C9DC54BD}" type="presParOf" srcId="{7E8C568D-3219-1E49-B2EC-A2FC17FFBDD4}" destId="{DF78FC76-D5FB-4E78-B09D-A58E33BE51DB}" srcOrd="5" destOrd="0" presId="urn:microsoft.com/office/officeart/2005/8/layout/hProcess9"/>
    <dgm:cxn modelId="{56D1CC87-416F-4BFD-9660-92ABF69E5397}" type="presParOf" srcId="{7E8C568D-3219-1E49-B2EC-A2FC17FFBDD4}" destId="{E60E4258-3AF9-4084-B940-53337ECCE78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8027-9C87-4FCD-B1E6-408B88442FF5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6542B-E981-42C9-9FB1-54C0047300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308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5612-E0B0-4CC1-A819-94341AF4A40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6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Одной из мер, которая могла бы улучшить ситуацию, является восстановление непрерывного характера российского школьного естественнонаучного образования. В большинстве развитых стран мира естествознание – в виде интегрированного курса или набора систематических дисциплин – в обязательном порядке изучается, как правило, с 3 класса начальной школы до конца основной школы. В этом отношении Российская Федерация оказалась явно в невыгодном положении. В соответствии с ФГОС основного общего образования среди предметов, обязательных для изучения, отсутствует интегрированный предмет Природоведение (Естествознание) в 5-6 классах. Между тем, именно возраст 10-12 лет (что соответствует 5-6 классам), который отличает высокая любознательность и стремление исследовать природу, наиболее активно используется во всех странах для формирования первоначальных исследовательских умений, азов естественнонаучной грамотности и научного мировоззрения. Эту задачу и в нашей школе должен решать интегрированный курс «Естествознание» в 5-6 классах, предшествуя систематическим курсам физики, химии и биологии. Остающиеся же в нашем стандарте и обязательной части учебного плана одночасовые курсы биологии и географии в 5-6 классах эту задачу полноценно решить не могут. Таким образом, искусственный разрыв в два года (только с 7 класса начинается изучение физики и с 8 класса – химии) приводит к утрате у многих учащихся интереса к естественным наукам, а также забыванию тех первоначальных естественнонаучных знаний и умений, которые были получены ими в начальной школе в рамках предмета «Окружающий мир».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5612-E0B0-4CC1-A819-94341AF4A40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0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0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4530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6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454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57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73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2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0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00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6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3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9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3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60BF9-FA98-3E45-BE92-FD53F1BA2992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F61AA0-3A33-AD43-B3C4-6E38635DB0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5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png"/><Relationship Id="rId5" Type="http://schemas.openxmlformats.org/officeDocument/2006/relationships/image" Target="../media/image3.e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158" y="1617044"/>
            <a:ext cx="6189044" cy="2433790"/>
          </a:xfrm>
        </p:spPr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МАОУ  «СОШ №73» Вятченникова Л.В.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9763" y="1436891"/>
            <a:ext cx="6111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Проектно-исследовательская </a:t>
            </a: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деятельность как способ формирования </a:t>
            </a:r>
            <a:r>
              <a:rPr lang="ru-RU" sz="24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метапредметных</a:t>
            </a: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результатов</a:t>
            </a:r>
            <a:endParaRPr lang="ru-RU" sz="2400" dirty="0"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0481" y="5714484"/>
            <a:ext cx="904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007" y="609600"/>
            <a:ext cx="8287352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 формирования исследовательских умений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26469"/>
            <a:ext cx="5306786" cy="3263504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возрастных и индивидуальных особенностей детей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посильность, индивидуальных подход, преемственность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звено ,  Юниор,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Старшее звено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Мотивированность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 учащихся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интеллектуального затруднения, актуализация потребности в новых знаниях, значение исследовательской деятельности для человека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педагога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знаниями о проведении исследований, создавать творческую среду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5907" y="3256666"/>
            <a:ext cx="3022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 проводить исследование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35436" y="3690276"/>
            <a:ext cx="312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удовлетворение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деятельности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8669" y="4370107"/>
            <a:ext cx="2840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умеют проводить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25003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89796" y="28146"/>
            <a:ext cx="7657427" cy="12808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 затруднения встречаются   у школьников  при формировании естественнонаучной грамотности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5800" y="2111222"/>
            <a:ext cx="8221465" cy="637826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слабо сформированы  умения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511228" y="2623458"/>
            <a:ext cx="760240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поиск информации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ключевым словам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проведения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прогнозы на основе имеющихся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интерпретировать научные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расчеты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прикидки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8315" y="787783"/>
            <a:ext cx="7454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Естественнонаучно-грамотный человек должен обладать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объяснять явления, </a:t>
            </a:r>
          </a:p>
          <a:p>
            <a:pPr lvl="1"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и планировать научные исследования, </a:t>
            </a:r>
          </a:p>
          <a:p>
            <a:pPr lvl="1">
              <a:buFont typeface="Arial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 интерпретировать данные и доказательства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3029" y="4332515"/>
            <a:ext cx="8860971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в современном информационном обществе носит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умения чтения относятся к универсальным учебным действиям (УУД).</a:t>
            </a:r>
          </a:p>
          <a:p>
            <a:pPr indent="450850" algn="just">
              <a:spcAft>
                <a:spcPts val="60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Привить ребёнку вкус к чтению – лучший подарок, который мы можем ему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сделать»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С.Лупан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веке безграмотным будет считаться не тот, кто не умеет читать и писать, </a:t>
            </a:r>
          </a:p>
          <a:p>
            <a:pPr marL="450850" indent="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тот, кто не умеет учиться и переучиваться,    используя умения читать и писать».												               	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Алвин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Тофлер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400" dirty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885523" y="2696272"/>
            <a:ext cx="766278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должны содержать как текстовую информацию, так и информации в виде таблиц, диаграмм, графиков, рисунков, схем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должны быть основаны на материале из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предметных областей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выполнения надо интегрировать разные знания и использовать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умения)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заданиях может быть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ясно, к какой области знаний надо обратиться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определить способ действий или информацию для постановки и решения проблемы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могут требовать привлечения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информации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должны быть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комплексными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состоящими из нескольких взаимосвязанных вопросов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5523" y="1309037"/>
            <a:ext cx="750770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инструментарий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формирующий естественнонаучную грамотность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содержать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задания, экспериментальные работы исследовательского типа, анализ первичных научных данных и др.</a:t>
            </a:r>
          </a:p>
        </p:txBody>
      </p:sp>
    </p:spTree>
    <p:extLst>
      <p:ext uri="{BB962C8B-B14F-4D97-AF65-F5344CB8AC3E}">
        <p14:creationId xmlns:p14="http://schemas.microsoft.com/office/powerpoint/2010/main" val="36491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87" y="298383"/>
            <a:ext cx="7914373" cy="175044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умения учащихся, формируемые 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897" y="1607419"/>
            <a:ext cx="7735503" cy="4303803"/>
          </a:xfrm>
        </p:spPr>
        <p:txBody>
          <a:bodyPr>
            <a:normAutofit fontScale="70000" lnSpcReduction="20000"/>
          </a:bodyPr>
          <a:lstStyle/>
          <a:p>
            <a:pPr marL="197644" indent="-197644">
              <a:buFont typeface="Arial" panose="020B0604020202020204" pitchFamily="34" charset="0"/>
              <a:buChar char="•"/>
            </a:pPr>
            <a:r>
              <a:rPr lang="ru-RU" sz="24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гипотез</a:t>
            </a:r>
          </a:p>
          <a:p>
            <a:pPr marL="197644" indent="-197644">
              <a:buFont typeface="Arial" panose="020B0604020202020204" pitchFamily="34" charset="0"/>
              <a:buChar char="•"/>
            </a:pPr>
            <a:r>
              <a:rPr lang="ru-RU" sz="24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</a:p>
          <a:p>
            <a:pPr marL="197644" indent="-197644">
              <a:buFont typeface="Arial" panose="020B0604020202020204" pitchFamily="34" charset="0"/>
              <a:buChar char="•"/>
            </a:pPr>
            <a:r>
              <a:rPr lang="ru-RU" sz="24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  <a:p>
            <a:pPr marL="197644" indent="-197644">
              <a:buFont typeface="Arial" panose="020B0604020202020204" pitchFamily="34" charset="0"/>
              <a:buChar char="•"/>
            </a:pPr>
            <a:r>
              <a:rPr lang="ru-RU" sz="24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наблюдения</a:t>
            </a:r>
          </a:p>
          <a:p>
            <a:pPr marL="197644" indent="-197644">
              <a:buFont typeface="Arial" panose="020B0604020202020204" pitchFamily="34" charset="0"/>
              <a:buChar char="•"/>
            </a:pPr>
            <a:r>
              <a:rPr lang="ru-RU" sz="24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обработка информации</a:t>
            </a:r>
          </a:p>
          <a:p>
            <a:pPr marL="197644" indent="-197644">
              <a:buFont typeface="Arial" panose="020B0604020202020204" pitchFamily="34" charset="0"/>
              <a:buChar char="•"/>
            </a:pPr>
            <a:r>
              <a:rPr lang="ru-RU" sz="24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 преобразование информации для получения новых знаний</a:t>
            </a:r>
          </a:p>
          <a:p>
            <a:pPr marL="197644" indent="-197644">
              <a:buFont typeface="Arial" panose="020B0604020202020204" pitchFamily="34" charset="0"/>
              <a:buChar char="•"/>
            </a:pPr>
            <a:r>
              <a:rPr lang="ru-RU" sz="24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Интегрирование содержаний из нескольких отраслей знания</a:t>
            </a:r>
          </a:p>
          <a:p>
            <a:pPr marL="197644" indent="-197644">
              <a:buFont typeface="Arial" panose="020B0604020202020204" pitchFamily="34" charset="0"/>
              <a:buChar char="•"/>
            </a:pPr>
            <a:r>
              <a:rPr lang="ru-RU" sz="247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постижение новых </a:t>
            </a:r>
            <a:r>
              <a:rPr lang="ru-RU" sz="247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</a:t>
            </a:r>
          </a:p>
          <a:p>
            <a:pPr marL="197644" indent="-197644">
              <a:buFont typeface="Arial" panose="020B0604020202020204" pitchFamily="34" charset="0"/>
              <a:buChar char="•"/>
            </a:pPr>
            <a:endParaRPr lang="ru-RU" sz="247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направлено не на определение уровня освоения школьных программ, а на оценку способности учащихся применять полученные в школе знания и умения в жизненных ситуациях</a:t>
            </a:r>
          </a:p>
          <a:p>
            <a:pPr>
              <a:buFontTx/>
              <a:buNone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97644" indent="-197644">
              <a:buFont typeface="Arial" panose="020B0604020202020204" pitchFamily="34" charset="0"/>
              <a:buChar char="•"/>
            </a:pPr>
            <a:endParaRPr lang="ru-RU" sz="247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7644" indent="-197644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37" y="192505"/>
            <a:ext cx="7969717" cy="173789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и навыки, получаемые учащимися при выполнении проектных и исследовательских работ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6308995"/>
              </p:ext>
            </p:extLst>
          </p:nvPr>
        </p:nvGraphicFramePr>
        <p:xfrm>
          <a:off x="259883" y="1742174"/>
          <a:ext cx="4225490" cy="5002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5490"/>
              </a:tblGrid>
              <a:tr h="7662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>
                          <a:solidFill>
                            <a:srgbClr val="F3F7E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                                                                   </a:t>
                      </a:r>
                      <a:r>
                        <a:rPr lang="ru-RU" dirty="0" smtClean="0">
                          <a:solidFill>
                            <a:srgbClr val="F3F7E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solidFill>
                          <a:srgbClr val="F3F7E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" marR="4099" marT="4099" marB="4099" anchor="ctr"/>
                </a:tc>
              </a:tr>
              <a:tr h="1385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целенаправленно про­двигаться к заранее намеченной цели, уверенно преодолевать мешающие и тормозящие обсто­ятельства</a:t>
                      </a:r>
                    </a:p>
                  </a:txBody>
                  <a:tcPr marL="4099" marR="4099" marT="4099" marB="4099" anchor="ctr">
                    <a:noFill/>
                  </a:tcPr>
                </a:tc>
              </a:tr>
              <a:tr h="13857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успешность выполне­ния проекта по максимальному соответствию реальной и плани­ровавшейся деятельности</a:t>
                      </a:r>
                    </a:p>
                  </a:txBody>
                  <a:tcPr marL="4099" marR="4099" marT="4099" marB="4099" anchor="ctr">
                    <a:noFill/>
                  </a:tcPr>
                </a:tc>
              </a:tr>
              <a:tr h="14645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максимально широко использовать и рекламировать результат проекта. Осознавать ценность полностью завершенно­го проекта</a:t>
                      </a:r>
                    </a:p>
                  </a:txBody>
                  <a:tcPr marL="4099" marR="4099" marT="4099" marB="4099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5598954"/>
              </p:ext>
            </p:extLst>
          </p:nvPr>
        </p:nvGraphicFramePr>
        <p:xfrm>
          <a:off x="4485373" y="1742173"/>
          <a:ext cx="4196614" cy="492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6614"/>
              </a:tblGrid>
              <a:tr h="8055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99" marR="4099" marT="4099" marB="4099" anchor="ctr"/>
                </a:tc>
              </a:tr>
              <a:tr h="14567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Максимально вдумчиво про­верять результаты наблюдений и экспериментов, не подтвер­ждающих заранее выдвинутую гипотезу</a:t>
                      </a:r>
                    </a:p>
                  </a:txBody>
                  <a:tcPr marL="4099" marR="4099" marT="4099" marB="4099" anchor="ctr">
                    <a:noFill/>
                  </a:tcPr>
                </a:tc>
              </a:tr>
              <a:tr h="12063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успешность выпол­нения исследования по степени достоверности полученных ре­зультатов</a:t>
                      </a:r>
                    </a:p>
                  </a:txBody>
                  <a:tcPr marL="4099" marR="4099" marT="4099" marB="4099" anchor="ctr">
                    <a:noFill/>
                  </a:tcPr>
                </a:tc>
              </a:tr>
              <a:tr h="14567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Замечать, запоминать и следить за «второстепенными» наблюде­ниями, понимая, что это мате­риал для будущих исследований</a:t>
                      </a:r>
                    </a:p>
                  </a:txBody>
                  <a:tcPr marL="4099" marR="4099" marT="4099" marB="4099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3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cuments\УУД\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386" y="305872"/>
            <a:ext cx="8577580" cy="619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497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629626" cy="1320800"/>
          </a:xfrm>
          <a:noFill/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согласованных взаимодействий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033169"/>
              </p:ext>
            </p:extLst>
          </p:nvPr>
        </p:nvGraphicFramePr>
        <p:xfrm>
          <a:off x="1221206" y="1517584"/>
          <a:ext cx="65913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02055" y="5180798"/>
            <a:ext cx="4822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Обучая других, обучаешься сам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Коменский Я. 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023" y="413886"/>
            <a:ext cx="7687377" cy="149111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28" y="1404257"/>
            <a:ext cx="6977743" cy="450696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«Исследовать- значит видеть то, что видели все, и думать так, как не думал ни кто» А.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Сент-Дьердьи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122611" y="2138826"/>
            <a:ext cx="2554288" cy="2016125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3412271"/>
            <a:ext cx="2514599" cy="324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MG_00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5" y="4218191"/>
            <a:ext cx="4104455" cy="2683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6156" y="144379"/>
            <a:ext cx="7267073" cy="114130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проекта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9869" y="1780674"/>
            <a:ext cx="3224944" cy="39034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продукта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создание планируемого объекта  или его определённого состояния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практической проблемы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конкретного варианта изменение среды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9890" y="1780674"/>
            <a:ext cx="3633338" cy="426069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Исследование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нового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предполагает заранее планируемого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нового интеллектуального продукта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роцесс поиска неизвестного,  получение нового знания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259" y="1553774"/>
            <a:ext cx="7911964" cy="108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1000"/>
              </a:lnSpc>
              <a:buClr>
                <a:srgbClr val="376092"/>
              </a:buClr>
            </a:pPr>
            <a:endParaRPr lang="en-GB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1000"/>
              </a:lnSpc>
              <a:buClr>
                <a:srgbClr val="376092"/>
              </a:buClr>
            </a:pPr>
            <a:endParaRPr lang="en-GB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ru-RU" b="1" dirty="0">
                <a:solidFill>
                  <a:srgbClr val="376092"/>
                </a:solidFill>
                <a:latin typeface="Calibri" panose="020F0502020204030204" pitchFamily="34" charset="0"/>
              </a:rPr>
              <a:t/>
            </a:r>
            <a:br>
              <a:rPr lang="en-GB" altLang="ru-RU" b="1" dirty="0">
                <a:solidFill>
                  <a:srgbClr val="376092"/>
                </a:solidFill>
                <a:latin typeface="Calibri" panose="020F0502020204030204" pitchFamily="34" charset="0"/>
              </a:rPr>
            </a:br>
            <a:endParaRPr lang="en-GB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6585" y="455211"/>
            <a:ext cx="6563639" cy="13208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4261" y="1703672"/>
            <a:ext cx="5390147" cy="4337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проблемы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объекта и предмета исследования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темы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и задач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гипотезы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теории, посвященной проблематике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материала, его анализ и обработка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результатов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выводы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5634038" y="2181225"/>
            <a:ext cx="3509962" cy="3633788"/>
          </a:xfrm>
        </p:spPr>
        <p:txBody>
          <a:bodyPr>
            <a:normAutofit/>
          </a:bodyPr>
          <a:lstStyle/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проблемы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технологий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и задач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планируемого результата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деятельности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ресурсов</a:t>
            </a:r>
          </a:p>
          <a:p>
            <a:pPr marL="197644" indent="-197644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по реализации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76775" y="1776011"/>
            <a:ext cx="2300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10560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139" y="1382486"/>
            <a:ext cx="7623208" cy="4658877"/>
          </a:xfrm>
        </p:spPr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водосбор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юзелги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Сосновского района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изменение химических показателей водной среды, почвенного покрова на различных участках бассейна реки за 2015-2016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0" indent="0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-Полевые: отбор проб воды и почвы на восьми мониторинговых точках;</a:t>
            </a:r>
          </a:p>
          <a:p>
            <a:pPr marL="0" indent="0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-Органолептические: изучение органолептических показателей воды;</a:t>
            </a:r>
          </a:p>
          <a:p>
            <a:pPr marL="0" indent="0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-Гидрохимические: химический анализ почвенных образцов и воды;</a:t>
            </a:r>
          </a:p>
          <a:p>
            <a:pPr marL="0" indent="0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-Сравнительно – описательные;</a:t>
            </a:r>
          </a:p>
          <a:p>
            <a:pPr marL="0" indent="0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</a:t>
            </a:r>
          </a:p>
          <a:p>
            <a:pPr marL="0" indent="0"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результаты исследования могут быть использованы в качестве основы для дальнейшего мониторинга и  изучения малых рек Челябинской области, а также для рационального водопользования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Tx/>
              <a:buNone/>
            </a:pPr>
            <a:endParaRPr lang="ru-RU" altLang="ru-RU" dirty="0" smtClean="0"/>
          </a:p>
          <a:p>
            <a:pPr marL="0" indent="0">
              <a:buFontTx/>
              <a:buNone/>
            </a:pPr>
            <a:endParaRPr lang="ru-RU" altLang="ru-RU" dirty="0"/>
          </a:p>
          <a:p>
            <a:pPr marL="0" indent="0">
              <a:buFontTx/>
              <a:buNone/>
            </a:pPr>
            <a:endParaRPr lang="ru-RU" altLang="ru-RU" dirty="0" smtClean="0"/>
          </a:p>
          <a:p>
            <a:pPr marL="0" indent="0">
              <a:buFontTx/>
              <a:buNone/>
            </a:pPr>
            <a:endParaRPr lang="ru-RU" altLang="ru-RU" dirty="0"/>
          </a:p>
          <a:p>
            <a:pPr marL="0" indent="0">
              <a:buFontTx/>
              <a:buNone/>
            </a:pPr>
            <a:endParaRPr lang="ru-RU" altLang="ru-RU" dirty="0"/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88571" y="174286"/>
            <a:ext cx="7195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«Исследование динамики изменения природных вод на примере  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Миасс и родников береговой линии»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5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023" y="373853"/>
            <a:ext cx="7892716" cy="128089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технологий травления металлов и применение их в быту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514" y="1228825"/>
            <a:ext cx="8458718" cy="5152724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изучить некоторые технологии травления металлов в бытовых целях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поставленной цели определены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 процесс химического и электрохимического травления различными видами травильных растворов, подобрать наиболее оптимальный вид  раствора   и способ травления,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эксперимент по электрохимическому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меднению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никелированию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коллекцию декоративных изделий, сделанных с помощью травления и гальваностегии.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домашних условиях возможно реставрировать старые изделия для придания им эстетического вида.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над темой мы изучили историю вопроса, технологию художественной обработки металлов на стали под редакцией А.В. Флёрова , теория   взята из справочника и энциклопедии , познакомились с работами Одноралова Н. В., который описывает различные способы обработки стали.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технологий, наблюдение, эксперимент, экскурсия, личное наблюдение за работой мастеров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травление, никелирование,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меднение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предметы для реставрации.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ли это экономически выгодна реставрация изделий в домашних условиях?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ценность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материалы данной работы могут быть использованы на уроках химии, в быту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изделия, получившиеся с помощью травление и гальваностегии.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72" y="3592286"/>
            <a:ext cx="5215995" cy="3047482"/>
          </a:xfr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970129"/>
              </p:ext>
            </p:extLst>
          </p:nvPr>
        </p:nvGraphicFramePr>
        <p:xfrm>
          <a:off x="4506570" y="228599"/>
          <a:ext cx="453390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Диаграмма" r:id="rId4" imgW="4533967" imgH="2752623" progId="MSGraph.Chart.8">
                  <p:embed/>
                </p:oleObj>
              </mc:Choice>
              <mc:Fallback>
                <p:oleObj name="Диаграмма" r:id="rId4" imgW="4533967" imgH="2752623" progId="MSGraph.Char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570" y="228599"/>
                        <a:ext cx="4533900" cy="275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664676"/>
              </p:ext>
            </p:extLst>
          </p:nvPr>
        </p:nvGraphicFramePr>
        <p:xfrm>
          <a:off x="227948" y="156073"/>
          <a:ext cx="3732624" cy="2632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Диаграмма" r:id="rId7" imgW="2901948" imgH="1993565" progId="Excel.Chart.8">
                  <p:embed/>
                </p:oleObj>
              </mc:Choice>
              <mc:Fallback>
                <p:oleObj name="Диаграмма" r:id="rId7" imgW="2901948" imgH="1993565" progId="Excel.Chart.8">
                  <p:embed/>
                  <p:pic>
                    <p:nvPicPr>
                      <p:cNvPr id="0" name="Диаграмма 3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48" y="156073"/>
                        <a:ext cx="3732624" cy="26320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Диаграмма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748806"/>
              </p:ext>
            </p:extLst>
          </p:nvPr>
        </p:nvGraphicFramePr>
        <p:xfrm>
          <a:off x="409521" y="2750608"/>
          <a:ext cx="3556857" cy="2245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656595"/>
              </p:ext>
            </p:extLst>
          </p:nvPr>
        </p:nvGraphicFramePr>
        <p:xfrm>
          <a:off x="73892" y="4704090"/>
          <a:ext cx="4859338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Диаграмма" r:id="rId10" imgW="5468586" imgH="2219136" progId="Excel.Chart.8">
                  <p:embed/>
                </p:oleObj>
              </mc:Choice>
              <mc:Fallback>
                <p:oleObj name="Диаграмма" r:id="rId10" imgW="5468586" imgH="221913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85"/>
                      <a:stretch>
                        <a:fillRect/>
                      </a:stretch>
                    </p:blipFill>
                    <p:spPr bwMode="auto">
                      <a:xfrm>
                        <a:off x="73892" y="4704090"/>
                        <a:ext cx="4859338" cy="208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3382962" y="5287509"/>
            <a:ext cx="358775" cy="381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4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33" y="117417"/>
            <a:ext cx="5049367" cy="67324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7431" cy="68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133" y="182880"/>
            <a:ext cx="8150993" cy="110476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учителя и учащегося в процессе выполнения исследования или проекта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6252417"/>
              </p:ext>
            </p:extLst>
          </p:nvPr>
        </p:nvGraphicFramePr>
        <p:xfrm>
          <a:off x="295219" y="1287646"/>
          <a:ext cx="8464034" cy="4215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5844"/>
                <a:gridCol w="4638190"/>
              </a:tblGrid>
              <a:tr h="449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3" marB="468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3" marB="4683" anchor="ctr"/>
                </a:tc>
              </a:tr>
              <a:tr h="1678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 деятельность, потому что личная мотивация связана с получением объективно новых знаний об объекте своего исследования</a:t>
                      </a:r>
                    </a:p>
                  </a:txBody>
                  <a:tcPr marL="4683" marR="4683" marT="4683" marB="4683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деятельность, потому что смысл этой деятельности за­ключается в достижении главной цели образования – повышения качества образования учащегося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3" marB="4683" anchor="ctr">
                    <a:noFill/>
                  </a:tcPr>
                </a:tc>
              </a:tr>
              <a:tr h="2088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Научный подход к деятельности, потому что критерием качества исследования является его объ­ективность, т. е. принципиальная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воспроизводимость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результата</a:t>
                      </a:r>
                    </a:p>
                  </a:txBody>
                  <a:tcPr marL="4683" marR="4683" marT="4683" marB="4683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Научно-организационный подход, потому что главный смысл дея­тельности сводится к созданию условий, раскрывающих иссле­довательские способности уча­щегося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" marR="4683" marT="4683" marB="4683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2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5015</TotalTime>
  <Words>1193</Words>
  <Application>Microsoft Office PowerPoint</Application>
  <PresentationFormat>Экран (4:3)</PresentationFormat>
  <Paragraphs>144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Легкий дым</vt:lpstr>
      <vt:lpstr>Диаграмма</vt:lpstr>
      <vt:lpstr> </vt:lpstr>
      <vt:lpstr>Актуальность</vt:lpstr>
      <vt:lpstr>Соотношение проекта и исследования  </vt:lpstr>
      <vt:lpstr>                Этапы </vt:lpstr>
      <vt:lpstr>Презентация PowerPoint</vt:lpstr>
      <vt:lpstr>Исследование технологий травления металлов и применение их в быту </vt:lpstr>
      <vt:lpstr>Презентация PowerPoint</vt:lpstr>
      <vt:lpstr>Презентация PowerPoint</vt:lpstr>
      <vt:lpstr>Деятельность учителя и учащегося в процессе выполнения исследования или проекта </vt:lpstr>
      <vt:lpstr>Педагогические условия формирования исследовательских умений</vt:lpstr>
      <vt:lpstr>Какие  затруднения встречаются   у школьников  при формировании естественнонаучной грамотности</vt:lpstr>
      <vt:lpstr>Презентация PowerPoint</vt:lpstr>
      <vt:lpstr>Исследовательские умения учащихся, формируемые в   школе</vt:lpstr>
      <vt:lpstr>Умения и навыки, получаемые учащимися при выполнении проектных и исследовательских работ </vt:lpstr>
      <vt:lpstr>Презентация PowerPoint</vt:lpstr>
      <vt:lpstr>Результат согласованных взаимодействий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организации образовательной деятельности и взаимодействие участников образовательного процесса</dc:title>
  <dc:creator>Дмитрий В</dc:creator>
  <cp:lastModifiedBy>user</cp:lastModifiedBy>
  <cp:revision>61</cp:revision>
  <dcterms:created xsi:type="dcterms:W3CDTF">2011-05-15T13:10:07Z</dcterms:created>
  <dcterms:modified xsi:type="dcterms:W3CDTF">2021-04-26T05:20:52Z</dcterms:modified>
</cp:coreProperties>
</file>