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95" r:id="rId3"/>
    <p:sldId id="296" r:id="rId4"/>
    <p:sldId id="258" r:id="rId5"/>
    <p:sldId id="279" r:id="rId6"/>
    <p:sldId id="259" r:id="rId7"/>
    <p:sldId id="261" r:id="rId8"/>
    <p:sldId id="262" r:id="rId9"/>
    <p:sldId id="260" r:id="rId10"/>
    <p:sldId id="263" r:id="rId11"/>
    <p:sldId id="264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1" r:id="rId33"/>
    <p:sldId id="290" r:id="rId34"/>
    <p:sldId id="289" r:id="rId35"/>
    <p:sldId id="288" r:id="rId36"/>
    <p:sldId id="292" r:id="rId37"/>
    <p:sldId id="303" r:id="rId38"/>
    <p:sldId id="302" r:id="rId39"/>
    <p:sldId id="318" r:id="rId40"/>
    <p:sldId id="319" r:id="rId41"/>
    <p:sldId id="320" r:id="rId42"/>
    <p:sldId id="321" r:id="rId43"/>
    <p:sldId id="326" r:id="rId44"/>
    <p:sldId id="322" r:id="rId45"/>
    <p:sldId id="323" r:id="rId46"/>
    <p:sldId id="324" r:id="rId47"/>
    <p:sldId id="325" r:id="rId48"/>
    <p:sldId id="327" r:id="rId49"/>
    <p:sldId id="344" r:id="rId50"/>
    <p:sldId id="345" r:id="rId51"/>
    <p:sldId id="346" r:id="rId52"/>
    <p:sldId id="297" r:id="rId53"/>
    <p:sldId id="337" r:id="rId54"/>
    <p:sldId id="338" r:id="rId55"/>
    <p:sldId id="298" r:id="rId56"/>
    <p:sldId id="339" r:id="rId57"/>
    <p:sldId id="340" r:id="rId58"/>
    <p:sldId id="341" r:id="rId59"/>
    <p:sldId id="299" r:id="rId60"/>
    <p:sldId id="336" r:id="rId61"/>
    <p:sldId id="257" r:id="rId62"/>
    <p:sldId id="307" r:id="rId63"/>
    <p:sldId id="332" r:id="rId64"/>
    <p:sldId id="333" r:id="rId65"/>
    <p:sldId id="348" r:id="rId66"/>
    <p:sldId id="352" r:id="rId67"/>
    <p:sldId id="353" r:id="rId68"/>
    <p:sldId id="334" r:id="rId69"/>
    <p:sldId id="335" r:id="rId70"/>
    <p:sldId id="329" r:id="rId71"/>
    <p:sldId id="330" r:id="rId72"/>
    <p:sldId id="331" r:id="rId73"/>
    <p:sldId id="349" r:id="rId74"/>
    <p:sldId id="350" r:id="rId75"/>
    <p:sldId id="351" r:id="rId76"/>
    <p:sldId id="342" r:id="rId77"/>
    <p:sldId id="343" r:id="rId78"/>
    <p:sldId id="347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DA39-7D89-4087-9713-403FA3FFA5C6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45AE-DE7E-44F4-B26A-EF0C0B1A5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DA39-7D89-4087-9713-403FA3FFA5C6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45AE-DE7E-44F4-B26A-EF0C0B1A5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DA39-7D89-4087-9713-403FA3FFA5C6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45AE-DE7E-44F4-B26A-EF0C0B1A5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DA39-7D89-4087-9713-403FA3FFA5C6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45AE-DE7E-44F4-B26A-EF0C0B1A5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DA39-7D89-4087-9713-403FA3FFA5C6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45AE-DE7E-44F4-B26A-EF0C0B1A5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DA39-7D89-4087-9713-403FA3FFA5C6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45AE-DE7E-44F4-B26A-EF0C0B1A5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DA39-7D89-4087-9713-403FA3FFA5C6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45AE-DE7E-44F4-B26A-EF0C0B1A5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DA39-7D89-4087-9713-403FA3FFA5C6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45AE-DE7E-44F4-B26A-EF0C0B1A5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DA39-7D89-4087-9713-403FA3FFA5C6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45AE-DE7E-44F4-B26A-EF0C0B1A5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DA39-7D89-4087-9713-403FA3FFA5C6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45AE-DE7E-44F4-B26A-EF0C0B1A5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DA39-7D89-4087-9713-403FA3FFA5C6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45AE-DE7E-44F4-B26A-EF0C0B1A5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0DA39-7D89-4087-9713-403FA3FFA5C6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A45AE-DE7E-44F4-B26A-EF0C0B1A5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tematika-na.ru/index.php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tematika-na.ru/index.php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tematika-na.ru/index.php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6-vpr.sdamgia.ru/rad.org/" TargetMode="External"/><Relationship Id="rId2" Type="http://schemas.openxmlformats.org/officeDocument/2006/relationships/hyperlink" Target="https://vpr.stat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th5-vpr.sdamgia.ru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vpr-ege.ru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fioco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math6-vpr.sdamgia.ru/rad.org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78605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Компетентностные</a:t>
            </a:r>
            <a:r>
              <a:rPr lang="ru-RU" dirty="0" smtClean="0"/>
              <a:t> задания по математике в контрольно-измерительных материалах исследований качества общего образования.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i="1" dirty="0" err="1" smtClean="0"/>
              <a:t>онлайн-семинар</a:t>
            </a:r>
            <a:r>
              <a:rPr lang="ru-RU" i="1" dirty="0" smtClean="0"/>
              <a:t> 20.02.2020.</a:t>
            </a:r>
            <a:br>
              <a:rPr lang="ru-RU" i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7422" y="4643446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Морозова Елена Владимировна,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Рук. ГМО учителей математики.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358246" cy="631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9149495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" y="214290"/>
            <a:ext cx="8494484" cy="596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" y="609600"/>
            <a:ext cx="808672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033463"/>
            <a:ext cx="79248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28663"/>
            <a:ext cx="79248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5" y="666750"/>
            <a:ext cx="748665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414338"/>
            <a:ext cx="705802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" y="428625"/>
            <a:ext cx="836295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25" y="719138"/>
            <a:ext cx="790575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7"/>
            <a:ext cx="8754995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" y="985838"/>
            <a:ext cx="805815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476250"/>
            <a:ext cx="809625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013" y="1052513"/>
            <a:ext cx="81819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" y="1104900"/>
            <a:ext cx="79629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723900"/>
            <a:ext cx="77152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" y="590550"/>
            <a:ext cx="802005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95288"/>
            <a:ext cx="835342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476250"/>
            <a:ext cx="80010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738" y="661988"/>
            <a:ext cx="8010525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2538" y="661988"/>
            <a:ext cx="6638925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73" y="290513"/>
            <a:ext cx="8634752" cy="49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25" y="842963"/>
            <a:ext cx="79819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25" y="800100"/>
            <a:ext cx="79819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25" y="681038"/>
            <a:ext cx="798195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" y="890588"/>
            <a:ext cx="805815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614363"/>
            <a:ext cx="7953375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76263"/>
            <a:ext cx="80772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430291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</a:t>
            </a:r>
            <a:r>
              <a:rPr lang="ru-RU" b="1" dirty="0" smtClean="0"/>
              <a:t>роблемные задания, проверяющие: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развитие представлений о числе и числовых системах;</a:t>
            </a:r>
          </a:p>
          <a:p>
            <a:r>
              <a:rPr lang="ru-RU" dirty="0" smtClean="0"/>
              <a:t>овладение навыками письменных вычислений, символьным языком алгебры;</a:t>
            </a:r>
          </a:p>
          <a:p>
            <a:r>
              <a:rPr lang="ru-RU" dirty="0" smtClean="0"/>
              <a:t>развитие пространственных представлений; </a:t>
            </a:r>
          </a:p>
          <a:p>
            <a:r>
              <a:rPr lang="ru-RU" dirty="0" smtClean="0"/>
              <a:t>овладение геометрическим языком, формирование систематических знаний о геометрических фигурах;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Проблемные задания, проверяющие: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умение проводить логические обоснования, доказательства математических утверждений; </a:t>
            </a:r>
          </a:p>
          <a:p>
            <a:r>
              <a:rPr lang="ru-RU" dirty="0" smtClean="0"/>
              <a:t>применять изученные понятия, методы для решения задач практического характера;</a:t>
            </a:r>
          </a:p>
          <a:p>
            <a:r>
              <a:rPr lang="ru-RU" dirty="0" smtClean="0"/>
              <a:t>умение анализировать, извлекать необходимую информацию.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Направления работы учащимися по ликвидации пробелов: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Организация </a:t>
            </a:r>
            <a:r>
              <a:rPr lang="ru-RU" dirty="0"/>
              <a:t>работы по целевым группам: </a:t>
            </a:r>
          </a:p>
          <a:p>
            <a:r>
              <a:rPr lang="ru-RU" dirty="0" smtClean="0"/>
              <a:t>со </a:t>
            </a:r>
            <a:r>
              <a:rPr lang="ru-RU" dirty="0"/>
              <a:t>слабоуспевающими обучающимися; </a:t>
            </a:r>
          </a:p>
          <a:p>
            <a:r>
              <a:rPr lang="ru-RU" dirty="0" smtClean="0"/>
              <a:t>с </a:t>
            </a:r>
            <a:r>
              <a:rPr lang="ru-RU" dirty="0"/>
              <a:t>высоким уровнем </a:t>
            </a:r>
            <a:r>
              <a:rPr lang="ru-RU" dirty="0" err="1"/>
              <a:t>обучаемости</a:t>
            </a:r>
            <a:r>
              <a:rPr lang="ru-RU" dirty="0"/>
              <a:t>; </a:t>
            </a:r>
          </a:p>
          <a:p>
            <a:r>
              <a:rPr lang="ru-RU" dirty="0" smtClean="0"/>
              <a:t>имеющих </a:t>
            </a:r>
            <a:r>
              <a:rPr lang="ru-RU" dirty="0"/>
              <a:t>пробелы по причине пропуска уроков. 	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06841" y="1600200"/>
            <a:ext cx="653031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Направления работы учащимися по ликвидации пробелов: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525963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Формирование мотивационных установок у обучающихся на уроках </a:t>
            </a:r>
            <a:endParaRPr lang="ru-RU" dirty="0" smtClean="0"/>
          </a:p>
          <a:p>
            <a:r>
              <a:rPr lang="ru-RU" dirty="0"/>
              <a:t>Внедрение в практику работы </a:t>
            </a:r>
            <a:r>
              <a:rPr lang="ru-RU" dirty="0" smtClean="0"/>
              <a:t>индивидуальных </a:t>
            </a:r>
            <a:r>
              <a:rPr lang="ru-RU" dirty="0"/>
              <a:t>маршрутных листов с целью оказания педагогической помощи обучающимся, имеющим пробелы в </a:t>
            </a:r>
            <a:r>
              <a:rPr lang="ru-RU" dirty="0" smtClean="0"/>
              <a:t>знаниях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Виды деятельности учителя со слабоуспевающими учащимися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dirty="0" smtClean="0"/>
              <a:t>Регулярное </a:t>
            </a:r>
            <a:r>
              <a:rPr lang="ru-RU" dirty="0"/>
              <a:t>проведение </a:t>
            </a:r>
            <a:r>
              <a:rPr lang="ru-RU" dirty="0" smtClean="0"/>
              <a:t>диагностических работ (вычислительные навыки, геометрический материал, текстовые задачи).</a:t>
            </a:r>
            <a:endParaRPr lang="ru-RU" dirty="0"/>
          </a:p>
          <a:p>
            <a:pPr lvl="0"/>
            <a:r>
              <a:rPr lang="ru-RU" dirty="0" smtClean="0"/>
              <a:t>Использование </a:t>
            </a:r>
            <a:r>
              <a:rPr lang="ru-RU" dirty="0"/>
              <a:t>на уроках опорных схем, наглядных пособий, технических средств, дидактического материала.</a:t>
            </a:r>
          </a:p>
          <a:p>
            <a:pPr lvl="0"/>
            <a:r>
              <a:rPr lang="ru-RU" dirty="0" smtClean="0"/>
              <a:t>Проведение </a:t>
            </a:r>
            <a:r>
              <a:rPr lang="ru-RU" dirty="0"/>
              <a:t>индивидуально-групповых консультаций и занятий с учащимися, нуждающимися в помощи, для отработки базовых знаний и умений.</a:t>
            </a:r>
          </a:p>
          <a:p>
            <a:pPr lvl="0"/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Виды деятельности учителя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dirty="0" smtClean="0"/>
              <a:t>Оформление следующей документации:</a:t>
            </a:r>
          </a:p>
          <a:p>
            <a:r>
              <a:rPr lang="ru-RU" dirty="0" smtClean="0"/>
              <a:t>график индивидуальной работы со слабоуспевающими; </a:t>
            </a:r>
          </a:p>
          <a:p>
            <a:r>
              <a:rPr lang="ru-RU" dirty="0" smtClean="0"/>
              <a:t> создание банка заданий;</a:t>
            </a:r>
          </a:p>
          <a:p>
            <a:r>
              <a:rPr lang="ru-RU" dirty="0" smtClean="0"/>
              <a:t>составление отчета по работе по ликвидации учащимися пробелов знаний</a:t>
            </a:r>
          </a:p>
          <a:p>
            <a:r>
              <a:rPr lang="ru-RU" dirty="0" smtClean="0"/>
              <a:t>работа учителя по поиску методических подходов к изложению западающих вопросов. 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Виды деятельности учителя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использование готовых математических моделей (таблицы, схемы, краткую запись, наглядные пособия с направляющим планом действий, опорные конспекты с образцами решений).</a:t>
            </a:r>
          </a:p>
          <a:p>
            <a:r>
              <a:rPr lang="ru-RU" dirty="0" smtClean="0"/>
              <a:t>Применение на уроках парных, групповых, коллективных форм работы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Виды деятельности учителя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285860"/>
          <a:ext cx="8115328" cy="4786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8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6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942">
                <a:tc>
                  <a:txBody>
                    <a:bodyPr/>
                    <a:lstStyle/>
                    <a:p>
                      <a:r>
                        <a:rPr lang="en-US" sz="20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Проверяемые</a:t>
                      </a: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элементы</a:t>
                      </a: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содержания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Направления  деятельности учителя 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Арифметические действия над натуральными числами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умения находить главное и опорные слова при изучении темы: «Сложение натуральных чисел и его свойства». Отработка вычислительных навыков с использованием 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онлайн-тренажеров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://</a:t>
                      </a:r>
                      <a:r>
                        <a:rPr lang="en-US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www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.</a:t>
                      </a:r>
                      <a:r>
                        <a:rPr lang="en-US" sz="20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matematika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-</a:t>
                      </a:r>
                      <a:r>
                        <a:rPr lang="en-US" sz="20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na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.</a:t>
                      </a:r>
                      <a:r>
                        <a:rPr lang="en-US" sz="20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ru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/</a:t>
                      </a:r>
                      <a:r>
                        <a:rPr lang="en-US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index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.</a:t>
                      </a:r>
                      <a:r>
                        <a:rPr lang="en-US" sz="20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php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5066">
                <a:tc>
                  <a:txBody>
                    <a:bodyPr/>
                    <a:lstStyle/>
                    <a:p>
                      <a:endParaRPr lang="ru-RU" sz="2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Наибольший общий делитель и наименьшее общее кратное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Коррекция вычислительных навыков при изучении темы: «Делители и кратные»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Отработка вычислительных навыков с использованием 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онлайн-тренажеров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://</a:t>
                      </a:r>
                      <a:r>
                        <a:rPr lang="en-US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www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.</a:t>
                      </a:r>
                      <a:r>
                        <a:rPr lang="en-US" sz="20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matematika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-</a:t>
                      </a:r>
                      <a:r>
                        <a:rPr lang="en-US" sz="20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na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.</a:t>
                      </a:r>
                      <a:r>
                        <a:rPr lang="en-US" sz="20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ru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/</a:t>
                      </a:r>
                      <a:r>
                        <a:rPr lang="en-US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index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.</a:t>
                      </a:r>
                      <a:r>
                        <a:rPr lang="en-US" sz="20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php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Виды деятельности учителя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285860"/>
          <a:ext cx="8115328" cy="6418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2164">
                <a:tc>
                  <a:txBody>
                    <a:bodyPr/>
                    <a:lstStyle/>
                    <a:p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Проверяемые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элементы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Направления  деятельности учителя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0660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Решение текстовых задач арифметическим способом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Проведение специальной работы над текстом задачи по усвоению ее содержания. Проведение системного  разбора текстовых задач.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Использование карточек для коррекции знаний Автор(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ы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): 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Левитас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Г.Г. Издательство: ИЛЕКСА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1161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Арифметические действия над натуральными числами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вычислительных навыков. Применение устного счета на уроках. Использование карточек из пособия Н.Н. 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Хлевнюк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М.В. Иванова, В.Г. Иващенко, Н.С. 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Мелкова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8154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Делимость натуральных чисел. Простые и составные числа, разложение натурального числа на простые множители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логического мышления, формирование математической речи при изучении темы: «Простые и составные числа» Коррекция вычислительных навыков, формирование математической речи Использование 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онлайн-ресурсов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://</a:t>
                      </a:r>
                      <a:r>
                        <a:rPr lang="en-US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www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.</a:t>
                      </a:r>
                      <a:r>
                        <a:rPr lang="en-US" sz="20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matematika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-</a:t>
                      </a:r>
                      <a:r>
                        <a:rPr lang="en-US" sz="20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na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.</a:t>
                      </a:r>
                      <a:r>
                        <a:rPr lang="en-US" sz="20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ru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/</a:t>
                      </a:r>
                      <a:r>
                        <a:rPr lang="en-US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index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.</a:t>
                      </a:r>
                      <a:r>
                        <a:rPr lang="en-US" sz="20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php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Виды деятельности учителя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285860"/>
          <a:ext cx="8115328" cy="5741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6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9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7078">
                <a:tc>
                  <a:txBody>
                    <a:bodyPr/>
                    <a:lstStyle/>
                    <a:p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Проверяемые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элементы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Направления  деятельности учителя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847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Представление данных в виде таблиц, диаграмм, графиков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Развивать логическое мышление учащихся, решать практико-ориентированные задачи. Использование 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онлайн-ресурсов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в том числе и «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РешуВПР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Д. Гущина.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2021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Преобразования плоскости. Движения. Симметрия</a:t>
                      </a:r>
                      <a:b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(задание 12.1)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умения различать геометрические фигуры, развитие математической речи при изучении геометрических тем.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Использование 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онлайн-ресурсов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8194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Длина отрезка, длина ломаной, периметр многоугольника. Расстояние от точки до прямой</a:t>
                      </a:r>
                      <a:b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(задание 12.2)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://</a:t>
                      </a:r>
                      <a:r>
                        <a:rPr lang="en-US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www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.</a:t>
                      </a:r>
                      <a:r>
                        <a:rPr lang="en-US" sz="20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matematika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-</a:t>
                      </a:r>
                      <a:r>
                        <a:rPr lang="en-US" sz="20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na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.</a:t>
                      </a:r>
                      <a:r>
                        <a:rPr lang="en-US" sz="20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ru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/</a:t>
                      </a:r>
                      <a:r>
                        <a:rPr lang="en-US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index</a:t>
                      </a:r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.</a:t>
                      </a:r>
                      <a:r>
                        <a:rPr lang="en-US" sz="20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php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РешуВПР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Д. Гущина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</a:t>
            </a:r>
            <a:r>
              <a:rPr lang="en-US" dirty="0" smtClean="0"/>
              <a:t>p</a:t>
            </a:r>
            <a:r>
              <a:rPr lang="ru-RU" dirty="0" smtClean="0"/>
              <a:t>г</a:t>
            </a:r>
            <a:r>
              <a:rPr lang="en-US" dirty="0" smtClean="0"/>
              <a:t>a</a:t>
            </a:r>
            <a:r>
              <a:rPr lang="ru-RU" dirty="0" smtClean="0"/>
              <a:t>низ</a:t>
            </a:r>
            <a:r>
              <a:rPr lang="en-US" dirty="0" smtClean="0"/>
              <a:t>a</a:t>
            </a:r>
            <a:r>
              <a:rPr lang="ru-RU" dirty="0" err="1" smtClean="0"/>
              <a:t>ци</a:t>
            </a:r>
            <a:r>
              <a:rPr lang="en-US" dirty="0" smtClean="0"/>
              <a:t>o</a:t>
            </a:r>
            <a:r>
              <a:rPr lang="ru-RU" dirty="0" err="1" smtClean="0"/>
              <a:t>нн</a:t>
            </a:r>
            <a:r>
              <a:rPr lang="en-US" dirty="0" smtClean="0"/>
              <a:t>o</a:t>
            </a:r>
            <a:r>
              <a:rPr lang="ru-RU" dirty="0" smtClean="0"/>
              <a:t>-</a:t>
            </a:r>
            <a:r>
              <a:rPr lang="en-US" dirty="0" smtClean="0"/>
              <a:t> y</a:t>
            </a:r>
            <a:r>
              <a:rPr lang="ru-RU" dirty="0" err="1" smtClean="0"/>
              <a:t>п</a:t>
            </a:r>
            <a:r>
              <a:rPr lang="en-US" dirty="0" smtClean="0"/>
              <a:t>pa</a:t>
            </a:r>
            <a:r>
              <a:rPr lang="ru-RU" dirty="0" err="1" smtClean="0"/>
              <a:t>вленческ</a:t>
            </a:r>
            <a:r>
              <a:rPr lang="en-US" dirty="0" smtClean="0"/>
              <a:t>a</a:t>
            </a:r>
            <a:r>
              <a:rPr lang="ru-RU" dirty="0" smtClean="0"/>
              <a:t>я </a:t>
            </a:r>
            <a:r>
              <a:rPr lang="ru-RU" dirty="0" err="1" smtClean="0"/>
              <a:t>д</a:t>
            </a:r>
            <a:r>
              <a:rPr lang="en-US" dirty="0" smtClean="0"/>
              <a:t>e</a:t>
            </a:r>
            <a:r>
              <a:rPr lang="ru-RU" dirty="0" err="1" smtClean="0"/>
              <a:t>ятельность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</a:t>
            </a:r>
            <a:r>
              <a:rPr lang="ru-RU" dirty="0" smtClean="0"/>
              <a:t>влечение родителей в совместную деятельность по ликвидации пробелов через </a:t>
            </a:r>
            <a:r>
              <a:rPr lang="ru-RU" dirty="0" err="1" smtClean="0"/>
              <a:t>инф</a:t>
            </a:r>
            <a:r>
              <a:rPr lang="en-US" dirty="0" smtClean="0"/>
              <a:t>op</a:t>
            </a:r>
            <a:r>
              <a:rPr lang="ru-RU" dirty="0" smtClean="0"/>
              <a:t>ми</a:t>
            </a:r>
            <a:r>
              <a:rPr lang="en-US" dirty="0" err="1" smtClean="0"/>
              <a:t>po</a:t>
            </a:r>
            <a:r>
              <a:rPr lang="ru-RU" dirty="0" smtClean="0"/>
              <a:t>в</a:t>
            </a:r>
            <a:r>
              <a:rPr lang="en-US" dirty="0" smtClean="0"/>
              <a:t>a</a:t>
            </a:r>
            <a:r>
              <a:rPr lang="ru-RU" dirty="0" err="1" smtClean="0"/>
              <a:t>ние</a:t>
            </a:r>
            <a:r>
              <a:rPr lang="ru-RU" dirty="0" smtClean="0"/>
              <a:t> о результатах диагностических работ на родительских собраниях, индивидуальных беседах)</a:t>
            </a:r>
          </a:p>
          <a:p>
            <a:r>
              <a:rPr lang="en-US" dirty="0" smtClean="0"/>
              <a:t>B</a:t>
            </a:r>
            <a:r>
              <a:rPr lang="ru-RU" dirty="0" smtClean="0"/>
              <a:t>несении</a:t>
            </a:r>
            <a:r>
              <a:rPr lang="en-US" dirty="0" smtClean="0"/>
              <a:t>e </a:t>
            </a:r>
            <a:r>
              <a:rPr lang="ru-RU" dirty="0" smtClean="0"/>
              <a:t>изменений в </a:t>
            </a:r>
            <a:r>
              <a:rPr lang="ru-RU" dirty="0" err="1" smtClean="0"/>
              <a:t>плaн</a:t>
            </a:r>
            <a:r>
              <a:rPr lang="ru-RU" dirty="0" smtClean="0"/>
              <a:t> </a:t>
            </a:r>
            <a:r>
              <a:rPr lang="ru-RU" dirty="0" err="1" smtClean="0"/>
              <a:t>BCoКo</a:t>
            </a:r>
            <a:r>
              <a:rPr lang="ru-RU" dirty="0" smtClean="0"/>
              <a:t>, образовательную программу ООО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</a:t>
            </a:r>
            <a:r>
              <a:rPr lang="en-US" dirty="0" smtClean="0"/>
              <a:t>p</a:t>
            </a:r>
            <a:r>
              <a:rPr lang="ru-RU" dirty="0" smtClean="0"/>
              <a:t>г</a:t>
            </a:r>
            <a:r>
              <a:rPr lang="en-US" dirty="0" smtClean="0"/>
              <a:t>a</a:t>
            </a:r>
            <a:r>
              <a:rPr lang="ru-RU" dirty="0" smtClean="0"/>
              <a:t>низ</a:t>
            </a:r>
            <a:r>
              <a:rPr lang="en-US" dirty="0" smtClean="0"/>
              <a:t>a</a:t>
            </a:r>
            <a:r>
              <a:rPr lang="ru-RU" dirty="0" err="1" smtClean="0"/>
              <a:t>ци</a:t>
            </a:r>
            <a:r>
              <a:rPr lang="en-US" dirty="0" smtClean="0"/>
              <a:t>o</a:t>
            </a:r>
            <a:r>
              <a:rPr lang="ru-RU" dirty="0" err="1" smtClean="0"/>
              <a:t>нн</a:t>
            </a:r>
            <a:r>
              <a:rPr lang="en-US" dirty="0" smtClean="0"/>
              <a:t>o</a:t>
            </a:r>
            <a:r>
              <a:rPr lang="ru-RU" dirty="0" smtClean="0"/>
              <a:t>-</a:t>
            </a:r>
            <a:r>
              <a:rPr lang="en-US" dirty="0" smtClean="0"/>
              <a:t> y</a:t>
            </a:r>
            <a:r>
              <a:rPr lang="ru-RU" dirty="0" err="1" smtClean="0"/>
              <a:t>п</a:t>
            </a:r>
            <a:r>
              <a:rPr lang="en-US" dirty="0" smtClean="0"/>
              <a:t>pa</a:t>
            </a:r>
            <a:r>
              <a:rPr lang="ru-RU" dirty="0" err="1" smtClean="0"/>
              <a:t>вленческ</a:t>
            </a:r>
            <a:r>
              <a:rPr lang="en-US" dirty="0" smtClean="0"/>
              <a:t>a</a:t>
            </a:r>
            <a:r>
              <a:rPr lang="ru-RU" dirty="0" smtClean="0"/>
              <a:t>я </a:t>
            </a:r>
            <a:r>
              <a:rPr lang="ru-RU" dirty="0" err="1" smtClean="0"/>
              <a:t>д</a:t>
            </a:r>
            <a:r>
              <a:rPr lang="en-US" dirty="0" smtClean="0"/>
              <a:t>e</a:t>
            </a:r>
            <a:r>
              <a:rPr lang="ru-RU" dirty="0" err="1" smtClean="0"/>
              <a:t>ятельность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совершенствование содержания и форм внутриучрежденческого повышения квалификации</a:t>
            </a:r>
          </a:p>
          <a:p>
            <a:r>
              <a:rPr lang="ru-RU" dirty="0" smtClean="0"/>
              <a:t>обмена опытом учителей по актуальным вопросам достижениями учащимися планируемых результатов, диагностики и оценки планируемых результатов; </a:t>
            </a:r>
          </a:p>
          <a:p>
            <a:r>
              <a:rPr lang="ru-RU" dirty="0" smtClean="0"/>
              <a:t>организация проектной деятельности учителей по разработке/осознанию контрольно-измерительных материалов в соответствии с планируемыми результатами; </a:t>
            </a:r>
          </a:p>
          <a:p>
            <a:r>
              <a:rPr lang="ru-RU" dirty="0" smtClean="0"/>
              <a:t>изменение содержания и форм, подходов к организации и проведению текущего контроля, промежуточной аттестации</a:t>
            </a:r>
            <a:r>
              <a:rPr lang="ru-RU" smtClean="0"/>
              <a:t>; </a:t>
            </a:r>
            <a:endParaRPr lang="ru-RU" dirty="0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3572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Консультативные площадки по теме «Методические рекомендации по подготовке обучающихся 5-8 классов к ВПР и диагностическим работам по математике»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214686"/>
            <a:ext cx="8229600" cy="291147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" y="2090738"/>
            <a:ext cx="73533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Консультативные площадки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081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№ ООО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ФИО консультанта (учителя)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МАОУ "СОШ №13 г. Челябинска"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Купреева Анна Витальевна, Полякова Ольга Николаевна.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МАОУ "Гимназия №23 г. Челябинска"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Милешина Наталья Николаевна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МАОУ "СОШ №124 г. Челябинска "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Брызгалова Людмила Львовна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МБОУ "СОШ №150 г. Челябинска "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/>
                          <a:ea typeface="Calibri"/>
                          <a:cs typeface="Times New Roman"/>
                        </a:rPr>
                        <a:t>Катугина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 Светлана Ивановна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МАОУ «Лицей № 82 г. Челябинска»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Мазурина Наталья Михайловна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МАОУ "Гимназия №80 г. Челябинска»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/>
                          <a:ea typeface="Calibri"/>
                          <a:cs typeface="Times New Roman"/>
                        </a:rPr>
                        <a:t>Чипышева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 Людмила Викторовна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МАОУ "СОШ №15 г. Челябинска»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Васильева Ирина Викторовна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МАОУ "СОШ №121 г. Челябинска»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/>
                          <a:ea typeface="Calibri"/>
                          <a:cs typeface="Times New Roman"/>
                        </a:rPr>
                        <a:t>Файда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 Татьяна Васильевна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МБОУ "Гимназия №48 г. Челябинска»"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Савельева Татьяна Эдуардовна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МАОУ "СОШ №84 г. Челябинска»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Вдовина Марина Вячеславовна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МАОУ "Лицей №120 г. Челябинска»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/>
                          <a:ea typeface="Calibri"/>
                          <a:cs typeface="Times New Roman"/>
                        </a:rPr>
                        <a:t>Булыго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 Елена Анатольевна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МАОУ "СОШ №112 г. Челябинска»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Владимирова Анна Анатольевна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178595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Презентация образовательных технологий, используемых педагогами для достижения высоких результатов обучения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2928934"/>
          <a:ext cx="8229600" cy="3735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ФИО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№ ООО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Тема (технология)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Мазурина Наталья Михайловна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МАОУ «Лицей № 82 г. Челябинска»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Формирование базовых вычислительных навыков на уроках математики 5- 9 классов (мастер-класс)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Васильева Ирина Викторовна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МАОУ "СОШ №15 г. Челябинска»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"Преимущества использования персонального сайта при обучении математике в старшей школе"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Андреева  Ксения Сергеевна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МБОУ "Гимназия №48 г. Челябинска"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"Кейс -технология как средство привлечения обучающихся к чтению"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Интернет-ресурсы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https://vpr.statg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https://math6-vpr.sdamgia.ru/rad.org/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https://math5-vpr.sdamgia.ru/</a:t>
            </a:r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2"/>
              </a:rPr>
              <a:t>Сайт ВПР </a:t>
            </a:r>
            <a:r>
              <a:rPr lang="en-US" dirty="0" smtClean="0">
                <a:hlinkClick r:id="rId2"/>
              </a:rPr>
              <a:t>https://vpr-ege.ru/</a:t>
            </a:r>
            <a:endParaRPr lang="ru-RU" dirty="0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5786" y="1142984"/>
            <a:ext cx="3961663" cy="558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https://fioco.ru/</a:t>
            </a:r>
            <a:endParaRPr lang="ru-RU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85728"/>
            <a:ext cx="143827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2334159"/>
            <a:ext cx="8229600" cy="3058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https://math6-vpr.sdamgia.ru/rad.org/</a:t>
            </a:r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285852" y="1338941"/>
            <a:ext cx="5500726" cy="485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Задания из демоверсии ВПР 2020</a:t>
            </a:r>
            <a:endParaRPr lang="ru-RU" dirty="0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3501" y="1600200"/>
            <a:ext cx="587699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Задания из демоверсии ВПР 2020</a:t>
            </a:r>
            <a:endParaRPr lang="ru-RU" dirty="0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63385" y="1046218"/>
            <a:ext cx="5080449" cy="572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Задания из демоверсии ВПР 2020</a:t>
            </a:r>
            <a:endParaRPr lang="ru-RU" dirty="0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214422"/>
            <a:ext cx="5580087" cy="533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Литература для подготовки к ВПР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2844" y="1571612"/>
            <a:ext cx="8440256" cy="413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71011" y="1600200"/>
            <a:ext cx="700197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269557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14290"/>
            <a:ext cx="28575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09563"/>
            <a:ext cx="9038270" cy="5548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Издательство «Просвещение»</a:t>
            </a:r>
            <a:endParaRPr lang="ru-RU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0" y="1243013"/>
            <a:ext cx="64770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Издательство «Просвещение»</a:t>
            </a:r>
            <a:endParaRPr lang="ru-RU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7875" y="1005229"/>
            <a:ext cx="4452951" cy="559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Издательство «Просвещение»</a:t>
            </a:r>
            <a:endParaRPr lang="ru-RU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928670"/>
            <a:ext cx="490537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1657351" y="132417"/>
            <a:ext cx="7283687" cy="74079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ФГОС: Оценка образовательных достижений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6057900" y="6492876"/>
            <a:ext cx="3086100" cy="365125"/>
          </a:xfrm>
        </p:spPr>
        <p:txBody>
          <a:bodyPr/>
          <a:lstStyle/>
          <a:p>
            <a:r>
              <a:rPr lang="ru-RU" dirty="0" smtClean="0"/>
              <a:t>© АО «Издательство «Просвещение», 2019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51"/>
          <a:stretch/>
        </p:blipFill>
        <p:spPr bwMode="auto">
          <a:xfrm>
            <a:off x="364331" y="1137684"/>
            <a:ext cx="3614738" cy="424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139" y="1137684"/>
            <a:ext cx="4364831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77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4422"/>
            <a:ext cx="8045450" cy="348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44223"/>
            <a:ext cx="8229600" cy="443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85728"/>
            <a:ext cx="4214842" cy="596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88" y="414338"/>
            <a:ext cx="743902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219" y="171642"/>
            <a:ext cx="9067270" cy="611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Autofit/>
          </a:bodyPr>
          <a:lstStyle/>
          <a:p>
            <a:r>
              <a:rPr lang="ru-RU" sz="3600" dirty="0" smtClean="0"/>
              <a:t>Региональная диагностическая работа  по функциональной грамотности для учащихся  5 классов г. СПб, февраль 2020</a:t>
            </a:r>
            <a:endParaRPr lang="ru-RU" sz="3600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000240"/>
            <a:ext cx="7306842" cy="465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Региональная диагностическая работа  по функциональной грамотности для учащихся</a:t>
            </a:r>
            <a:br>
              <a:rPr lang="ru-RU" sz="3200" dirty="0" smtClean="0"/>
            </a:br>
            <a:r>
              <a:rPr lang="ru-RU" sz="3200" dirty="0" smtClean="0"/>
              <a:t> 5 классов г. СПб, февраль 2020</a:t>
            </a:r>
            <a:endParaRPr lang="ru-RU" sz="3200" dirty="0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96818" y="2018170"/>
            <a:ext cx="5561330" cy="463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Региональная диагностическая работа  по функциональной грамотности для учащихся</a:t>
            </a:r>
            <a:br>
              <a:rPr lang="ru-RU" sz="3200" dirty="0" smtClean="0"/>
            </a:br>
            <a:r>
              <a:rPr lang="ru-RU" sz="3200" dirty="0" smtClean="0"/>
              <a:t> 5 классов г. СПб, февраль 2020</a:t>
            </a:r>
            <a:endParaRPr lang="ru-RU" sz="3200" dirty="0"/>
          </a:p>
        </p:txBody>
      </p:sp>
      <p:pic>
        <p:nvPicPr>
          <p:cNvPr id="819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43175" y="1710429"/>
            <a:ext cx="5429288" cy="505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7502" y="1285860"/>
            <a:ext cx="8223015" cy="484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8611776" cy="465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5620"/>
            <a:ext cx="8643998" cy="527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Планирование деятельности ГМО учителей математики во втором полугодии 2019/2020  </a:t>
            </a:r>
            <a:r>
              <a:rPr lang="ru-RU" sz="4000" dirty="0" err="1" smtClean="0"/>
              <a:t>уч</a:t>
            </a:r>
            <a:r>
              <a:rPr lang="ru-RU" sz="4000" dirty="0" smtClean="0"/>
              <a:t>. 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3554419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«Профессиональная ориентация учащихся основной школы на учебных занятиях математики и информатики». МАОУ СОШ №84</a:t>
            </a:r>
          </a:p>
          <a:p>
            <a:r>
              <a:rPr lang="ru-RU" sz="2800" dirty="0" smtClean="0"/>
              <a:t>«Формирование функциональной грамотности на уроках математики как основа развития учебно-познавательной компетентности». МАОУ СОШ №147</a:t>
            </a:r>
          </a:p>
          <a:p>
            <a:r>
              <a:rPr lang="ru-RU" sz="2800" dirty="0" smtClean="0"/>
              <a:t>«Обучение во взаимодействии: формирование функциональной грамотности обучающихся на уроках математики (на примере решения заданий №№ 1-5 ОГЭ)».МАОУ лицей №82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Планирование деятельности ГМО учителей математики во втором полугодии 2019/2020  </a:t>
            </a:r>
            <a:r>
              <a:rPr lang="ru-RU" sz="4000" dirty="0" err="1" smtClean="0"/>
              <a:t>уч</a:t>
            </a:r>
            <a:r>
              <a:rPr lang="ru-RU" sz="4000" dirty="0" smtClean="0"/>
              <a:t>. 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3554419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 smtClean="0"/>
              <a:t>«Профессиональная ориентация учащихся основной школы на учебных занятиях математики и информатики». МАОУ СОШ №84</a:t>
            </a:r>
          </a:p>
          <a:p>
            <a:r>
              <a:rPr lang="ru-RU" sz="2800" dirty="0" smtClean="0"/>
              <a:t>«Формирование функциональной грамотности на уроках математики как основа развития учебно-познавательной компетентности». МАОУ СОШ №147</a:t>
            </a:r>
          </a:p>
          <a:p>
            <a:r>
              <a:rPr lang="ru-RU" sz="2800" dirty="0" smtClean="0"/>
              <a:t>«Обучение во взаимодействии: формирование функциональной грамотности обучающихся на уроках математики (на примере решения заданий №№ 1-5 ОГЭ)».МАОУ лицей №82</a:t>
            </a:r>
          </a:p>
          <a:p>
            <a:r>
              <a:rPr lang="ru-RU" sz="2800" dirty="0" smtClean="0"/>
              <a:t>«Развитие функциональной грамотности обучающихся как основа повышения качества и эффективности образования» МАОУ лицей №35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Планирование деятельности ГМО учителей математики во втором полугодии 2019/2020  </a:t>
            </a:r>
            <a:r>
              <a:rPr lang="ru-RU" sz="4000" dirty="0" err="1" smtClean="0"/>
              <a:t>уч</a:t>
            </a:r>
            <a:r>
              <a:rPr lang="ru-RU" sz="4000" dirty="0" smtClean="0"/>
              <a:t>. 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355441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Дидактическое наполнение курса </a:t>
            </a:r>
            <a:r>
              <a:rPr lang="ru-RU" sz="2800" b="1" dirty="0" smtClean="0"/>
              <a:t>«Развитие функциональной грамотности обучающихся</a:t>
            </a:r>
            <a:r>
              <a:rPr lang="ru-RU" sz="2800" dirty="0" smtClean="0"/>
              <a:t>».</a:t>
            </a:r>
            <a:r>
              <a:rPr lang="ru-RU" dirty="0" smtClean="0"/>
              <a:t> </a:t>
            </a:r>
          </a:p>
          <a:p>
            <a:pPr>
              <a:buFontTx/>
              <a:buChar char="-"/>
            </a:pPr>
            <a:r>
              <a:rPr lang="ru-RU" sz="3000" b="1" dirty="0" smtClean="0"/>
              <a:t>Математическая грамотность</a:t>
            </a:r>
            <a:r>
              <a:rPr lang="ru-RU" sz="3000" dirty="0" smtClean="0"/>
              <a:t>: Курчатовский, Металлургический, Советский, </a:t>
            </a:r>
            <a:r>
              <a:rPr lang="ru-RU" sz="3000" dirty="0" err="1" smtClean="0"/>
              <a:t>Тракторозаводский</a:t>
            </a:r>
            <a:r>
              <a:rPr lang="ru-RU" sz="3000" dirty="0" smtClean="0"/>
              <a:t>, Центральный районы</a:t>
            </a:r>
          </a:p>
          <a:p>
            <a:pPr>
              <a:buFontTx/>
              <a:buChar char="-"/>
            </a:pPr>
            <a:r>
              <a:rPr lang="ru-RU" sz="3000" b="1" dirty="0" smtClean="0"/>
              <a:t>Финансовая грамотность</a:t>
            </a:r>
            <a:r>
              <a:rPr lang="ru-RU" sz="3000" dirty="0" smtClean="0"/>
              <a:t>: Калининский район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2115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" y="633413"/>
            <a:ext cx="821055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347</TotalTime>
  <Words>1268</Words>
  <Application>Microsoft Office PowerPoint</Application>
  <PresentationFormat>Экран (4:3)</PresentationFormat>
  <Paragraphs>152</Paragraphs>
  <Slides>78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82" baseType="lpstr">
      <vt:lpstr>Arial</vt:lpstr>
      <vt:lpstr>Calibri</vt:lpstr>
      <vt:lpstr>Times New Roman</vt:lpstr>
      <vt:lpstr>Тема Office</vt:lpstr>
      <vt:lpstr>Компетентностные задания по математике в контрольно-измерительных материалах исследований качества общего образования.  онлайн-семинар 20.02.2020.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Проблемные задания, проверяющие:</vt:lpstr>
      <vt:lpstr>Проблемные задания, проверяющие:</vt:lpstr>
      <vt:lpstr>Направления работы учащимися по ликвидации пробелов: </vt:lpstr>
      <vt:lpstr>Направления работы учащимися по ликвидации пробелов: </vt:lpstr>
      <vt:lpstr>Виды деятельности учителя со слабоуспевающими учащимися </vt:lpstr>
      <vt:lpstr>Виды деятельности учителя  </vt:lpstr>
      <vt:lpstr>Виды деятельности учителя  </vt:lpstr>
      <vt:lpstr>Виды деятельности учителя</vt:lpstr>
      <vt:lpstr>Виды деятельности учителя</vt:lpstr>
      <vt:lpstr>Виды деятельности учителя</vt:lpstr>
      <vt:lpstr>Оpгaнизaциoннo- yпpaвленческaя дeятельность</vt:lpstr>
      <vt:lpstr>Оpгaнизaциoннo- yпpaвленческaя дeятельность</vt:lpstr>
      <vt:lpstr>   Консультативные площадки по теме «Методические рекомендации по подготовке обучающихся 5-8 классов к ВПР и диагностическим работам по математике» </vt:lpstr>
      <vt:lpstr>Консультативные площадки</vt:lpstr>
      <vt:lpstr>Презентация образовательных технологий, используемых педагогами для достижения высоких результатов обучения</vt:lpstr>
      <vt:lpstr>Интернет-ресурсы</vt:lpstr>
      <vt:lpstr>Сайт ВПР https://vpr-ege.ru/</vt:lpstr>
      <vt:lpstr>https://fioco.ru/</vt:lpstr>
      <vt:lpstr>https://math6-vpr.sdamgia.ru/rad.org/</vt:lpstr>
      <vt:lpstr>Задания из демоверсии ВПР 2020</vt:lpstr>
      <vt:lpstr>Задания из демоверсии ВПР 2020</vt:lpstr>
      <vt:lpstr>Задания из демоверсии ВПР 2020</vt:lpstr>
      <vt:lpstr>Литература для подготовки к ВПР</vt:lpstr>
      <vt:lpstr>Презентация PowerPoint</vt:lpstr>
      <vt:lpstr>Презентация PowerPoint</vt:lpstr>
      <vt:lpstr>Издательство «Просвещение»</vt:lpstr>
      <vt:lpstr>Издательство «Просвещение»</vt:lpstr>
      <vt:lpstr>Издательство «Просвещение»</vt:lpstr>
      <vt:lpstr>ФГОС: Оценка образовательных достижений 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Региональная диагностическая работа  по функциональной грамотности для учащихся  5 классов г. СПб, февраль 2020</vt:lpstr>
      <vt:lpstr>Региональная диагностическая работа  по функциональной грамотности для учащихся  5 классов г. СПб, февраль 2020</vt:lpstr>
      <vt:lpstr>Региональная диагностическая работа  по функциональной грамотности для учащихся  5 классов г. СПб, февраль 2020</vt:lpstr>
      <vt:lpstr>Презентация PowerPoint</vt:lpstr>
      <vt:lpstr>Презентация PowerPoint</vt:lpstr>
      <vt:lpstr>Презентация PowerPoint</vt:lpstr>
      <vt:lpstr>Планирование деятельности ГМО учителей математики во втором полугодии 2019/2020  уч. г. </vt:lpstr>
      <vt:lpstr>Планирование деятельности ГМО учителей математики во втором полугодии 2019/2020  уч. г. </vt:lpstr>
      <vt:lpstr>Планирование деятельности ГМО учителей математики во втором полугодии 2019/2020  уч. г.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38</cp:revision>
  <dcterms:created xsi:type="dcterms:W3CDTF">2020-02-16T15:16:30Z</dcterms:created>
  <dcterms:modified xsi:type="dcterms:W3CDTF">2020-02-26T05:04:28Z</dcterms:modified>
</cp:coreProperties>
</file>