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8" r:id="rId2"/>
    <p:sldId id="308" r:id="rId3"/>
    <p:sldId id="256" r:id="rId4"/>
    <p:sldId id="257" r:id="rId5"/>
    <p:sldId id="259" r:id="rId6"/>
    <p:sldId id="260" r:id="rId7"/>
    <p:sldId id="264" r:id="rId8"/>
    <p:sldId id="271" r:id="rId9"/>
    <p:sldId id="272" r:id="rId10"/>
    <p:sldId id="261" r:id="rId11"/>
    <p:sldId id="263" r:id="rId12"/>
    <p:sldId id="276" r:id="rId13"/>
    <p:sldId id="275" r:id="rId14"/>
    <p:sldId id="277" r:id="rId15"/>
    <p:sldId id="278" r:id="rId16"/>
    <p:sldId id="279" r:id="rId17"/>
    <p:sldId id="315" r:id="rId18"/>
    <p:sldId id="280" r:id="rId19"/>
    <p:sldId id="316" r:id="rId20"/>
    <p:sldId id="281" r:id="rId21"/>
    <p:sldId id="282" r:id="rId22"/>
    <p:sldId id="317" r:id="rId23"/>
    <p:sldId id="283" r:id="rId24"/>
    <p:sldId id="284" r:id="rId25"/>
    <p:sldId id="285" r:id="rId26"/>
    <p:sldId id="286" r:id="rId27"/>
    <p:sldId id="287" r:id="rId28"/>
    <p:sldId id="274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10" r:id="rId40"/>
    <p:sldId id="311" r:id="rId41"/>
    <p:sldId id="312" r:id="rId42"/>
    <p:sldId id="313" r:id="rId43"/>
    <p:sldId id="314" r:id="rId44"/>
    <p:sldId id="288" r:id="rId45"/>
    <p:sldId id="289" r:id="rId46"/>
    <p:sldId id="30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323" r:id="rId56"/>
    <p:sldId id="325" r:id="rId57"/>
    <p:sldId id="324" r:id="rId58"/>
    <p:sldId id="327" r:id="rId59"/>
    <p:sldId id="328" r:id="rId60"/>
    <p:sldId id="326" r:id="rId61"/>
    <p:sldId id="329" r:id="rId62"/>
    <p:sldId id="330" r:id="rId63"/>
    <p:sldId id="265" r:id="rId64"/>
    <p:sldId id="270" r:id="rId65"/>
    <p:sldId id="262" r:id="rId66"/>
    <p:sldId id="266" r:id="rId67"/>
    <p:sldId id="267" r:id="rId68"/>
    <p:sldId id="268" r:id="rId69"/>
    <p:sldId id="269" r:id="rId70"/>
    <p:sldId id="319" r:id="rId71"/>
    <p:sldId id="318" r:id="rId72"/>
    <p:sldId id="320" r:id="rId73"/>
    <p:sldId id="321" r:id="rId74"/>
    <p:sldId id="322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09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4EC4-DB41-460F-B593-77DB1C32760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ECF85-4374-401A-B66F-6BA955FDD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533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F669-B07D-4592-A522-2873A9669A05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36EA8-E712-454B-986D-687C2D233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70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Франческо Ло Кастро (Francesco Lo Castro)</a:t>
            </a:r>
            <a:r>
              <a:rPr lang="ru-RU" dirty="0" smtClean="0"/>
              <a:t>. Вспомните, какое значение придавалось задачам на построение</a:t>
            </a:r>
            <a:r>
              <a:rPr lang="ru-RU" baseline="0" dirty="0" smtClean="0"/>
              <a:t> в планиметрии.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6EA8-E712-454B-986D-687C2D2334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60-ых годов 20 века все меньше внимания стали уделять задачам на построение в школьном курсе геометрии. Традиции евклидовой геометрии,</a:t>
            </a:r>
            <a:r>
              <a:rPr lang="ru-RU" baseline="0" dirty="0" smtClean="0"/>
              <a:t> отечественного опыта преподавания геометрии в школьном курсе позволяют говорить о том, что конструктивный метод незаслуженно принесен в жертву другим.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6EA8-E712-454B-986D-687C2D23346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6EA8-E712-454B-986D-687C2D23346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2748-020C-4289-B69B-EE1F915FF342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E9A-FAE2-43B1-BBD8-4EEC6B6F0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2748-020C-4289-B69B-EE1F915FF342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E9A-FAE2-43B1-BBD8-4EEC6B6F0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2748-020C-4289-B69B-EE1F915FF342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E9A-FAE2-43B1-BBD8-4EEC6B6F0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2748-020C-4289-B69B-EE1F915FF342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E9A-FAE2-43B1-BBD8-4EEC6B6F0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2748-020C-4289-B69B-EE1F915FF342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E9A-FAE2-43B1-BBD8-4EEC6B6F0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2748-020C-4289-B69B-EE1F915FF342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E9A-FAE2-43B1-BBD8-4EEC6B6F0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2748-020C-4289-B69B-EE1F915FF342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E9A-FAE2-43B1-BBD8-4EEC6B6F0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2748-020C-4289-B69B-EE1F915FF342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E9A-FAE2-43B1-BBD8-4EEC6B6F0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2748-020C-4289-B69B-EE1F915FF342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E9A-FAE2-43B1-BBD8-4EEC6B6F0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2748-020C-4289-B69B-EE1F915FF342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E9A-FAE2-43B1-BBD8-4EEC6B6F0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2748-020C-4289-B69B-EE1F915FF342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E9A-FAE2-43B1-BBD8-4EEC6B6F0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42748-020C-4289-B69B-EE1F915FF342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14E9A-FAE2-43B1-BBD8-4EEC6B6F0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5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3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120000"/>
              </a:lnSpc>
              <a:buNone/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                 Для нормального развития ребенку 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необходимо полноценное  питание.</a:t>
            </a:r>
          </a:p>
          <a:p>
            <a:pPr algn="just">
              <a:lnSpc>
                <a:spcPct val="120000"/>
              </a:lnSpc>
              <a:buNone/>
            </a:pPr>
            <a:endParaRPr lang="ru-RU" sz="3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None/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1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Для нормального интеллектуального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31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развития необходима разнообразная  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31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интеллектуальная пища. </a:t>
            </a: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lnSpc>
                <a:spcPct val="120000"/>
              </a:lnSpc>
              <a:buNone/>
            </a:pPr>
            <a:endParaRPr lang="ru-RU" sz="31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математика, особенно геометрия, является одним из немногих экологически чистых и полноценных продуктов,  потребляемых  в системе образования.</a:t>
            </a:r>
          </a:p>
          <a:p>
            <a:pPr algn="r">
              <a:lnSpc>
                <a:spcPct val="120000"/>
              </a:lnSpc>
              <a:buNone/>
            </a:pPr>
            <a:endParaRPr lang="ru-RU" sz="31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Шарыгин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И.Ф.</a:t>
            </a: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0709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методы построения сечений многогранников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Аксиоматический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 следов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 вспомогательных сечений (метод внутреннего проектирования)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Комбинированный метод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следов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Понятие следа</a:t>
            </a:r>
            <a:endParaRPr lang="ru-RU" sz="3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Линия пересечения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плоскости сечения и плоскости грани многогранника называется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следом секущей плоскости на плоскости этой грани многогранника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Точка пересечения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плоскости сечения и прямой, содержащей ребро многогранника, называется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следом секущей плоскости на прямой, содержащей это ребро многогранника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963" y="0"/>
            <a:ext cx="2856037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а)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Постройте проекцию (след) прямой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на плоскость нижнего основания куба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ABCDA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792" y="1916832"/>
            <a:ext cx="41736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06974"/>
            <a:ext cx="3816637" cy="306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5301208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призмы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построении сечения  выполняем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параллельное проектирование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(направление проектирования параллельно боковому ребру).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445224"/>
            <a:ext cx="152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334870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384176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405757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924944"/>
            <a:ext cx="4427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проекция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KM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плоскость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3068960"/>
            <a:ext cx="3851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проекция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KM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плоскость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149080"/>
            <a:ext cx="362855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MP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проекция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KM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плоскость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332656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32656"/>
            <a:ext cx="47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077072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7456" y="5473005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Можно построить следы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KM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левой боковой и задней гранях.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29622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812926" y="1607865"/>
            <a:ext cx="29622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2093" y="4005064"/>
            <a:ext cx="29622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ABCDEFA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правильная шестиугольная призма. Постройте проекцию (след)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плоскости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сечения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MNK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плоскости: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ABC;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б)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B;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15424"/>
            <a:ext cx="4464496" cy="424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2780928"/>
            <a:ext cx="440690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92696"/>
            <a:ext cx="58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422650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076" y="1054375"/>
            <a:ext cx="5996260" cy="454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26642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6797"/>
            <a:ext cx="8748463" cy="560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(комбинированный метод)</a:t>
            </a:r>
            <a:endParaRPr lang="ru-RU" sz="36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5739111" cy="465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2009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22007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Противоречие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начимость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задач на построение с точки зрения их содержания и особенностей процесса решения:</a:t>
            </a:r>
          </a:p>
          <a:p>
            <a:pPr>
              <a:buFont typeface="Wingdings" pitchFamily="2" charset="2"/>
              <a:buChar char="ü"/>
            </a:pP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способствуют развитию логического и пространственного мышления, </a:t>
            </a:r>
          </a:p>
          <a:p>
            <a:pPr>
              <a:buFont typeface="Wingdings" pitchFamily="2" charset="2"/>
              <a:buChar char="ü"/>
            </a:pPr>
            <a:r>
              <a:rPr lang="ru-RU" sz="3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графической культуры, </a:t>
            </a:r>
          </a:p>
          <a:p>
            <a:pPr>
              <a:buFont typeface="Wingdings" pitchFamily="2" charset="2"/>
              <a:buChar char="ü"/>
            </a:pP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навыков поисковой и исследовательской деятельности, </a:t>
            </a:r>
          </a:p>
          <a:p>
            <a:pPr>
              <a:buFont typeface="Wingdings" pitchFamily="2" charset="2"/>
              <a:buChar char="ü"/>
            </a:pPr>
            <a:r>
              <a:rPr lang="ru-RU" sz="3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геометрической интуиции </a:t>
            </a:r>
          </a:p>
          <a:p>
            <a:pPr>
              <a:buNone/>
            </a:pPr>
            <a:r>
              <a:rPr lang="ru-RU" sz="3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пр.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Эпизодичность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их изучения  в современном школьном курсе геометрии.</a:t>
            </a:r>
          </a:p>
          <a:p>
            <a:pPr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168352" cy="208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(комбинированный метод)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522" y="1412776"/>
            <a:ext cx="6544830" cy="474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1143000"/>
          </a:xfrm>
        </p:spPr>
        <p:txBody>
          <a:bodyPr/>
          <a:lstStyle/>
          <a:p>
            <a:pPr algn="l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683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08" y="2996952"/>
            <a:ext cx="466543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e) AA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29520"/>
            <a:ext cx="6624736" cy="508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696744" cy="520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3.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Постройте проекцию (след)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плоскости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сечения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MNK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плоскости: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 б)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ABS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 в)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ASD.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243" y="1844825"/>
            <a:ext cx="6137101" cy="40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620688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0"/>
            <a:ext cx="6012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пирамиды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построении сечения  выполняем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центральное проектирование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центром в вершине пирамиды.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123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72816"/>
            <a:ext cx="49320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645024"/>
            <a:ext cx="505630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620688"/>
            <a:ext cx="3653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ABS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 в)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ASD.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216" y="1916832"/>
            <a:ext cx="631763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MKNRG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сечение пирамиды плоскостью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650" y="1772816"/>
            <a:ext cx="735233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вспомогательных сечений (метод внутреннего проектирования)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Универсальный метод, основанный на построении вспомогательных плоскостей, не выходящих за пределы многогранника.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16024" cy="17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Построить сечение призмы плоскостью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PQR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328592" cy="516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68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28868"/>
            <a:ext cx="5749208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сечений многогранников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715016"/>
            <a:ext cx="3389506" cy="70241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Фридман Е.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4595" cy="181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0"/>
            <a:ext cx="3793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Издательство «Легион»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31960" y="928670"/>
            <a:ext cx="3712040" cy="50720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грани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проведём отрезок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Проведём вспомогательную плоскость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BB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746" y="1844824"/>
            <a:ext cx="5105067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56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44824"/>
            <a:ext cx="47625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816550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Проведем вспомогательную плоскость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линия пересечения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90613"/>
            <a:ext cx="47625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39552" y="632992"/>
                <a:ext cx="2729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𝑃𝑄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𝑃𝑄𝑅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2992"/>
                <a:ext cx="272914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555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275" y="938213"/>
            <a:ext cx="47434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49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275" y="967705"/>
            <a:ext cx="47434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38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38213"/>
            <a:ext cx="48768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53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487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38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487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72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487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21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Комбинированный метод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53244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Сочетание применения теорем о параллельности прямых и плоскостей в пространстве и аксиоматического метода.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16024" cy="17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Учебники по геометрии для </a:t>
            </a:r>
            <a:b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10-11 классов </a:t>
            </a:r>
            <a:b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(федеральный перечень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Атанасян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Л.С., Бутузов В.Ф., Кадомцев С.Б. и др. (Геометрия, 10-11);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Погорелов А.В. (Геометрия, 7-11);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Александров А.Д., Вернер А.Л., Рыжик В.И. (Геометрия, 10-11);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Смирнова И.М. (Геометрия, 10-11);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Шарыгин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И.Ф. (Геометрия, 10-11).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208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Построить сечение пирамиды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SABCD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плоскостью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MNK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если известно, что точки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соответственно середины ребер AB и AD пирамиды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ABCD, точка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принадлежит ребру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endParaRPr lang="ru-RU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2492895"/>
            <a:ext cx="4477216" cy="422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4320480" cy="456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5961"/>
            <a:ext cx="4644008" cy="453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67911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04004"/>
            <a:ext cx="4176464" cy="448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2636912"/>
            <a:ext cx="4105375" cy="40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180031" cy="40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Через точку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принадлежащую высоте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правильной четырехугольной пирамиды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SABCD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постройте сечение, параллельное грани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SDC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484784"/>
            <a:ext cx="403244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628800"/>
            <a:ext cx="5004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Обозначим плоскость сечения буквой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 условию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SDC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, это означает, что любая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прямая плоскости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проходящая через точку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параллельна плоскости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SDC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 противном случае плоскости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SDC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будут пересекаться). </a:t>
            </a:r>
            <a:endParaRPr lang="ru-RU" sz="28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6225" cy="238125"/>
          </a:xfrm>
          <a:prstGeom prst="rect">
            <a:avLst/>
          </a:prstGeom>
          <a:noFill/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644008" y="2996952"/>
          <a:ext cx="648072" cy="427732"/>
        </p:xfrm>
        <a:graphic>
          <a:graphicData uri="http://schemas.openxmlformats.org/presentationml/2006/ole">
            <p:oleObj spid="_x0000_s15376" name="Формула" r:id="rId5" imgW="266469" imgH="13957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4896544" cy="38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ASC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вспомогательная плоскость. Проведем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MN|| SC.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||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SDC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MN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995936" y="1052736"/>
          <a:ext cx="648072" cy="432048"/>
        </p:xfrm>
        <a:graphic>
          <a:graphicData uri="http://schemas.openxmlformats.org/presentationml/2006/ole">
            <p:oleObj spid="_x0000_s14365" name="Формула" r:id="rId4" imgW="266469" imgH="139579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445224"/>
            <a:ext cx="8568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    AS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следовательно,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вершина многоугольника, являющегося искомым сечением.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763688" y="5517232"/>
          <a:ext cx="343024" cy="343024"/>
        </p:xfrm>
        <a:graphic>
          <a:graphicData uri="http://schemas.openxmlformats.org/presentationml/2006/ole">
            <p:oleObj spid="_x0000_s14366" name="Формула" r:id="rId5" imgW="126725" imgH="12672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SFE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вспомогательная плоскость. Проведем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MK|| EF, PT||EF||DC.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926" y="2428874"/>
            <a:ext cx="4786188" cy="37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Соединим точки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M, K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MKTP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искомое сечение.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318" y="2524124"/>
            <a:ext cx="5192914" cy="38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прямоугольном параллелепипеде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ABCDA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через точку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постройте сечение, перпендикулярное диагонали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37444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диагональном сечении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проведем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DK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перпендикулярно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4391744" cy="492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темы «Построение сечений многогранников» в школьных учебниках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44791"/>
          <a:ext cx="9144000" cy="3298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2286000"/>
                <a:gridCol w="2286000"/>
              </a:tblGrid>
              <a:tr h="671069">
                <a:tc rowSpan="2">
                  <a:txBody>
                    <a:bodyPr/>
                    <a:lstStyle/>
                    <a:p>
                      <a:pPr algn="ctr"/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Учебник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8166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Л.С.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Атанасян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         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8081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А.В. Погорелов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точку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плоскости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проведем прямую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перпендикулярную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3"/>
            <a:ext cx="48245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18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поэтому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851920" y="260648"/>
          <a:ext cx="504056" cy="514598"/>
        </p:xfrm>
        <a:graphic>
          <a:graphicData uri="http://schemas.openxmlformats.org/presentationml/2006/ole">
            <p:oleObj spid="_x0000_s53276" name="Формула" r:id="rId3" imgW="152268" imgH="164957" progId="Equation.3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683568" y="260648"/>
          <a:ext cx="503238" cy="514350"/>
        </p:xfrm>
        <a:graphic>
          <a:graphicData uri="http://schemas.openxmlformats.org/presentationml/2006/ole">
            <p:oleObj spid="_x0000_s53277" name="Формула" r:id="rId4" imgW="152268" imgH="164957" progId="Equation.3">
              <p:embed/>
            </p:oleObj>
          </a:graphicData>
        </a:graphic>
      </p:graphicFrame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980728"/>
            <a:ext cx="53285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626894"/>
            <a:ext cx="8676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перпендикулярна плоскости, проходящей через пересекающиеся прямые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688632" cy="440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64807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TKPD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искомое сечение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969" y="1666874"/>
            <a:ext cx="7267391" cy="47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ребра правильной треугольной призмы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ABCA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равны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Через середины ребер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вершину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призмы проведена секущая плоскость.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Докажите, что ребро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делится секущей плоскостью в отношении 2: 1, считая  от вершины С;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б) Найдите угол между плоскостью сечения и плоскостью основания.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430056" cy="446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53953"/>
            <a:ext cx="5040560" cy="49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0368"/>
            <a:ext cx="4536504" cy="615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088854" cy="587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14 ЕГЭ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Построение сечения по заданным условиям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Определение вида сечения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Нахождение площади сечения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Определение угла или расстояния между плоскостью сечения (прямой, лежащей в плоскости сечения) и другой плоскостью (прямой)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Определение отношения объемов фигур, на которые сечение делит многогранник (ребро многогранника и т.д.)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CF:FB=2:1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323" y="260648"/>
            <a:ext cx="450114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б) Угол между плоскостью сечения и плоскостью основания. </a:t>
            </a:r>
            <a:endParaRPr lang="ru-RU" dirty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1617"/>
            <a:ext cx="3995936" cy="536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3443174" cy="118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3006"/>
            <a:ext cx="1656184" cy="100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4032448" cy="43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283323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980728"/>
            <a:ext cx="4967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теореме косинусов  в ∆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DFC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=FC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+DC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-2FC·DC·cos60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DF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+6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-2·8·6·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=52.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627784" y="2132856"/>
          <a:ext cx="216024" cy="789381"/>
        </p:xfrm>
        <a:graphic>
          <a:graphicData uri="http://schemas.openxmlformats.org/presentationml/2006/ole">
            <p:oleObj spid="_x0000_s89103" name="Формула" r:id="rId5" imgW="152334" imgH="393529" progId="Equation.3">
              <p:embed/>
            </p:oleObj>
          </a:graphicData>
        </a:graphic>
      </p:graphicFrame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2936"/>
            <a:ext cx="4652068" cy="6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84984"/>
            <a:ext cx="3888432" cy="68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512" y="3933056"/>
            <a:ext cx="2808312" cy="85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653136"/>
            <a:ext cx="2776567" cy="87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53980"/>
            <a:ext cx="2367420" cy="5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6116960"/>
            <a:ext cx="1556184" cy="741040"/>
          </a:xfrm>
          <a:prstGeom prst="rect">
            <a:avLst/>
          </a:prstGeom>
          <a:noFill/>
        </p:spPr>
      </p:pic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63093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AH=6·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9105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805264"/>
            <a:ext cx="4192393" cy="811907"/>
          </a:xfrm>
          <a:prstGeom prst="rect">
            <a:avLst/>
          </a:prstGeom>
          <a:noFill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5734388"/>
            <a:ext cx="2304256" cy="93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Издательство «Легион»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подготовило к выпуску книгу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сечений многогранников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Тренажер для учащихся 10-11 классов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Н.М., Фридман Е.М.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501008"/>
            <a:ext cx="1722015" cy="3171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книги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Некоторые теоретические факты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Подготовительные задачи.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Построение сечений многогранников.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уровня задания 14 ЕГЭ.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Учимся применять аксиомы и теоремы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54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Учимся строить следы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2960"/>
            <a:ext cx="9144000" cy="314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61656"/>
            <a:ext cx="70202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2134"/>
            <a:ext cx="8820472" cy="562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4854"/>
            <a:ext cx="897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Учимся распознавать вид сечения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Учимся обосновывать построение сечения по образцу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128792" cy="55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очевиден: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изучение темы «Построение сечений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многогранников»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школьном курсе геометрии отведено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количества  задач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представленных в учебниках,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недостаточно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формирования навыков их решения;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уровня задания 14 ЕГЭ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996594"/>
            <a:ext cx="2376264" cy="186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4826675"/>
            <a:ext cx="84805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7%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выпускников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</a:t>
            </a:r>
          </a:p>
          <a:p>
            <a:pPr algn="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 выполнили </a:t>
            </a:r>
          </a:p>
          <a:p>
            <a:pPr algn="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полный балл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9" y="0"/>
            <a:ext cx="7776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 решаем задачи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8499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1231693"/>
            <a:ext cx="87484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970213" algn="ctr"/>
                <a:tab pos="3554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Постройте сечение параллелепипеда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ABCDA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970213" algn="ctr"/>
                <a:tab pos="3554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содержащее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параллельное ребру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554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Постройте сечение параллелепипеда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ABCDA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содержащее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параллельное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554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Через точку пересечения медиан грани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пирамиды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SABC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554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постройте сечение, параллельное грани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554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Постройте сечение пирамиды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SABCD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содержащее высоту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пирамиды и параллельное ребру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554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Постройте сечение пирамиды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SABCD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содержащее высоту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перпендикулярное грани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554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Постройте сечение куба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ABCDA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проходящее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середину ребра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параллельно плоскости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5544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В кубе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ABCDA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найдите линию пересечения плоскостей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уровня задания 14 ЕГЭ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78" y="1628800"/>
            <a:ext cx="8318862" cy="42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60" cy="681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нужно знать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Аксиомы и теоремы стереометрии и планиметрии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 изображения (проектирования) пространственных фигур на плоскость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7301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Основные методы построения сечений многогранников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нужно уметь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90892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Применять знания в процессе решения задачи: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Увидеть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нужно построить на каждом шаге построения сечения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Предложить способ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построения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(точку, линию, плоскость и т.д.)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589240"/>
            <a:ext cx="651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Veni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vidi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vici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пришел, увидел, победил)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653136"/>
            <a:ext cx="204772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1271</Words>
  <Application>Microsoft Office PowerPoint</Application>
  <PresentationFormat>Экран (4:3)</PresentationFormat>
  <Paragraphs>167</Paragraphs>
  <Slides>74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6" baseType="lpstr">
      <vt:lpstr>Тема Office</vt:lpstr>
      <vt:lpstr>Формула</vt:lpstr>
      <vt:lpstr>Слайд 1</vt:lpstr>
      <vt:lpstr>Противоречие</vt:lpstr>
      <vt:lpstr>Построение  сечений многогранников</vt:lpstr>
      <vt:lpstr>Учебники по геометрии для  10-11 классов  (федеральный перечень)</vt:lpstr>
      <vt:lpstr>Представление темы «Построение сечений многогранников» в школьных учебниках</vt:lpstr>
      <vt:lpstr>Задание 14 ЕГЭ </vt:lpstr>
      <vt:lpstr>Вывод очевиден:  </vt:lpstr>
      <vt:lpstr>Что нужно знать</vt:lpstr>
      <vt:lpstr>Что нужно уметь </vt:lpstr>
      <vt:lpstr>Основные методы построения сечений многогранников</vt:lpstr>
      <vt:lpstr>Метод следов</vt:lpstr>
      <vt:lpstr>Задача 1. а) Постройте проекцию (след) прямой KM на плоскость нижнего основания куба ABCDA1B1C1D1. </vt:lpstr>
      <vt:lpstr>Слайд 13</vt:lpstr>
      <vt:lpstr>  Задача 2. ABCDEFA1B1С1D1E1F1  правильная шестиугольная призма. Постройте проекцию (след)  плоскости сечения MNK на плоскости:  а) ABC;  б) AA1B1B;  в) A1B1С1D1E1F1;  г) DD1E1E;  д) CC1D1D. </vt:lpstr>
      <vt:lpstr>Слайд 15</vt:lpstr>
      <vt:lpstr>Слайд 16</vt:lpstr>
      <vt:lpstr>в) A1B1С1D1E1F1</vt:lpstr>
      <vt:lpstr>в) A1B1С1D1E1F1  (комбинированный метод)</vt:lpstr>
      <vt:lpstr>г) DD1E1E </vt:lpstr>
      <vt:lpstr>г) DD1E1E (комбинированный метод) </vt:lpstr>
      <vt:lpstr>д) CC1D1D</vt:lpstr>
      <vt:lpstr>e) AA1F1F</vt:lpstr>
      <vt:lpstr>Слайд 23</vt:lpstr>
      <vt:lpstr>Задача 3. Постройте проекцию (след)  плоскости сечения MNK на плоскости:  а) ABC; б) ABS; в) ASD. </vt:lpstr>
      <vt:lpstr>Слайд 25</vt:lpstr>
      <vt:lpstr>Слайд 26</vt:lpstr>
      <vt:lpstr>MKNRG – сечение пирамиды плоскостью MNK</vt:lpstr>
      <vt:lpstr>Метод вспомогательных сечений (метод внутреннего проектирования)</vt:lpstr>
      <vt:lpstr>Задача. Построить сечение призмы плоскостью PQR</vt:lpstr>
      <vt:lpstr>1. В грани ABB1A1 проведём отрезок PR. 2. Проведём вспомогательную плоскость BB1Q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Комбинированный метод</vt:lpstr>
      <vt:lpstr>Слайд 40</vt:lpstr>
      <vt:lpstr>Слайд 41</vt:lpstr>
      <vt:lpstr>Слайд 42</vt:lpstr>
      <vt:lpstr>Слайд 43</vt:lpstr>
      <vt:lpstr>Задача 4. Через точку L, принадлежащую высоте SO правильной четырехугольной пирамиды SABCD постройте сечение, параллельное грани SDC.</vt:lpstr>
      <vt:lpstr> </vt:lpstr>
      <vt:lpstr>SFE – вспомогательная плоскость. Проведем MK|| EF, PT||EF||DC.  </vt:lpstr>
      <vt:lpstr>Соединим точки P и M, K и T. MKTP – искомое сечение.</vt:lpstr>
      <vt:lpstr>Задача 5. В прямоугольном параллелепипеде  ABCDA1B1C1D1 через точку D постройте сечение, перпендикулярное диагонали BD1.  </vt:lpstr>
      <vt:lpstr>Решение.  В диагональном сечении BB1D1D проведем DK перпендикулярно BD1.   </vt:lpstr>
      <vt:lpstr>Через точку D в плоскости ABC проведем прямую l, перпендикулярную BD. </vt:lpstr>
      <vt:lpstr>Слайд 51</vt:lpstr>
      <vt:lpstr>Слайд 52</vt:lpstr>
      <vt:lpstr>Слайд 53</vt:lpstr>
      <vt:lpstr>TKPD – искомое сечение</vt:lpstr>
      <vt:lpstr>Задача </vt:lpstr>
      <vt:lpstr>Решение.</vt:lpstr>
      <vt:lpstr>Слайд 57</vt:lpstr>
      <vt:lpstr>Слайд 58</vt:lpstr>
      <vt:lpstr>Слайд 59</vt:lpstr>
      <vt:lpstr>а) CF:FB=2:1</vt:lpstr>
      <vt:lpstr>б) Угол между плоскостью сечения и плоскостью основания. </vt:lpstr>
      <vt:lpstr>Слайд 62</vt:lpstr>
      <vt:lpstr>Издательство «Легион» подготовило к выпуску книгу </vt:lpstr>
      <vt:lpstr>Структура книги</vt:lpstr>
      <vt:lpstr>Учимся применять аксиомы и теоремы</vt:lpstr>
      <vt:lpstr>Слайд 66</vt:lpstr>
      <vt:lpstr>Учимся строить следы</vt:lpstr>
      <vt:lpstr>Слайд 68</vt:lpstr>
      <vt:lpstr>Учимся обосновывать построение сечения по образцу</vt:lpstr>
      <vt:lpstr>Слайд 70</vt:lpstr>
      <vt:lpstr>Самостоятельно решаем задачи  </vt:lpstr>
      <vt:lpstr>Задачи уровня задания 14 ЕГЭ</vt:lpstr>
      <vt:lpstr>Слайд 73</vt:lpstr>
      <vt:lpstr>Слайд 74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 сечений многогранников</dc:title>
  <dc:creator>Пользователь</dc:creator>
  <cp:lastModifiedBy>Кулабухов Сергей Юрьевич</cp:lastModifiedBy>
  <cp:revision>226</cp:revision>
  <dcterms:created xsi:type="dcterms:W3CDTF">2016-02-25T05:36:37Z</dcterms:created>
  <dcterms:modified xsi:type="dcterms:W3CDTF">2018-10-09T09:31:16Z</dcterms:modified>
</cp:coreProperties>
</file>