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9" r:id="rId14"/>
    <p:sldId id="280" r:id="rId15"/>
    <p:sldId id="281" r:id="rId16"/>
    <p:sldId id="257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69" r:id="rId27"/>
    <p:sldId id="28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2D84-270F-478B-B20C-2395D8F7415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72E0-F2CC-4081-9367-D322ACC1C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23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2D84-270F-478B-B20C-2395D8F7415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72E0-F2CC-4081-9367-D322ACC1C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15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2D84-270F-478B-B20C-2395D8F7415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72E0-F2CC-4081-9367-D322ACC1C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51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2D84-270F-478B-B20C-2395D8F7415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72E0-F2CC-4081-9367-D322ACC1C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53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2D84-270F-478B-B20C-2395D8F7415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72E0-F2CC-4081-9367-D322ACC1C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82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2D84-270F-478B-B20C-2395D8F7415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72E0-F2CC-4081-9367-D322ACC1C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80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2D84-270F-478B-B20C-2395D8F7415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72E0-F2CC-4081-9367-D322ACC1C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437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2D84-270F-478B-B20C-2395D8F7415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72E0-F2CC-4081-9367-D322ACC1C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23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2D84-270F-478B-B20C-2395D8F7415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72E0-F2CC-4081-9367-D322ACC1C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902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2D84-270F-478B-B20C-2395D8F7415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72E0-F2CC-4081-9367-D322ACC1C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93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2D84-270F-478B-B20C-2395D8F7415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72E0-F2CC-4081-9367-D322ACC1C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381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02D84-270F-478B-B20C-2395D8F7415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672E0-F2CC-4081-9367-D322ACC1C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51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ros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gital.prosv.ru/wp-content/themes/digital.prosv.ru/instructions/%D0%9F%D1%80%D0%BE%D1%81%D0%B2%D0%B5%D1%89%D0%B5%D0%BD%D0%B8%D0%B5_%D0%9C%D0%B5%D0%B4%D0%B8%D0%B0%D1%82%D0%B5%D0%BA%D0%B0_%D0%B4%D0%BE%D1%81%D1%82%D1%83%D0%BF_%D0%BA_%D0%AD%D0%A4%D0%A3_%D0%B8%D0%BD%D1%81%D1%82%D1%80%D1%83%D0%BA%D1%86%D0%B8%D1%8F.pdf" TargetMode="External"/><Relationship Id="rId4" Type="http://schemas.openxmlformats.org/officeDocument/2006/relationships/hyperlink" Target="https://media.prosv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akademkniga.ru/news/220826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akbooks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&#1088;&#1091;&#1089;&#1089;&#1082;&#1086;&#1077;-&#1089;&#1083;&#1086;&#1074;&#1086;.&#1088;&#1092;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ruffme.com/?yclid=48893990347083280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yPwRxIzSZI&amp;t" TargetMode="External"/><Relationship Id="rId3" Type="http://schemas.openxmlformats.org/officeDocument/2006/relationships/hyperlink" Target="https://www.youtube.com/watch?time_continue=2&amp;v=vyPwRxIzSZI" TargetMode="External"/><Relationship Id="rId7" Type="http://schemas.openxmlformats.org/officeDocument/2006/relationships/hyperlink" Target="https://www.youtube.com/watch?v=Ya4RWbWBWqo" TargetMode="External"/><Relationship Id="rId2" Type="http://schemas.openxmlformats.org/officeDocument/2006/relationships/hyperlink" Target="https://www.youtube.com/watch?v=ri68Lihr7X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qgd0G1yZrc" TargetMode="External"/><Relationship Id="rId5" Type="http://schemas.openxmlformats.org/officeDocument/2006/relationships/hyperlink" Target="https://www.youtube.com/watch?v=pRje9cDbwUU" TargetMode="External"/><Relationship Id="rId4" Type="http://schemas.openxmlformats.org/officeDocument/2006/relationships/hyperlink" Target="https://www.youtube.com/watch?v=MDE-SO_AFBs" TargetMode="External"/><Relationship Id="rId9" Type="http://schemas.openxmlformats.org/officeDocument/2006/relationships/hyperlink" Target="https://www.youtube.com/watch?v=IyXlklD6Jcw&amp;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yownconference.ru/packages.php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ownconference.ru/blog/index.php/nachalo-raboty-s-mywebina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ype.com/ru/free-conference-call/" TargetMode="External"/><Relationship Id="rId2" Type="http://schemas.openxmlformats.org/officeDocument/2006/relationships/hyperlink" Target="https://youtu.be/kXSU5gs41R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s-viber.com/faq" TargetMode="External"/><Relationship Id="rId2" Type="http://schemas.openxmlformats.org/officeDocument/2006/relationships/hyperlink" Target="https://www.viber.com/ru/downlo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learni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arnis.ru/video/learnis-quest-sert.mp4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KbV2g7o_9KG0pNbD2JWTyOLJaa3wcvau/view" TargetMode="External"/><Relationship Id="rId7" Type="http://schemas.openxmlformats.org/officeDocument/2006/relationships/hyperlink" Target="http://umc.chel-edu.ru/New%20Folder/AIS_SGO/%D0%B2%D1%8B%D0%BF%D0%BE%D0%BB%D0%BD%D0%B5%D0%BD%D0%B8%D0%B5%20%D0%B7%D0%B0%D0%B4%D0%B0%D0%BD%D0%B8%D0%B92.docx" TargetMode="External"/><Relationship Id="rId2" Type="http://schemas.openxmlformats.org/officeDocument/2006/relationships/hyperlink" Target="https://drive.google.com/file/d/1e8o1pFNcl1YgIpMZU9cXOMIsal66HMg1/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mc.chel-edu.ru/New%20Folder/AIS_SGO/%D0%BD%D0%B0%D0%B7%D0%BD%D0%B0%D1%87%D0%B5%D0%BD%D0%B8%D0%B5_%D0%B7%D0%B0%D0%B4%D0%B0%D0%BD%D0%B8%D1%8F1.docx" TargetMode="External"/><Relationship Id="rId5" Type="http://schemas.openxmlformats.org/officeDocument/2006/relationships/hyperlink" Target="https://drive.google.com/file/d/1Oz0fLB8n98B9awJJwiCQuP3KjI1kqlBc/view" TargetMode="External"/><Relationship Id="rId4" Type="http://schemas.openxmlformats.org/officeDocument/2006/relationships/hyperlink" Target="https://drive.google.com/file/d/1d_LA6eLtBLc9IGyMt7Z860ytI25G53nU/view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yandex.ru/teacher/posts/trudnosti-distantsionnogo-obucheniya-i-kak-s-nimi-spravitsya" TargetMode="External"/><Relationship Id="rId2" Type="http://schemas.openxmlformats.org/officeDocument/2006/relationships/hyperlink" Target="https://rg.ru/2020/03/16/chem-onlajn-uroki-dolzhny-otlichatsia-ot-offlajn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oe.hse.ru/news/350028268.html" TargetMode="External"/><Relationship Id="rId4" Type="http://schemas.openxmlformats.org/officeDocument/2006/relationships/hyperlink" Target="https://education.yandex.ru/teacher/posts/10-prostykh-rekomendatsiy-kak-pereyti-na-distantsionnoe-obucheni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mc.chel-edu.ru/New%20Folder/AIS_SGO/%D0%9C%D0%B5%D1%82%D0%BE%D0%B4._%D1%80%D0%B5%D0%BA%D0%BE%D0%BC%D0%B5%D0%BD%D0%B4%D0%B0%D1%86%D0%B8%D0%B8_%D0%A0%D0%AD%D0%A8_17032020.docx" TargetMode="External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urok.ru/" TargetMode="External"/><Relationship Id="rId2" Type="http://schemas.openxmlformats.org/officeDocument/2006/relationships/hyperlink" Target="https://chel.kp.ru/go/https:/interneturok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hel.kp.ru/go/https:/education.yandex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cation.yandex.ru/instructions/teachers/index.html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osuchebnik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137" y="577516"/>
            <a:ext cx="11069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организации обучения русскому языку и литературе с использованием дистанционных образовательных технологий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9410" y="5518484"/>
            <a:ext cx="10379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Галактионова Н. Е,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ГМО учителей русского языка и литературы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09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263" y="0"/>
            <a:ext cx="10872537" cy="1325563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ПРОСВЕЩЕНИЕ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111970"/>
            <a:ext cx="10515600" cy="435133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https://prosv.ru/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7445" r="1723" b="19033"/>
          <a:stretch>
            <a:fillRect/>
          </a:stretch>
        </p:blipFill>
        <p:spPr bwMode="auto">
          <a:xfrm>
            <a:off x="838200" y="1889791"/>
            <a:ext cx="10295021" cy="478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51984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u="sng" dirty="0">
                <a:hlinkClick r:id="rId4"/>
              </a:rPr>
              <a:t>Бесплатный доступ к ЭФУ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base"/>
            <a:r>
              <a:rPr lang="ru-RU" u="sng" dirty="0">
                <a:hlinkClick r:id="rId5"/>
              </a:rPr>
              <a:t>Скачать инструкцию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21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874" y="152400"/>
            <a:ext cx="8734926" cy="612304"/>
          </a:xfrm>
        </p:spPr>
        <p:txBody>
          <a:bodyPr>
            <a:normAutofit/>
          </a:bodyPr>
          <a:lstStyle/>
          <a:p>
            <a:pPr algn="ctr" fontAlgn="base"/>
            <a:r>
              <a:rPr lang="ru-RU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Академкнига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/Учебник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85537" y="764704"/>
            <a:ext cx="10515600" cy="435133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http://akademkniga.ru/news/220826/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181" t="3691" b="4763"/>
          <a:stretch>
            <a:fillRect/>
          </a:stretch>
        </p:blipFill>
        <p:spPr bwMode="auto">
          <a:xfrm>
            <a:off x="1090863" y="1377008"/>
            <a:ext cx="9368589" cy="490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67608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u="sng" dirty="0">
                <a:hlinkClick r:id="rId4"/>
              </a:rPr>
              <a:t>Получить доступ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8065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084" y="216360"/>
            <a:ext cx="9352548" cy="612304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«Русское слово»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7087" t="3691" r="1367" b="6240"/>
          <a:stretch>
            <a:fillRect/>
          </a:stretch>
        </p:blipFill>
        <p:spPr bwMode="auto">
          <a:xfrm>
            <a:off x="838199" y="1160984"/>
            <a:ext cx="10936705" cy="555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6852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57" y="1199072"/>
            <a:ext cx="11452777" cy="505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2860" y="362309"/>
            <a:ext cx="993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ИНФОУРОК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93" y="865788"/>
            <a:ext cx="10728107" cy="581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21434" y="345057"/>
            <a:ext cx="997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uchebnik.mos.ru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3192" y="543464"/>
            <a:ext cx="967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Видеолекции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литературе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596" y="1716657"/>
            <a:ext cx="11067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«Игра в бисер» с Игорем Волгиным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Проект «Мир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Бибигона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«Открытый урок» с Дмитрием Быковым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63759" y="2835079"/>
            <a:ext cx="1023362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ДЛЯ ОРГАНИЗАЦИИ ВЕБИНАРОВ, ВИДЕОУРОКОВ, КОНФЕРЕНЦИЙ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307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181" t="3691" r="2548" b="4025"/>
          <a:stretch>
            <a:fillRect/>
          </a:stretch>
        </p:blipFill>
        <p:spPr bwMode="auto">
          <a:xfrm>
            <a:off x="4997830" y="994611"/>
            <a:ext cx="7217022" cy="553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79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pruffme.com</a:t>
            </a:r>
            <a:r>
              <a:rPr lang="ru-RU" b="1" u="sng" dirty="0">
                <a:hlinkClick r:id="rId3"/>
              </a:rPr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4178" y="1215020"/>
            <a:ext cx="4032448" cy="4937760"/>
          </a:xfrm>
        </p:spPr>
        <p:txBody>
          <a:bodyPr>
            <a:noAutofit/>
          </a:bodyPr>
          <a:lstStyle/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для создания и проведения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видеокурсов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тестов и опросов.</a:t>
            </a:r>
          </a:p>
          <a:p>
            <a:pPr fontAlgn="base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тариф «Старт»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10 участников</a:t>
            </a: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тестов и опросов</a:t>
            </a: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 презентаций, изображений, mp3-файлов и видео с Youtube в неограниченном количестве</a:t>
            </a:r>
          </a:p>
          <a:p>
            <a:pPr fontAlgn="base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видеоролики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107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5642" y="365125"/>
            <a:ext cx="10728158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видеоролики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37937" y="1825625"/>
            <a:ext cx="10940715" cy="4351338"/>
          </a:xfrm>
        </p:spPr>
        <p:txBody>
          <a:bodyPr>
            <a:normAutofit/>
          </a:bodyPr>
          <a:lstStyle/>
          <a:p>
            <a:pPr fontAlgn="base"/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Как создать и провести 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онлайн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вебинар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Создание 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вебинара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на платформе 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Pruffme.com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Проведение 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вебинара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на платформе 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Pruffme.com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Как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 пригласить участника в эфир на 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вебинаре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Создание 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видеокурса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 на платформе 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Pruffme.com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Создание 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онлайн-тестов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 на платформе 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Pruffme.com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Как быстро создать 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вебинар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 на платформе 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Pruffme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Как провести 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вебинар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 и использовать все его функции?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555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4134" t="3691" r="5801" b="21005"/>
          <a:stretch>
            <a:fillRect/>
          </a:stretch>
        </p:blipFill>
        <p:spPr bwMode="auto">
          <a:xfrm>
            <a:off x="4691336" y="1628800"/>
            <a:ext cx="7225414" cy="483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26" y="178904"/>
            <a:ext cx="10940716" cy="990600"/>
          </a:xfrm>
        </p:spPr>
        <p:txBody>
          <a:bodyPr>
            <a:noAutofit/>
          </a:bodyPr>
          <a:lstStyle/>
          <a:p>
            <a:pPr fontAlgn="base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/>
            </a:r>
            <a:b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r>
              <a:rPr lang="ru-RU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Myownconference.pro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для создания и проведения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видеокурсов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тестов и опросов.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9389" y="2005608"/>
            <a:ext cx="3465095" cy="4456152"/>
          </a:xfrm>
        </p:spPr>
        <p:txBody>
          <a:bodyPr>
            <a:noAutofit/>
          </a:bodyPr>
          <a:lstStyle/>
          <a:p>
            <a:pPr fontAlgn="base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бесплатный тариф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20 участников</a:t>
            </a: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тестов и опросов</a:t>
            </a: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ведущих одновременно</a:t>
            </a: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 презентаций, изображений, видео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7848" y="5657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u="sng" dirty="0">
                <a:hlinkClick r:id="rId4"/>
              </a:rPr>
              <a:t>НАЧАЛО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483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ОБУЧЕНИЕ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ФЗ №273 «Об образовании в Российской Федерации» (ст. 16):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03512" y="2113549"/>
            <a:ext cx="9814720" cy="4525963"/>
          </a:xfrm>
        </p:spPr>
        <p:txBody>
          <a:bodyPr>
            <a:normAutofit/>
          </a:bodyPr>
          <a:lstStyle/>
          <a:p>
            <a:pPr marL="0" indent="2286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обучение  - это организация образовательной деятельности с применением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обучающихся и педагогических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1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80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Skype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5062" y="1328556"/>
            <a:ext cx="11129211" cy="510675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https://www.skype.com/ru/free-conference-call/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 l="5906" t="3691" r="1958" b="7716"/>
          <a:stretch>
            <a:fillRect/>
          </a:stretch>
        </p:blipFill>
        <p:spPr bwMode="auto">
          <a:xfrm>
            <a:off x="819509" y="1974129"/>
            <a:ext cx="979960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400256" y="5733256"/>
            <a:ext cx="218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2"/>
              </a:rPr>
              <a:t>ВИДЕОИНСТРУКЦИЯ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8982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-186472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VIBER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10515600" cy="4351338"/>
          </a:xfrm>
        </p:spPr>
        <p:txBody>
          <a:bodyPr/>
          <a:lstStyle/>
          <a:p>
            <a:r>
              <a:rPr lang="ru-RU" b="1" dirty="0" smtClean="0"/>
              <a:t>Как сделать групповой звонок в </a:t>
            </a:r>
            <a:r>
              <a:rPr lang="ru-RU" b="1" dirty="0" err="1" smtClean="0"/>
              <a:t>Вайбере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524000" y="-2146741"/>
            <a:ext cx="8720336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999999"/>
                </a:solidFill>
                <a:latin typeface="Arial" pitchFamily="34" charset="0"/>
                <a:cs typeface="Arial" pitchFamily="34" charset="0"/>
              </a:rPr>
              <a:t>02.07.2018Рубрика: </a:t>
            </a:r>
            <a:r>
              <a:rPr lang="ru-RU" sz="900" dirty="0">
                <a:solidFill>
                  <a:srgbClr val="999999"/>
                </a:solidFill>
                <a:latin typeface="Arial" pitchFamily="34" charset="0"/>
                <a:cs typeface="Arial" pitchFamily="34" charset="0"/>
                <a:hlinkClick r:id="rId3"/>
              </a:rPr>
              <a:t>FAQ</a:t>
            </a:r>
            <a:endParaRPr lang="ru-RU" sz="900" dirty="0">
              <a:solidFill>
                <a:srgbClr val="999999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>
                <a:solidFill>
                  <a:srgbClr val="333333"/>
                </a:solidFill>
                <a:latin typeface="Roboto"/>
                <a:cs typeface="Arial" pitchFamily="34" charset="0"/>
              </a:rPr>
              <a:t>  </a:t>
            </a:r>
            <a:r>
              <a:rPr lang="ru-RU" sz="27000" dirty="0">
                <a:solidFill>
                  <a:srgbClr val="333333"/>
                </a:solidFill>
                <a:latin typeface="Roboto"/>
                <a:cs typeface="Arial" pitchFamily="34" charset="0"/>
              </a:rPr>
              <a:t> </a:t>
            </a:r>
            <a:r>
              <a:rPr lang="ru-RU" sz="1200" dirty="0">
                <a:solidFill>
                  <a:srgbClr val="333333"/>
                </a:solidFill>
                <a:latin typeface="Roboto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 t="19933" r="6683" b="14361"/>
          <a:stretch>
            <a:fillRect/>
          </a:stretch>
        </p:blipFill>
        <p:spPr bwMode="auto">
          <a:xfrm>
            <a:off x="1203946" y="836772"/>
            <a:ext cx="856490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8061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4778" y="555591"/>
            <a:ext cx="9144000" cy="238760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 инструменты урока</a:t>
            </a:r>
            <a:r>
              <a:rPr lang="ru-RU" sz="32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8569" y="5124450"/>
            <a:ext cx="9849852" cy="5334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бесплатной регистрацией и с высоким уровнем качественного образовательного контента;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1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4621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Learnis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Веб‑квесты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викторины и интеллектуальные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онлайн‑игры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https://www.learnis.ru/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t="8121" r="1367" b="14361"/>
          <a:stretch>
            <a:fillRect/>
          </a:stretch>
        </p:blipFill>
        <p:spPr bwMode="auto">
          <a:xfrm>
            <a:off x="1101024" y="2338138"/>
            <a:ext cx="9262175" cy="498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https://www.learnis.ru/video/learnis-quest-sert.mp4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95600" y="6093296"/>
            <a:ext cx="218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4"/>
              </a:rPr>
              <a:t>ВИДЕОИНСТРУКЦИЯ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1926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НАПОЛНЯЕМЫХ УЧЕБНЫХ КУРСОВ В ГИС "ОБРАЗОВАНИЕ"</a:t>
            </a:r>
            <a:br>
              <a:rPr lang="ru-RU" sz="36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9726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567" y="124493"/>
            <a:ext cx="11225463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курса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0842" y="1219200"/>
            <a:ext cx="10651958" cy="5378152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создании наполняемых учебных курсов можно выделить следующие этапы: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1.     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Создание папки для загрузки наполняемого курса.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2.     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Преобразование файла формата DOC в формат MDB.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fontAlgn="base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https://drive.google.com/file/d/1d_LA6eLtBLc9IGyMt7Z860ytI25G53nU/view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3.     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Импорт курса в АС СГО.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4.      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Создание теста к наполняемому курсу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5.     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Назначение заданий.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594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419" y="388189"/>
            <a:ext cx="11533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Рекомендации, необходимые  для перехода на дистанционное обучение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694" y="1276709"/>
            <a:ext cx="112574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Оцените возможности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Дайте себе время на перестройку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Определите цели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Адаптируйте обучение под возраст учеников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Подкрепляйте теорию практикой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Определите учебное время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Забудьте про привычную форму урока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Установите сроки выполнения заданий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Помните об обратной связи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Создайте чёткие инструкции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125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137" y="577516"/>
            <a:ext cx="11069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организации обучения русскому языку и литературе с использованием дистанционных образовательных технологий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9410" y="5518484"/>
            <a:ext cx="10379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Галактионова Н. Е,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ГМО учителей русского языка и литературы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09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ОБРАЗОВАТЕЛЬНЫЕ ТЕХНОЛОГИИ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4125" y="2630525"/>
            <a:ext cx="9434264" cy="4525963"/>
          </a:xfrm>
        </p:spPr>
        <p:txBody>
          <a:bodyPr>
            <a:normAutofit/>
          </a:bodyPr>
          <a:lstStyle/>
          <a:p>
            <a:pPr marL="0" indent="228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«Дистанционные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технологии — это образовательные технологии, которые реализуются в основном с применением информационно-телекоммуникационных сетей при опосредованном взаимодействии обучающихся и педагогических работников (на расстоянии)».</a:t>
            </a:r>
          </a:p>
        </p:txBody>
      </p:sp>
    </p:spTree>
    <p:extLst>
      <p:ext uri="{BB962C8B-B14F-4D97-AF65-F5344CB8AC3E}">
        <p14:creationId xmlns:p14="http://schemas.microsoft.com/office/powerpoint/2010/main" xmlns="" val="40517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26" y="872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Рекомендуют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3979" y="1412776"/>
            <a:ext cx="11245516" cy="5184576"/>
          </a:xfrm>
        </p:spPr>
        <p:txBody>
          <a:bodyPr>
            <a:noAutofit/>
          </a:bodyPr>
          <a:lstStyle/>
          <a:p>
            <a:pPr marL="0" indent="228600" fontAlgn="base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от 19.03.2020 ГД-39/04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направлении методических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28600" fontAlgn="base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Чем онлайн-уроки должны отличаться от оффлайна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28600" fontAlgn="base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 Российская газета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Rg.Ru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"Трудности дистанционного обучения и как с ними справится» на портале я учитель, где даны ответы на самые распространенные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вопросы«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28600" fontAlgn="base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Яндекс.Учитель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статья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"10 простых рекомендаций как перейти на дистанционное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обучение«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Источник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Яндекс.Учитель</a:t>
            </a:r>
          </a:p>
          <a:p>
            <a:pPr marL="0" indent="228600" fontAlgn="base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статья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«Мобильная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школа – реализация очного и электронного образования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3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 ОБРАЗОВАТЕЛЬНЫЕ ПЛАТФОРМЫ</a:t>
            </a:r>
            <a:r>
              <a:rPr lang="ru-RU" b="1" cap="all" dirty="0">
                <a:solidFill>
                  <a:srgbClr val="FF0000"/>
                </a:solidFill>
              </a:rPr>
              <a:t/>
            </a:r>
            <a:br>
              <a:rPr lang="ru-RU" b="1" cap="all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1" y="5124450"/>
            <a:ext cx="9368588" cy="5334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бесплатной регистрацией и с высоким уровнем качественного образовательного контента;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7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25" y="260648"/>
            <a:ext cx="10170695" cy="1566664"/>
          </a:xfrm>
        </p:spPr>
        <p:txBody>
          <a:bodyPr>
            <a:noAutofit/>
          </a:bodyPr>
          <a:lstStyle/>
          <a:p>
            <a:pPr fontAlgn="base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РЭШ (Российская электронная школа)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категория: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1-11 класс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материалам портала: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19536" y="1340768"/>
            <a:ext cx="8229600" cy="493776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https://resh.edu.ru/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04312" y="6309320"/>
            <a:ext cx="1519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3"/>
              </a:rPr>
              <a:t>ИНСТРУКЦИИ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5906" t="3770" r="11407" b="5423"/>
          <a:stretch>
            <a:fillRect/>
          </a:stretch>
        </p:blipFill>
        <p:spPr bwMode="auto">
          <a:xfrm>
            <a:off x="962525" y="1827312"/>
            <a:ext cx="5184576" cy="455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24806" t="19195" r="26764"/>
          <a:stretch>
            <a:fillRect/>
          </a:stretch>
        </p:blipFill>
        <p:spPr bwMode="auto">
          <a:xfrm>
            <a:off x="6838666" y="1945052"/>
            <a:ext cx="3584908" cy="478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370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694" y="204824"/>
            <a:ext cx="11257547" cy="1325563"/>
          </a:xfrm>
        </p:spPr>
        <p:txBody>
          <a:bodyPr>
            <a:noAutofit/>
          </a:bodyPr>
          <a:lstStyle/>
          <a:p>
            <a:pPr fontAlgn="base"/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InternetUrok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категория: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1-11 класс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материалам портала: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бесплатно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https://interneturok.ru/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t="3691" b="23958"/>
          <a:stretch>
            <a:fillRect/>
          </a:stretch>
        </p:blipFill>
        <p:spPr bwMode="auto">
          <a:xfrm>
            <a:off x="468271" y="2286526"/>
            <a:ext cx="5494243" cy="318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2362" t="3691" r="1958" b="12918"/>
          <a:stretch>
            <a:fillRect/>
          </a:stretch>
        </p:blipFill>
        <p:spPr bwMode="auto">
          <a:xfrm>
            <a:off x="6332443" y="2706645"/>
            <a:ext cx="5400600" cy="376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44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647947" cy="1188368"/>
          </a:xfrm>
        </p:spPr>
        <p:txBody>
          <a:bodyPr>
            <a:noAutofit/>
          </a:bodyPr>
          <a:lstStyle/>
          <a:p>
            <a:pPr fontAlgn="base"/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Яндекс.Учебник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категория: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1-5 класс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материалам портала: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1316" y="1188368"/>
            <a:ext cx="10515600" cy="435133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https://chel.kp.ru/go/https://education.yandex.ru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3691" r="20267" b="31341"/>
          <a:stretch>
            <a:fillRect/>
          </a:stretch>
        </p:blipFill>
        <p:spPr bwMode="auto">
          <a:xfrm>
            <a:off x="165648" y="1700808"/>
            <a:ext cx="706987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t="4430" r="1367" b="5501"/>
          <a:stretch>
            <a:fillRect/>
          </a:stretch>
        </p:blipFill>
        <p:spPr bwMode="auto">
          <a:xfrm>
            <a:off x="6229562" y="2653847"/>
            <a:ext cx="5256584" cy="384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11624" y="6309320"/>
            <a:ext cx="1519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5"/>
              </a:rPr>
              <a:t>ИНСТРУКЦИИ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864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Российский учебник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35668" y="1690688"/>
            <a:ext cx="10920663" cy="435133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https://rosuchebnik.ru/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362" t="3691" b="32079"/>
          <a:stretch>
            <a:fillRect/>
          </a:stretch>
        </p:blipFill>
        <p:spPr bwMode="auto">
          <a:xfrm>
            <a:off x="1141312" y="2254078"/>
            <a:ext cx="8352928" cy="439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8352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383</Words>
  <Application>Microsoft Office PowerPoint</Application>
  <PresentationFormat>Произвольный</PresentationFormat>
  <Paragraphs>98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ЭЛЕКТРОННОЕ ОБУЧЕНИЕ  Из ФЗ №273 «Об образовании в Российской Федерации» (ст. 16): </vt:lpstr>
      <vt:lpstr>ДИСТАНЦИОННЫЕ ОБРАЗОВАТЕЛЬНЫЕ ТЕХНОЛОГИИ</vt:lpstr>
      <vt:lpstr>Рекомендуют</vt:lpstr>
      <vt:lpstr>РОССИЙСКИЕ ОБРАЗОВАТЕЛЬНЫЕ ПЛАТФОРМЫ </vt:lpstr>
      <vt:lpstr>РЭШ (Российская электронная школа) Возрастная категория: 1-11 класс Доступ к материалам портала: бесплатно </vt:lpstr>
      <vt:lpstr>InternetUrok Возрастная категория: 1-11 класс Доступ к материалам портала: частично бесплатно</vt:lpstr>
      <vt:lpstr>Яндекс.Учебник Возрастная категория: 1-5 класс Доступ к материалам портала: бесплатно</vt:lpstr>
      <vt:lpstr> Российский учебник</vt:lpstr>
      <vt:lpstr>ПРОСВЕЩЕНИЕ </vt:lpstr>
      <vt:lpstr>Академкнига/Учебник</vt:lpstr>
      <vt:lpstr>«Русское слово» </vt:lpstr>
      <vt:lpstr>Слайд 13</vt:lpstr>
      <vt:lpstr>Слайд 14</vt:lpstr>
      <vt:lpstr>Слайд 15</vt:lpstr>
      <vt:lpstr>Слайд 16</vt:lpstr>
      <vt:lpstr>pruffme.com </vt:lpstr>
      <vt:lpstr>Обучающие видеоролики </vt:lpstr>
      <vt:lpstr> Myownconference.pro Платформа для создания и проведения вебинаров, видеокурсов, тестов и опросов.</vt:lpstr>
      <vt:lpstr>Skype</vt:lpstr>
      <vt:lpstr>VIBER</vt:lpstr>
      <vt:lpstr>Интерактивные  инструменты урока </vt:lpstr>
      <vt:lpstr>Learnis Веб‑квесты, викторины и интеллектуальные онлайн‑игры</vt:lpstr>
      <vt:lpstr>СОЗДАНИЕ НАПОЛНЯЕМЫХ УЧЕБНЫХ КУРСОВ В ГИС "ОБРАЗОВАНИЕ" </vt:lpstr>
      <vt:lpstr>Этапы создания курса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</dc:creator>
  <cp:lastModifiedBy>Саша-Наташа</cp:lastModifiedBy>
  <cp:revision>18</cp:revision>
  <dcterms:created xsi:type="dcterms:W3CDTF">2020-03-23T09:34:54Z</dcterms:created>
  <dcterms:modified xsi:type="dcterms:W3CDTF">2020-03-23T16:18:04Z</dcterms:modified>
</cp:coreProperties>
</file>