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93"/>
  </p:notesMasterIdLst>
  <p:sldIdLst>
    <p:sldId id="306" r:id="rId2"/>
    <p:sldId id="307" r:id="rId3"/>
    <p:sldId id="283" r:id="rId4"/>
    <p:sldId id="302" r:id="rId5"/>
    <p:sldId id="300" r:id="rId6"/>
    <p:sldId id="299" r:id="rId7"/>
    <p:sldId id="293" r:id="rId8"/>
    <p:sldId id="303" r:id="rId9"/>
    <p:sldId id="304" r:id="rId10"/>
    <p:sldId id="305" r:id="rId11"/>
    <p:sldId id="308" r:id="rId12"/>
    <p:sldId id="309" r:id="rId13"/>
    <p:sldId id="310" r:id="rId14"/>
    <p:sldId id="311" r:id="rId15"/>
    <p:sldId id="312" r:id="rId16"/>
    <p:sldId id="313" r:id="rId17"/>
    <p:sldId id="371" r:id="rId18"/>
    <p:sldId id="314" r:id="rId19"/>
    <p:sldId id="347" r:id="rId20"/>
    <p:sldId id="316" r:id="rId21"/>
    <p:sldId id="317" r:id="rId22"/>
    <p:sldId id="318" r:id="rId23"/>
    <p:sldId id="319" r:id="rId24"/>
    <p:sldId id="348" r:id="rId25"/>
    <p:sldId id="349" r:id="rId26"/>
    <p:sldId id="350" r:id="rId27"/>
    <p:sldId id="351" r:id="rId28"/>
    <p:sldId id="352" r:id="rId29"/>
    <p:sldId id="320" r:id="rId30"/>
    <p:sldId id="321" r:id="rId31"/>
    <p:sldId id="322" r:id="rId32"/>
    <p:sldId id="323" r:id="rId33"/>
    <p:sldId id="324" r:id="rId34"/>
    <p:sldId id="325" r:id="rId35"/>
    <p:sldId id="326" r:id="rId36"/>
    <p:sldId id="327" r:id="rId37"/>
    <p:sldId id="328" r:id="rId38"/>
    <p:sldId id="329" r:id="rId39"/>
    <p:sldId id="330" r:id="rId40"/>
    <p:sldId id="353" r:id="rId41"/>
    <p:sldId id="331" r:id="rId42"/>
    <p:sldId id="332" r:id="rId43"/>
    <p:sldId id="333" r:id="rId44"/>
    <p:sldId id="334" r:id="rId45"/>
    <p:sldId id="354" r:id="rId46"/>
    <p:sldId id="335" r:id="rId47"/>
    <p:sldId id="336" r:id="rId48"/>
    <p:sldId id="337" r:id="rId49"/>
    <p:sldId id="338" r:id="rId50"/>
    <p:sldId id="357" r:id="rId51"/>
    <p:sldId id="339" r:id="rId52"/>
    <p:sldId id="358" r:id="rId53"/>
    <p:sldId id="340" r:id="rId54"/>
    <p:sldId id="341" r:id="rId55"/>
    <p:sldId id="342" r:id="rId56"/>
    <p:sldId id="359" r:id="rId57"/>
    <p:sldId id="360" r:id="rId58"/>
    <p:sldId id="343" r:id="rId59"/>
    <p:sldId id="361" r:id="rId60"/>
    <p:sldId id="362" r:id="rId61"/>
    <p:sldId id="363" r:id="rId62"/>
    <p:sldId id="364" r:id="rId63"/>
    <p:sldId id="365" r:id="rId64"/>
    <p:sldId id="366" r:id="rId65"/>
    <p:sldId id="367" r:id="rId66"/>
    <p:sldId id="368" r:id="rId67"/>
    <p:sldId id="369" r:id="rId68"/>
    <p:sldId id="370" r:id="rId69"/>
    <p:sldId id="373" r:id="rId70"/>
    <p:sldId id="375" r:id="rId71"/>
    <p:sldId id="372" r:id="rId72"/>
    <p:sldId id="377" r:id="rId73"/>
    <p:sldId id="378" r:id="rId74"/>
    <p:sldId id="379" r:id="rId75"/>
    <p:sldId id="380" r:id="rId76"/>
    <p:sldId id="344" r:id="rId77"/>
    <p:sldId id="381" r:id="rId78"/>
    <p:sldId id="382" r:id="rId79"/>
    <p:sldId id="383" r:id="rId80"/>
    <p:sldId id="384" r:id="rId81"/>
    <p:sldId id="385" r:id="rId82"/>
    <p:sldId id="386" r:id="rId83"/>
    <p:sldId id="387" r:id="rId84"/>
    <p:sldId id="388" r:id="rId85"/>
    <p:sldId id="389" r:id="rId86"/>
    <p:sldId id="345" r:id="rId87"/>
    <p:sldId id="390" r:id="rId88"/>
    <p:sldId id="286" r:id="rId89"/>
    <p:sldId id="355" r:id="rId90"/>
    <p:sldId id="285" r:id="rId91"/>
    <p:sldId id="356" r:id="rId92"/>
  </p:sldIdLst>
  <p:sldSz cx="9144000" cy="6858000" type="screen4x3"/>
  <p:notesSz cx="6858000" cy="9144000"/>
  <p:custDataLst>
    <p:tags r:id="rId9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90929"/>
  </p:normalViewPr>
  <p:slideViewPr>
    <p:cSldViewPr>
      <p:cViewPr>
        <p:scale>
          <a:sx n="73" d="100"/>
          <a:sy n="73" d="100"/>
        </p:scale>
        <p:origin x="-4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F37BD-AF96-4BD6-9062-A8AD77FE20F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9BA59614-9688-4DA2-97C4-04A927912CE2}">
      <dgm:prSet phldrT="[Текст]"/>
      <dgm:spPr/>
      <dgm:t>
        <a:bodyPr/>
        <a:lstStyle/>
        <a:p>
          <a:r>
            <a:rPr lang="ru-RU" b="1" i="0" dirty="0">
              <a:solidFill>
                <a:srgbClr val="C00000"/>
              </a:solidFill>
              <a:latin typeface="Times New Roman" panose="02020603050405020304" pitchFamily="18" charset="0"/>
              <a:cs typeface="Times New Roman" panose="02020603050405020304" pitchFamily="18" charset="0"/>
            </a:rPr>
            <a:t>Исключение</a:t>
          </a:r>
        </a:p>
      </dgm:t>
    </dgm:pt>
    <dgm:pt modelId="{678C701A-27AC-49E8-AADF-4C4DB4B438EC}" type="parTrans" cxnId="{39536D5B-B2D0-4F18-B0AB-D8332694B926}">
      <dgm:prSet/>
      <dgm:spPr/>
      <dgm:t>
        <a:bodyPr/>
        <a:lstStyle/>
        <a:p>
          <a:endParaRPr lang="ru-RU"/>
        </a:p>
      </dgm:t>
    </dgm:pt>
    <dgm:pt modelId="{486DA794-E345-4C15-A5A0-F702BCB62543}" type="sibTrans" cxnId="{39536D5B-B2D0-4F18-B0AB-D8332694B926}">
      <dgm:prSet/>
      <dgm:spPr/>
      <dgm:t>
        <a:bodyPr/>
        <a:lstStyle/>
        <a:p>
          <a:endParaRPr lang="ru-RU"/>
        </a:p>
      </dgm:t>
    </dgm:pt>
    <dgm:pt modelId="{5DACE91C-9085-4504-BB4C-A6DCC7A740A7}">
      <dgm:prSet phldrT="[Текст]" custT="1"/>
      <dgm:spPr/>
      <dgm:t>
        <a:bodyPr/>
        <a:lstStyle/>
        <a:p>
          <a:r>
            <a:rPr lang="ru-RU" sz="2400" dirty="0">
              <a:latin typeface="Times New Roman" panose="02020603050405020304" pitchFamily="18" charset="0"/>
              <a:cs typeface="Times New Roman" panose="02020603050405020304" pitchFamily="18" charset="0"/>
            </a:rPr>
            <a:t>повторы, синонимы, уточняющие конструкции</a:t>
          </a:r>
        </a:p>
      </dgm:t>
    </dgm:pt>
    <dgm:pt modelId="{12F9B4FA-CA0E-44C9-956F-159BA713D0AE}" type="parTrans" cxnId="{163F03A5-1399-4091-9D91-2A3259042D67}">
      <dgm:prSet/>
      <dgm:spPr/>
      <dgm:t>
        <a:bodyPr/>
        <a:lstStyle/>
        <a:p>
          <a:endParaRPr lang="ru-RU"/>
        </a:p>
      </dgm:t>
    </dgm:pt>
    <dgm:pt modelId="{2990CBEE-AE45-4084-AC58-A836CCDE3FDD}" type="sibTrans" cxnId="{163F03A5-1399-4091-9D91-2A3259042D67}">
      <dgm:prSet/>
      <dgm:spPr/>
      <dgm:t>
        <a:bodyPr/>
        <a:lstStyle/>
        <a:p>
          <a:endParaRPr lang="ru-RU"/>
        </a:p>
      </dgm:t>
    </dgm:pt>
    <dgm:pt modelId="{A9D9D776-FB27-44C8-9836-0EFEBC5553EB}">
      <dgm:prSet phldrT="[Текст]" custT="1"/>
      <dgm:spPr/>
      <dgm:t>
        <a:bodyPr/>
        <a:lstStyle/>
        <a:p>
          <a:r>
            <a:rPr lang="ru-RU" sz="2400" dirty="0">
              <a:latin typeface="Times New Roman" panose="02020603050405020304" pitchFamily="18" charset="0"/>
              <a:cs typeface="Times New Roman" panose="02020603050405020304" pitchFamily="18" charset="0"/>
            </a:rPr>
            <a:t>фрагмент предложения, несколько предложений</a:t>
          </a:r>
        </a:p>
      </dgm:t>
    </dgm:pt>
    <dgm:pt modelId="{8776B34F-6258-465B-9B8D-35F42CD4301D}" type="parTrans" cxnId="{9CF159F0-B20D-486E-90C9-544782EC604F}">
      <dgm:prSet/>
      <dgm:spPr/>
      <dgm:t>
        <a:bodyPr/>
        <a:lstStyle/>
        <a:p>
          <a:endParaRPr lang="ru-RU"/>
        </a:p>
      </dgm:t>
    </dgm:pt>
    <dgm:pt modelId="{1E692F8D-76F1-4927-A472-70C7CE43D7E0}" type="sibTrans" cxnId="{9CF159F0-B20D-486E-90C9-544782EC604F}">
      <dgm:prSet/>
      <dgm:spPr/>
      <dgm:t>
        <a:bodyPr/>
        <a:lstStyle/>
        <a:p>
          <a:endParaRPr lang="ru-RU"/>
        </a:p>
      </dgm:t>
    </dgm:pt>
    <dgm:pt modelId="{ACE0A0B7-F29C-41DD-9508-0F7694A516F6}">
      <dgm:prSet phldrT="[Текст]"/>
      <dgm:spPr/>
      <dgm:t>
        <a:bodyPr/>
        <a:lstStyle/>
        <a:p>
          <a:r>
            <a:rPr lang="ru-RU" b="1" dirty="0">
              <a:solidFill>
                <a:srgbClr val="C00000"/>
              </a:solidFill>
              <a:latin typeface="Times New Roman" panose="02020603050405020304" pitchFamily="18" charset="0"/>
              <a:cs typeface="Times New Roman" panose="02020603050405020304" pitchFamily="18" charset="0"/>
            </a:rPr>
            <a:t>Обобщение</a:t>
          </a:r>
        </a:p>
      </dgm:t>
    </dgm:pt>
    <dgm:pt modelId="{CEC759CA-AEA7-43CE-971E-F8078B6DF75F}" type="parTrans" cxnId="{1E4F7F6F-9031-40F5-99AE-303668EB0572}">
      <dgm:prSet/>
      <dgm:spPr/>
      <dgm:t>
        <a:bodyPr/>
        <a:lstStyle/>
        <a:p>
          <a:endParaRPr lang="ru-RU"/>
        </a:p>
      </dgm:t>
    </dgm:pt>
    <dgm:pt modelId="{4DEE251C-2BF8-49E8-B2CA-C146ED21CD55}" type="sibTrans" cxnId="{1E4F7F6F-9031-40F5-99AE-303668EB0572}">
      <dgm:prSet/>
      <dgm:spPr/>
      <dgm:t>
        <a:bodyPr/>
        <a:lstStyle/>
        <a:p>
          <a:endParaRPr lang="ru-RU"/>
        </a:p>
      </dgm:t>
    </dgm:pt>
    <dgm:pt modelId="{C7ADB26C-3BC8-45A6-9A3A-469A4DD5CAFB}">
      <dgm:prSet phldrT="[Текст]" custT="1"/>
      <dgm:spPr/>
      <dgm:t>
        <a:bodyPr/>
        <a:lstStyle/>
        <a:p>
          <a:r>
            <a:rPr lang="ru-RU" sz="2000" dirty="0">
              <a:latin typeface="Times New Roman" panose="02020603050405020304" pitchFamily="18" charset="0"/>
              <a:cs typeface="Times New Roman" panose="02020603050405020304" pitchFamily="18" charset="0"/>
            </a:rPr>
            <a:t>замена однородных членов обобщающим наименованием</a:t>
          </a:r>
        </a:p>
      </dgm:t>
    </dgm:pt>
    <dgm:pt modelId="{02A9A4C4-3F27-4F3C-B8A1-FDC59C8EABEA}" type="parTrans" cxnId="{DDB4506E-48E2-4042-8476-DC4E1D3136CB}">
      <dgm:prSet/>
      <dgm:spPr/>
      <dgm:t>
        <a:bodyPr/>
        <a:lstStyle/>
        <a:p>
          <a:endParaRPr lang="ru-RU"/>
        </a:p>
      </dgm:t>
    </dgm:pt>
    <dgm:pt modelId="{E9E719EB-E9F2-4546-87CB-DAF85211C211}" type="sibTrans" cxnId="{DDB4506E-48E2-4042-8476-DC4E1D3136CB}">
      <dgm:prSet/>
      <dgm:spPr/>
      <dgm:t>
        <a:bodyPr/>
        <a:lstStyle/>
        <a:p>
          <a:endParaRPr lang="ru-RU"/>
        </a:p>
      </dgm:t>
    </dgm:pt>
    <dgm:pt modelId="{EAA7E65A-E036-4326-9029-0B0575BEFC16}">
      <dgm:prSet phldrT="[Текст]" custT="1"/>
      <dgm:spPr/>
      <dgm:t>
        <a:bodyPr/>
        <a:lstStyle/>
        <a:p>
          <a:r>
            <a:rPr lang="ru-RU" sz="2000" dirty="0">
              <a:latin typeface="Times New Roman" panose="02020603050405020304" pitchFamily="18" charset="0"/>
              <a:cs typeface="Times New Roman" panose="02020603050405020304" pitchFamily="18" charset="0"/>
            </a:rPr>
            <a:t>замена фрагмента предложения синонимичным выражением</a:t>
          </a:r>
        </a:p>
      </dgm:t>
    </dgm:pt>
    <dgm:pt modelId="{4B00ADC2-FE4E-4C8B-B74D-AC762D8DA1BD}" type="parTrans" cxnId="{0DAABC51-E442-4CDA-B2C5-C94C70DE2509}">
      <dgm:prSet/>
      <dgm:spPr/>
      <dgm:t>
        <a:bodyPr/>
        <a:lstStyle/>
        <a:p>
          <a:endParaRPr lang="ru-RU"/>
        </a:p>
      </dgm:t>
    </dgm:pt>
    <dgm:pt modelId="{D5325860-17C7-49B5-99D6-18073C1B5C7D}" type="sibTrans" cxnId="{0DAABC51-E442-4CDA-B2C5-C94C70DE2509}">
      <dgm:prSet/>
      <dgm:spPr/>
      <dgm:t>
        <a:bodyPr/>
        <a:lstStyle/>
        <a:p>
          <a:endParaRPr lang="ru-RU"/>
        </a:p>
      </dgm:t>
    </dgm:pt>
    <dgm:pt modelId="{E84D156A-8444-4D38-8004-5BA3204F1C2D}">
      <dgm:prSet phldrT="[Текст]"/>
      <dgm:spPr/>
      <dgm:t>
        <a:bodyPr/>
        <a:lstStyle/>
        <a:p>
          <a:r>
            <a:rPr lang="ru-RU" b="1" dirty="0">
              <a:solidFill>
                <a:srgbClr val="C00000"/>
              </a:solidFill>
              <a:latin typeface="Times New Roman" panose="02020603050405020304" pitchFamily="18" charset="0"/>
              <a:cs typeface="Times New Roman" panose="02020603050405020304" pitchFamily="18" charset="0"/>
            </a:rPr>
            <a:t>Упрощение</a:t>
          </a:r>
          <a:r>
            <a:rPr lang="ru-RU" dirty="0">
              <a:solidFill>
                <a:srgbClr val="C00000"/>
              </a:solidFill>
              <a:latin typeface="Times New Roman" panose="02020603050405020304" pitchFamily="18" charset="0"/>
              <a:cs typeface="Times New Roman" panose="02020603050405020304" pitchFamily="18" charset="0"/>
            </a:rPr>
            <a:t> </a:t>
          </a:r>
        </a:p>
      </dgm:t>
    </dgm:pt>
    <dgm:pt modelId="{82762052-D752-4965-9124-91FA124E9F22}" type="parTrans" cxnId="{683DBD94-C7A1-4ECB-A409-36A291835773}">
      <dgm:prSet/>
      <dgm:spPr/>
      <dgm:t>
        <a:bodyPr/>
        <a:lstStyle/>
        <a:p>
          <a:endParaRPr lang="ru-RU"/>
        </a:p>
      </dgm:t>
    </dgm:pt>
    <dgm:pt modelId="{704CA75F-6F4A-4FFC-825B-29665B4121D8}" type="sibTrans" cxnId="{683DBD94-C7A1-4ECB-A409-36A291835773}">
      <dgm:prSet/>
      <dgm:spPr/>
      <dgm:t>
        <a:bodyPr/>
        <a:lstStyle/>
        <a:p>
          <a:endParaRPr lang="ru-RU"/>
        </a:p>
      </dgm:t>
    </dgm:pt>
    <dgm:pt modelId="{AE273C45-542D-4568-A889-118EB07A2EC1}">
      <dgm:prSet phldrT="[Текст]" custT="1"/>
      <dgm:spPr/>
      <dgm:t>
        <a:bodyPr/>
        <a:lstStyle/>
        <a:p>
          <a:r>
            <a:rPr lang="ru-RU" sz="2000" dirty="0">
              <a:latin typeface="Times New Roman" panose="02020603050405020304" pitchFamily="18" charset="0"/>
              <a:cs typeface="Times New Roman" panose="02020603050405020304" pitchFamily="18" charset="0"/>
            </a:rPr>
            <a:t>слияние нескольких предложений в одно</a:t>
          </a:r>
        </a:p>
      </dgm:t>
    </dgm:pt>
    <dgm:pt modelId="{DDEC6760-5336-4E10-A161-37A7DE4833BB}" type="parTrans" cxnId="{15756169-292E-4159-B785-3208D8ABEE39}">
      <dgm:prSet/>
      <dgm:spPr/>
      <dgm:t>
        <a:bodyPr/>
        <a:lstStyle/>
        <a:p>
          <a:endParaRPr lang="ru-RU"/>
        </a:p>
      </dgm:t>
    </dgm:pt>
    <dgm:pt modelId="{2BEDD935-D77B-4829-823D-6CFFBD5D8766}" type="sibTrans" cxnId="{15756169-292E-4159-B785-3208D8ABEE39}">
      <dgm:prSet/>
      <dgm:spPr/>
      <dgm:t>
        <a:bodyPr/>
        <a:lstStyle/>
        <a:p>
          <a:endParaRPr lang="ru-RU"/>
        </a:p>
      </dgm:t>
    </dgm:pt>
    <dgm:pt modelId="{999D2A87-2A04-49FA-B270-494F876F00A7}">
      <dgm:prSet phldrT="[Текст]" custT="1"/>
      <dgm:spPr/>
      <dgm:t>
        <a:bodyPr/>
        <a:lstStyle/>
        <a:p>
          <a:r>
            <a:rPr lang="ru-RU" sz="2000" dirty="0">
              <a:latin typeface="Times New Roman" panose="02020603050405020304" pitchFamily="18" charset="0"/>
              <a:cs typeface="Times New Roman" panose="02020603050405020304" pitchFamily="18" charset="0"/>
            </a:rPr>
            <a:t>замена предложения или его части указательным </a:t>
          </a:r>
          <a:r>
            <a:rPr lang="ru-RU" sz="2000" dirty="0" err="1" smtClean="0">
              <a:latin typeface="Times New Roman" panose="02020603050405020304" pitchFamily="18" charset="0"/>
              <a:cs typeface="Times New Roman" panose="02020603050405020304" pitchFamily="18" charset="0"/>
            </a:rPr>
            <a:t>местоим</a:t>
          </a:r>
          <a:r>
            <a:rPr lang="ru-RU" sz="2000" dirty="0" smtClean="0">
              <a:latin typeface="Times New Roman" panose="02020603050405020304" pitchFamily="18" charset="0"/>
              <a:cs typeface="Times New Roman" panose="02020603050405020304" pitchFamily="18" charset="0"/>
            </a:rPr>
            <a:t>-м</a:t>
          </a:r>
          <a:endParaRPr lang="ru-RU" sz="2000" dirty="0">
            <a:latin typeface="Times New Roman" panose="02020603050405020304" pitchFamily="18" charset="0"/>
            <a:cs typeface="Times New Roman" panose="02020603050405020304" pitchFamily="18" charset="0"/>
          </a:endParaRPr>
        </a:p>
      </dgm:t>
    </dgm:pt>
    <dgm:pt modelId="{D8AB763D-8E41-4C9B-A97D-0BE2341D667B}" type="parTrans" cxnId="{E3025874-5A07-4615-A186-BAF580E28697}">
      <dgm:prSet/>
      <dgm:spPr/>
      <dgm:t>
        <a:bodyPr/>
        <a:lstStyle/>
        <a:p>
          <a:endParaRPr lang="ru-RU"/>
        </a:p>
      </dgm:t>
    </dgm:pt>
    <dgm:pt modelId="{BEF35B19-C5B3-4D16-A245-8515AED8F052}" type="sibTrans" cxnId="{E3025874-5A07-4615-A186-BAF580E28697}">
      <dgm:prSet/>
      <dgm:spPr/>
      <dgm:t>
        <a:bodyPr/>
        <a:lstStyle/>
        <a:p>
          <a:endParaRPr lang="ru-RU"/>
        </a:p>
      </dgm:t>
    </dgm:pt>
    <dgm:pt modelId="{7D895FE6-5CC3-46BB-AC1D-2030691C83DA}">
      <dgm:prSet phldrT="[Текст]" custT="1"/>
      <dgm:spPr/>
      <dgm:t>
        <a:bodyPr/>
        <a:lstStyle/>
        <a:p>
          <a:r>
            <a:rPr lang="ru-RU" sz="2000" dirty="0">
              <a:latin typeface="Times New Roman" panose="02020603050405020304" pitchFamily="18" charset="0"/>
              <a:cs typeface="Times New Roman" panose="02020603050405020304" pitchFamily="18" charset="0"/>
            </a:rPr>
            <a:t>замена части предложения определительным или отрицательным местоимением</a:t>
          </a:r>
        </a:p>
      </dgm:t>
    </dgm:pt>
    <dgm:pt modelId="{55CFBE3C-8B38-4AA2-BFDC-2DF3885CE27B}" type="parTrans" cxnId="{3DFA14B5-AB23-4BC5-9B26-6E9D770307E8}">
      <dgm:prSet/>
      <dgm:spPr/>
      <dgm:t>
        <a:bodyPr/>
        <a:lstStyle/>
        <a:p>
          <a:endParaRPr lang="ru-RU"/>
        </a:p>
      </dgm:t>
    </dgm:pt>
    <dgm:pt modelId="{29613E8B-FAB9-4799-8117-BA036F2F83FF}" type="sibTrans" cxnId="{3DFA14B5-AB23-4BC5-9B26-6E9D770307E8}">
      <dgm:prSet/>
      <dgm:spPr/>
      <dgm:t>
        <a:bodyPr/>
        <a:lstStyle/>
        <a:p>
          <a:endParaRPr lang="ru-RU"/>
        </a:p>
      </dgm:t>
    </dgm:pt>
    <dgm:pt modelId="{5492C732-04D3-4A69-AB2D-7176A759341A}">
      <dgm:prSet phldrT="[Текст]" custT="1"/>
      <dgm:spPr/>
      <dgm:t>
        <a:bodyPr/>
        <a:lstStyle/>
        <a:p>
          <a:r>
            <a:rPr lang="ru-RU" sz="2000" dirty="0">
              <a:latin typeface="Times New Roman" panose="02020603050405020304" pitchFamily="18" charset="0"/>
              <a:cs typeface="Times New Roman" panose="02020603050405020304" pitchFamily="18" charset="0"/>
            </a:rPr>
            <a:t>замена сложноподчиненного предложения простым</a:t>
          </a:r>
        </a:p>
      </dgm:t>
    </dgm:pt>
    <dgm:pt modelId="{4AA7C167-4681-4246-A110-74540378CD1C}" type="parTrans" cxnId="{8908231E-582A-4E19-B346-78CE376DB029}">
      <dgm:prSet/>
      <dgm:spPr/>
      <dgm:t>
        <a:bodyPr/>
        <a:lstStyle/>
        <a:p>
          <a:endParaRPr lang="ru-RU"/>
        </a:p>
      </dgm:t>
    </dgm:pt>
    <dgm:pt modelId="{97774E7B-92C3-4D59-9505-1FE1B4625A62}" type="sibTrans" cxnId="{8908231E-582A-4E19-B346-78CE376DB029}">
      <dgm:prSet/>
      <dgm:spPr/>
      <dgm:t>
        <a:bodyPr/>
        <a:lstStyle/>
        <a:p>
          <a:endParaRPr lang="ru-RU"/>
        </a:p>
      </dgm:t>
    </dgm:pt>
    <dgm:pt modelId="{248D42D3-8482-41E7-9756-AA996DF56109}">
      <dgm:prSet phldrT="[Текст]" custT="1"/>
      <dgm:spPr/>
      <dgm:t>
        <a:bodyPr/>
        <a:lstStyle/>
        <a:p>
          <a:r>
            <a:rPr lang="ru-RU" sz="2000" dirty="0">
              <a:latin typeface="Times New Roman" panose="02020603050405020304" pitchFamily="18" charset="0"/>
              <a:cs typeface="Times New Roman" panose="02020603050405020304" pitchFamily="18" charset="0"/>
            </a:rPr>
            <a:t>замена прямой речи косвенной</a:t>
          </a:r>
        </a:p>
      </dgm:t>
    </dgm:pt>
    <dgm:pt modelId="{61EB7631-B3DA-4A46-8E6A-924B8332F1CF}" type="parTrans" cxnId="{8859D5C3-72D8-4D41-ACD6-6783D4CFE91A}">
      <dgm:prSet/>
      <dgm:spPr/>
      <dgm:t>
        <a:bodyPr/>
        <a:lstStyle/>
        <a:p>
          <a:endParaRPr lang="ru-RU"/>
        </a:p>
      </dgm:t>
    </dgm:pt>
    <dgm:pt modelId="{72742BB4-7CB9-40C8-BB6B-02CB40753857}" type="sibTrans" cxnId="{8859D5C3-72D8-4D41-ACD6-6783D4CFE91A}">
      <dgm:prSet/>
      <dgm:spPr/>
      <dgm:t>
        <a:bodyPr/>
        <a:lstStyle/>
        <a:p>
          <a:endParaRPr lang="ru-RU"/>
        </a:p>
      </dgm:t>
    </dgm:pt>
    <dgm:pt modelId="{098B2495-2193-462B-B6E6-D9C1AA8510FD}" type="pres">
      <dgm:prSet presAssocID="{C14F37BD-AF96-4BD6-9062-A8AD77FE20F0}" presName="linearFlow" presStyleCnt="0">
        <dgm:presLayoutVars>
          <dgm:dir/>
          <dgm:animLvl val="lvl"/>
          <dgm:resizeHandles val="exact"/>
        </dgm:presLayoutVars>
      </dgm:prSet>
      <dgm:spPr/>
      <dgm:t>
        <a:bodyPr/>
        <a:lstStyle/>
        <a:p>
          <a:endParaRPr lang="ru-RU"/>
        </a:p>
      </dgm:t>
    </dgm:pt>
    <dgm:pt modelId="{92EA6C16-E5EA-41A5-BB55-AE1618EB9EBB}" type="pres">
      <dgm:prSet presAssocID="{9BA59614-9688-4DA2-97C4-04A927912CE2}" presName="composite" presStyleCnt="0"/>
      <dgm:spPr/>
    </dgm:pt>
    <dgm:pt modelId="{2177CE16-61CF-44ED-97A0-374C2942D3BE}" type="pres">
      <dgm:prSet presAssocID="{9BA59614-9688-4DA2-97C4-04A927912CE2}" presName="parentText" presStyleLbl="alignNode1" presStyleIdx="0" presStyleCnt="3">
        <dgm:presLayoutVars>
          <dgm:chMax val="1"/>
          <dgm:bulletEnabled val="1"/>
        </dgm:presLayoutVars>
      </dgm:prSet>
      <dgm:spPr/>
      <dgm:t>
        <a:bodyPr/>
        <a:lstStyle/>
        <a:p>
          <a:endParaRPr lang="ru-RU"/>
        </a:p>
      </dgm:t>
    </dgm:pt>
    <dgm:pt modelId="{86F204C5-1DD3-4D57-81DB-CCA13B017BD1}" type="pres">
      <dgm:prSet presAssocID="{9BA59614-9688-4DA2-97C4-04A927912CE2}" presName="descendantText" presStyleLbl="alignAcc1" presStyleIdx="0" presStyleCnt="3">
        <dgm:presLayoutVars>
          <dgm:bulletEnabled val="1"/>
        </dgm:presLayoutVars>
      </dgm:prSet>
      <dgm:spPr/>
      <dgm:t>
        <a:bodyPr/>
        <a:lstStyle/>
        <a:p>
          <a:endParaRPr lang="ru-RU"/>
        </a:p>
      </dgm:t>
    </dgm:pt>
    <dgm:pt modelId="{27264189-6965-4336-8BD0-3486438DD357}" type="pres">
      <dgm:prSet presAssocID="{486DA794-E345-4C15-A5A0-F702BCB62543}" presName="sp" presStyleCnt="0"/>
      <dgm:spPr/>
    </dgm:pt>
    <dgm:pt modelId="{54F3233C-35CE-4EA0-95B8-03474143BBDB}" type="pres">
      <dgm:prSet presAssocID="{ACE0A0B7-F29C-41DD-9508-0F7694A516F6}" presName="composite" presStyleCnt="0"/>
      <dgm:spPr/>
    </dgm:pt>
    <dgm:pt modelId="{19CE9807-3CC1-425D-B708-164065B2E496}" type="pres">
      <dgm:prSet presAssocID="{ACE0A0B7-F29C-41DD-9508-0F7694A516F6}" presName="parentText" presStyleLbl="alignNode1" presStyleIdx="1" presStyleCnt="3" custLinFactNeighborX="0" custLinFactNeighborY="-7351">
        <dgm:presLayoutVars>
          <dgm:chMax val="1"/>
          <dgm:bulletEnabled val="1"/>
        </dgm:presLayoutVars>
      </dgm:prSet>
      <dgm:spPr/>
      <dgm:t>
        <a:bodyPr/>
        <a:lstStyle/>
        <a:p>
          <a:endParaRPr lang="ru-RU"/>
        </a:p>
      </dgm:t>
    </dgm:pt>
    <dgm:pt modelId="{171550ED-7589-4FF5-A505-755C016B359D}" type="pres">
      <dgm:prSet presAssocID="{ACE0A0B7-F29C-41DD-9508-0F7694A516F6}" presName="descendantText" presStyleLbl="alignAcc1" presStyleIdx="1" presStyleCnt="3" custLinFactNeighborX="314" custLinFactNeighborY="-11309">
        <dgm:presLayoutVars>
          <dgm:bulletEnabled val="1"/>
        </dgm:presLayoutVars>
      </dgm:prSet>
      <dgm:spPr/>
      <dgm:t>
        <a:bodyPr/>
        <a:lstStyle/>
        <a:p>
          <a:endParaRPr lang="ru-RU"/>
        </a:p>
      </dgm:t>
    </dgm:pt>
    <dgm:pt modelId="{4DFC5285-091E-4FA2-83B3-37E6A32EC650}" type="pres">
      <dgm:prSet presAssocID="{4DEE251C-2BF8-49E8-B2CA-C146ED21CD55}" presName="sp" presStyleCnt="0"/>
      <dgm:spPr/>
    </dgm:pt>
    <dgm:pt modelId="{945388D0-EA6C-4989-ABA6-8E590DE0DC6C}" type="pres">
      <dgm:prSet presAssocID="{E84D156A-8444-4D38-8004-5BA3204F1C2D}" presName="composite" presStyleCnt="0"/>
      <dgm:spPr/>
    </dgm:pt>
    <dgm:pt modelId="{7A4E68FC-2A98-46BB-B121-50039BC68718}" type="pres">
      <dgm:prSet presAssocID="{E84D156A-8444-4D38-8004-5BA3204F1C2D}" presName="parentText" presStyleLbl="alignNode1" presStyleIdx="2" presStyleCnt="3" custLinFactNeighborX="-2367" custLinFactNeighborY="-11711">
        <dgm:presLayoutVars>
          <dgm:chMax val="1"/>
          <dgm:bulletEnabled val="1"/>
        </dgm:presLayoutVars>
      </dgm:prSet>
      <dgm:spPr/>
      <dgm:t>
        <a:bodyPr/>
        <a:lstStyle/>
        <a:p>
          <a:endParaRPr lang="ru-RU"/>
        </a:p>
      </dgm:t>
    </dgm:pt>
    <dgm:pt modelId="{50A8F450-BF83-4B96-AB81-B883895349A6}" type="pres">
      <dgm:prSet presAssocID="{E84D156A-8444-4D38-8004-5BA3204F1C2D}" presName="descendantText" presStyleLbl="alignAcc1" presStyleIdx="2" presStyleCnt="3" custScaleY="94916" custLinFactNeighborX="0" custLinFactNeighborY="-18595">
        <dgm:presLayoutVars>
          <dgm:bulletEnabled val="1"/>
        </dgm:presLayoutVars>
      </dgm:prSet>
      <dgm:spPr/>
      <dgm:t>
        <a:bodyPr/>
        <a:lstStyle/>
        <a:p>
          <a:endParaRPr lang="ru-RU"/>
        </a:p>
      </dgm:t>
    </dgm:pt>
  </dgm:ptLst>
  <dgm:cxnLst>
    <dgm:cxn modelId="{86812B28-ED37-4AD8-A277-2264298C0142}" type="presOf" srcId="{EAA7E65A-E036-4326-9029-0B0575BEFC16}" destId="{171550ED-7589-4FF5-A505-755C016B359D}" srcOrd="0" destOrd="1" presId="urn:microsoft.com/office/officeart/2005/8/layout/chevron2"/>
    <dgm:cxn modelId="{E805676E-7A7A-45C9-A44A-6EC19126DC80}" type="presOf" srcId="{5492C732-04D3-4A69-AB2D-7176A759341A}" destId="{50A8F450-BF83-4B96-AB81-B883895349A6}" srcOrd="0" destOrd="2" presId="urn:microsoft.com/office/officeart/2005/8/layout/chevron2"/>
    <dgm:cxn modelId="{ADCF6FB4-4520-4801-8F37-6FFAC01B6FDC}" type="presOf" srcId="{AE273C45-542D-4568-A889-118EB07A2EC1}" destId="{50A8F450-BF83-4B96-AB81-B883895349A6}" srcOrd="0" destOrd="0" presId="urn:microsoft.com/office/officeart/2005/8/layout/chevron2"/>
    <dgm:cxn modelId="{39536D5B-B2D0-4F18-B0AB-D8332694B926}" srcId="{C14F37BD-AF96-4BD6-9062-A8AD77FE20F0}" destId="{9BA59614-9688-4DA2-97C4-04A927912CE2}" srcOrd="0" destOrd="0" parTransId="{678C701A-27AC-49E8-AADF-4C4DB4B438EC}" sibTransId="{486DA794-E345-4C15-A5A0-F702BCB62543}"/>
    <dgm:cxn modelId="{C8A9605B-B77E-4685-B625-C1AA047D3EC3}" type="presOf" srcId="{7D895FE6-5CC3-46BB-AC1D-2030691C83DA}" destId="{171550ED-7589-4FF5-A505-755C016B359D}" srcOrd="0" destOrd="2" presId="urn:microsoft.com/office/officeart/2005/8/layout/chevron2"/>
    <dgm:cxn modelId="{3DFA14B5-AB23-4BC5-9B26-6E9D770307E8}" srcId="{ACE0A0B7-F29C-41DD-9508-0F7694A516F6}" destId="{7D895FE6-5CC3-46BB-AC1D-2030691C83DA}" srcOrd="2" destOrd="0" parTransId="{55CFBE3C-8B38-4AA2-BFDC-2DF3885CE27B}" sibTransId="{29613E8B-FAB9-4799-8117-BA036F2F83FF}"/>
    <dgm:cxn modelId="{68E37C0A-B6CE-4603-842C-950AAED3BBD0}" type="presOf" srcId="{ACE0A0B7-F29C-41DD-9508-0F7694A516F6}" destId="{19CE9807-3CC1-425D-B708-164065B2E496}" srcOrd="0" destOrd="0" presId="urn:microsoft.com/office/officeart/2005/8/layout/chevron2"/>
    <dgm:cxn modelId="{F0207463-8BC6-4170-B159-8E4B06EE68E3}" type="presOf" srcId="{248D42D3-8482-41E7-9756-AA996DF56109}" destId="{50A8F450-BF83-4B96-AB81-B883895349A6}" srcOrd="0" destOrd="3" presId="urn:microsoft.com/office/officeart/2005/8/layout/chevron2"/>
    <dgm:cxn modelId="{A244FED2-2660-447F-9BF5-A720039E0A48}" type="presOf" srcId="{C7ADB26C-3BC8-45A6-9A3A-469A4DD5CAFB}" destId="{171550ED-7589-4FF5-A505-755C016B359D}" srcOrd="0" destOrd="0" presId="urn:microsoft.com/office/officeart/2005/8/layout/chevron2"/>
    <dgm:cxn modelId="{9A79205D-F293-4F94-9154-1EB0A75EA6E0}" type="presOf" srcId="{999D2A87-2A04-49FA-B270-494F876F00A7}" destId="{50A8F450-BF83-4B96-AB81-B883895349A6}" srcOrd="0" destOrd="1" presId="urn:microsoft.com/office/officeart/2005/8/layout/chevron2"/>
    <dgm:cxn modelId="{789D1DBC-E7D0-4605-A4A7-1A88FDBE7C84}" type="presOf" srcId="{E84D156A-8444-4D38-8004-5BA3204F1C2D}" destId="{7A4E68FC-2A98-46BB-B121-50039BC68718}" srcOrd="0" destOrd="0" presId="urn:microsoft.com/office/officeart/2005/8/layout/chevron2"/>
    <dgm:cxn modelId="{8908231E-582A-4E19-B346-78CE376DB029}" srcId="{E84D156A-8444-4D38-8004-5BA3204F1C2D}" destId="{5492C732-04D3-4A69-AB2D-7176A759341A}" srcOrd="2" destOrd="0" parTransId="{4AA7C167-4681-4246-A110-74540378CD1C}" sibTransId="{97774E7B-92C3-4D59-9505-1FE1B4625A62}"/>
    <dgm:cxn modelId="{505574A3-24AE-4C3A-83F1-CF24C552DA9C}" type="presOf" srcId="{C14F37BD-AF96-4BD6-9062-A8AD77FE20F0}" destId="{098B2495-2193-462B-B6E6-D9C1AA8510FD}" srcOrd="0" destOrd="0" presId="urn:microsoft.com/office/officeart/2005/8/layout/chevron2"/>
    <dgm:cxn modelId="{1E4F7F6F-9031-40F5-99AE-303668EB0572}" srcId="{C14F37BD-AF96-4BD6-9062-A8AD77FE20F0}" destId="{ACE0A0B7-F29C-41DD-9508-0F7694A516F6}" srcOrd="1" destOrd="0" parTransId="{CEC759CA-AEA7-43CE-971E-F8078B6DF75F}" sibTransId="{4DEE251C-2BF8-49E8-B2CA-C146ED21CD55}"/>
    <dgm:cxn modelId="{D4834AB3-07D2-432A-8633-AF5420824475}" type="presOf" srcId="{5DACE91C-9085-4504-BB4C-A6DCC7A740A7}" destId="{86F204C5-1DD3-4D57-81DB-CCA13B017BD1}" srcOrd="0" destOrd="0" presId="urn:microsoft.com/office/officeart/2005/8/layout/chevron2"/>
    <dgm:cxn modelId="{DDB4506E-48E2-4042-8476-DC4E1D3136CB}" srcId="{ACE0A0B7-F29C-41DD-9508-0F7694A516F6}" destId="{C7ADB26C-3BC8-45A6-9A3A-469A4DD5CAFB}" srcOrd="0" destOrd="0" parTransId="{02A9A4C4-3F27-4F3C-B8A1-FDC59C8EABEA}" sibTransId="{E9E719EB-E9F2-4546-87CB-DAF85211C211}"/>
    <dgm:cxn modelId="{163F03A5-1399-4091-9D91-2A3259042D67}" srcId="{9BA59614-9688-4DA2-97C4-04A927912CE2}" destId="{5DACE91C-9085-4504-BB4C-A6DCC7A740A7}" srcOrd="0" destOrd="0" parTransId="{12F9B4FA-CA0E-44C9-956F-159BA713D0AE}" sibTransId="{2990CBEE-AE45-4084-AC58-A836CCDE3FDD}"/>
    <dgm:cxn modelId="{852E3A1C-9ABF-4205-9636-7A9603D8A043}" type="presOf" srcId="{A9D9D776-FB27-44C8-9836-0EFEBC5553EB}" destId="{86F204C5-1DD3-4D57-81DB-CCA13B017BD1}" srcOrd="0" destOrd="1" presId="urn:microsoft.com/office/officeart/2005/8/layout/chevron2"/>
    <dgm:cxn modelId="{0DAABC51-E442-4CDA-B2C5-C94C70DE2509}" srcId="{ACE0A0B7-F29C-41DD-9508-0F7694A516F6}" destId="{EAA7E65A-E036-4326-9029-0B0575BEFC16}" srcOrd="1" destOrd="0" parTransId="{4B00ADC2-FE4E-4C8B-B74D-AC762D8DA1BD}" sibTransId="{D5325860-17C7-49B5-99D6-18073C1B5C7D}"/>
    <dgm:cxn modelId="{E3025874-5A07-4615-A186-BAF580E28697}" srcId="{E84D156A-8444-4D38-8004-5BA3204F1C2D}" destId="{999D2A87-2A04-49FA-B270-494F876F00A7}" srcOrd="1" destOrd="0" parTransId="{D8AB763D-8E41-4C9B-A97D-0BE2341D667B}" sibTransId="{BEF35B19-C5B3-4D16-A245-8515AED8F052}"/>
    <dgm:cxn modelId="{8859D5C3-72D8-4D41-ACD6-6783D4CFE91A}" srcId="{E84D156A-8444-4D38-8004-5BA3204F1C2D}" destId="{248D42D3-8482-41E7-9756-AA996DF56109}" srcOrd="3" destOrd="0" parTransId="{61EB7631-B3DA-4A46-8E6A-924B8332F1CF}" sibTransId="{72742BB4-7CB9-40C8-BB6B-02CB40753857}"/>
    <dgm:cxn modelId="{366B457F-6C0C-42DE-AB5C-FFDB929813A9}" type="presOf" srcId="{9BA59614-9688-4DA2-97C4-04A927912CE2}" destId="{2177CE16-61CF-44ED-97A0-374C2942D3BE}" srcOrd="0" destOrd="0" presId="urn:microsoft.com/office/officeart/2005/8/layout/chevron2"/>
    <dgm:cxn modelId="{9CF159F0-B20D-486E-90C9-544782EC604F}" srcId="{9BA59614-9688-4DA2-97C4-04A927912CE2}" destId="{A9D9D776-FB27-44C8-9836-0EFEBC5553EB}" srcOrd="1" destOrd="0" parTransId="{8776B34F-6258-465B-9B8D-35F42CD4301D}" sibTransId="{1E692F8D-76F1-4927-A472-70C7CE43D7E0}"/>
    <dgm:cxn modelId="{15756169-292E-4159-B785-3208D8ABEE39}" srcId="{E84D156A-8444-4D38-8004-5BA3204F1C2D}" destId="{AE273C45-542D-4568-A889-118EB07A2EC1}" srcOrd="0" destOrd="0" parTransId="{DDEC6760-5336-4E10-A161-37A7DE4833BB}" sibTransId="{2BEDD935-D77B-4829-823D-6CFFBD5D8766}"/>
    <dgm:cxn modelId="{683DBD94-C7A1-4ECB-A409-36A291835773}" srcId="{C14F37BD-AF96-4BD6-9062-A8AD77FE20F0}" destId="{E84D156A-8444-4D38-8004-5BA3204F1C2D}" srcOrd="2" destOrd="0" parTransId="{82762052-D752-4965-9124-91FA124E9F22}" sibTransId="{704CA75F-6F4A-4FFC-825B-29665B4121D8}"/>
    <dgm:cxn modelId="{E3D2DD13-8946-4BCE-8262-06F702D7E64D}" type="presParOf" srcId="{098B2495-2193-462B-B6E6-D9C1AA8510FD}" destId="{92EA6C16-E5EA-41A5-BB55-AE1618EB9EBB}" srcOrd="0" destOrd="0" presId="urn:microsoft.com/office/officeart/2005/8/layout/chevron2"/>
    <dgm:cxn modelId="{4BEA8E74-DD05-4455-AB60-783D05FF2199}" type="presParOf" srcId="{92EA6C16-E5EA-41A5-BB55-AE1618EB9EBB}" destId="{2177CE16-61CF-44ED-97A0-374C2942D3BE}" srcOrd="0" destOrd="0" presId="urn:microsoft.com/office/officeart/2005/8/layout/chevron2"/>
    <dgm:cxn modelId="{D8290EC1-82DC-446A-A1CA-7B4D3E69FC18}" type="presParOf" srcId="{92EA6C16-E5EA-41A5-BB55-AE1618EB9EBB}" destId="{86F204C5-1DD3-4D57-81DB-CCA13B017BD1}" srcOrd="1" destOrd="0" presId="urn:microsoft.com/office/officeart/2005/8/layout/chevron2"/>
    <dgm:cxn modelId="{BBBEE4B4-2CBD-48EE-85BC-24E79DE897B2}" type="presParOf" srcId="{098B2495-2193-462B-B6E6-D9C1AA8510FD}" destId="{27264189-6965-4336-8BD0-3486438DD357}" srcOrd="1" destOrd="0" presId="urn:microsoft.com/office/officeart/2005/8/layout/chevron2"/>
    <dgm:cxn modelId="{17FE4BE7-D42F-4F3F-AB20-AEB8EBB54B1D}" type="presParOf" srcId="{098B2495-2193-462B-B6E6-D9C1AA8510FD}" destId="{54F3233C-35CE-4EA0-95B8-03474143BBDB}" srcOrd="2" destOrd="0" presId="urn:microsoft.com/office/officeart/2005/8/layout/chevron2"/>
    <dgm:cxn modelId="{7B555E1D-2D34-4EF2-8324-2E843077CE84}" type="presParOf" srcId="{54F3233C-35CE-4EA0-95B8-03474143BBDB}" destId="{19CE9807-3CC1-425D-B708-164065B2E496}" srcOrd="0" destOrd="0" presId="urn:microsoft.com/office/officeart/2005/8/layout/chevron2"/>
    <dgm:cxn modelId="{EFDA8E4C-7102-4754-8309-516FF8AA8452}" type="presParOf" srcId="{54F3233C-35CE-4EA0-95B8-03474143BBDB}" destId="{171550ED-7589-4FF5-A505-755C016B359D}" srcOrd="1" destOrd="0" presId="urn:microsoft.com/office/officeart/2005/8/layout/chevron2"/>
    <dgm:cxn modelId="{BDFB5EFD-BB64-4929-86DF-619C0DB7FE0A}" type="presParOf" srcId="{098B2495-2193-462B-B6E6-D9C1AA8510FD}" destId="{4DFC5285-091E-4FA2-83B3-37E6A32EC650}" srcOrd="3" destOrd="0" presId="urn:microsoft.com/office/officeart/2005/8/layout/chevron2"/>
    <dgm:cxn modelId="{3E9465D9-BC03-49A4-BB24-0E60F82755FB}" type="presParOf" srcId="{098B2495-2193-462B-B6E6-D9C1AA8510FD}" destId="{945388D0-EA6C-4989-ABA6-8E590DE0DC6C}" srcOrd="4" destOrd="0" presId="urn:microsoft.com/office/officeart/2005/8/layout/chevron2"/>
    <dgm:cxn modelId="{FF0DFCAD-F3B0-4DD3-A86D-C85B14AC6A1C}" type="presParOf" srcId="{945388D0-EA6C-4989-ABA6-8E590DE0DC6C}" destId="{7A4E68FC-2A98-46BB-B121-50039BC68718}" srcOrd="0" destOrd="0" presId="urn:microsoft.com/office/officeart/2005/8/layout/chevron2"/>
    <dgm:cxn modelId="{CF6C9EB4-B101-466F-9B17-2C27D90B9506}" type="presParOf" srcId="{945388D0-EA6C-4989-ABA6-8E590DE0DC6C}" destId="{50A8F450-BF83-4B96-AB81-B883895349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D067A-0F83-4940-A39E-7324316D3C7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8393826B-418B-4B19-B2A8-E6F19D28F2A4}">
      <dgm:prSet phldrT="[Текст]"/>
      <dgm:spPr/>
      <dgm:t>
        <a:bodyPr/>
        <a:lstStyle/>
        <a:p>
          <a:pPr>
            <a:lnSpc>
              <a:spcPct val="100000"/>
            </a:lnSpc>
          </a:pPr>
          <a:r>
            <a:rPr lang="ru-RU" dirty="0">
              <a:latin typeface="Times New Roman" panose="02020603050405020304" pitchFamily="18" charset="0"/>
              <a:cs typeface="Times New Roman" panose="02020603050405020304" pitchFamily="18" charset="0"/>
            </a:rPr>
            <a:t>9.1 Поиск языкового явления в цитате, определение</a:t>
          </a:r>
        </a:p>
        <a:p>
          <a:pPr>
            <a:lnSpc>
              <a:spcPct val="100000"/>
            </a:lnSpc>
          </a:pPr>
          <a:r>
            <a:rPr lang="ru-RU" dirty="0">
              <a:latin typeface="Times New Roman" panose="02020603050405020304" pitchFamily="18" charset="0"/>
              <a:cs typeface="Times New Roman" panose="02020603050405020304" pitchFamily="18" charset="0"/>
            </a:rPr>
            <a:t> его и подбор аргументов из текста</a:t>
          </a:r>
        </a:p>
      </dgm:t>
    </dgm:pt>
    <dgm:pt modelId="{C70FE005-CF1A-4BB9-B183-422CE8FE5C72}" type="parTrans" cxnId="{8C4C7812-0314-47BF-96DD-289F6171D6D4}">
      <dgm:prSet/>
      <dgm:spPr/>
      <dgm:t>
        <a:bodyPr/>
        <a:lstStyle/>
        <a:p>
          <a:endParaRPr lang="ru-RU"/>
        </a:p>
      </dgm:t>
    </dgm:pt>
    <dgm:pt modelId="{FDE7A197-1A22-4065-89D2-6465709FD2A6}" type="sibTrans" cxnId="{8C4C7812-0314-47BF-96DD-289F6171D6D4}">
      <dgm:prSet/>
      <dgm:spPr/>
      <dgm:t>
        <a:bodyPr/>
        <a:lstStyle/>
        <a:p>
          <a:endParaRPr lang="ru-RU"/>
        </a:p>
      </dgm:t>
    </dgm:pt>
    <dgm:pt modelId="{1CBCE751-76D2-4A22-AF03-590AD70132E9}">
      <dgm:prSet phldrT="[Текст]"/>
      <dgm:spPr/>
      <dgm:t>
        <a:bodyPr/>
        <a:lstStyle/>
        <a:p>
          <a:r>
            <a:rPr lang="ru-RU" dirty="0">
              <a:latin typeface="Times New Roman" panose="02020603050405020304" pitchFamily="18" charset="0"/>
              <a:cs typeface="Times New Roman" panose="02020603050405020304" pitchFamily="18" charset="0"/>
            </a:rPr>
            <a:t>9.2 Интерпретация цитаты и подбор аргументов из текста </a:t>
          </a:r>
        </a:p>
      </dgm:t>
    </dgm:pt>
    <dgm:pt modelId="{7A3589FC-B265-443D-A7D3-32FA83B1F229}" type="parTrans" cxnId="{673BCDDB-4A4B-4390-9757-B7B44C7A6FA2}">
      <dgm:prSet/>
      <dgm:spPr/>
      <dgm:t>
        <a:bodyPr/>
        <a:lstStyle/>
        <a:p>
          <a:endParaRPr lang="ru-RU"/>
        </a:p>
      </dgm:t>
    </dgm:pt>
    <dgm:pt modelId="{5B40CD5C-1C1B-4FDA-B974-2AAE03D204C9}" type="sibTrans" cxnId="{673BCDDB-4A4B-4390-9757-B7B44C7A6FA2}">
      <dgm:prSet/>
      <dgm:spPr/>
      <dgm:t>
        <a:bodyPr/>
        <a:lstStyle/>
        <a:p>
          <a:endParaRPr lang="ru-RU"/>
        </a:p>
      </dgm:t>
    </dgm:pt>
    <dgm:pt modelId="{7CC842F9-F3D2-4EB8-8F0E-50013A500241}">
      <dgm:prSet phldrT="[Текст]"/>
      <dgm:spPr/>
      <dgm:t>
        <a:bodyPr/>
        <a:lstStyle/>
        <a:p>
          <a:r>
            <a:rPr lang="ru-RU" dirty="0">
              <a:latin typeface="Times New Roman" panose="02020603050405020304" pitchFamily="18" charset="0"/>
              <a:cs typeface="Times New Roman" panose="02020603050405020304" pitchFamily="18" charset="0"/>
            </a:rPr>
            <a:t>9.3 Толкование понятия, комментирование, подбор примеров </a:t>
          </a:r>
        </a:p>
      </dgm:t>
    </dgm:pt>
    <dgm:pt modelId="{824AFC1B-38D6-42AC-A54C-94D98DD726E0}" type="parTrans" cxnId="{0B28117C-B4C2-4093-83FD-294F147C5A9B}">
      <dgm:prSet/>
      <dgm:spPr/>
      <dgm:t>
        <a:bodyPr/>
        <a:lstStyle/>
        <a:p>
          <a:endParaRPr lang="ru-RU"/>
        </a:p>
      </dgm:t>
    </dgm:pt>
    <dgm:pt modelId="{DC31E349-FCF0-4D5A-8A09-40516A55EAF4}" type="sibTrans" cxnId="{0B28117C-B4C2-4093-83FD-294F147C5A9B}">
      <dgm:prSet/>
      <dgm:spPr/>
      <dgm:t>
        <a:bodyPr/>
        <a:lstStyle/>
        <a:p>
          <a:endParaRPr lang="ru-RU"/>
        </a:p>
      </dgm:t>
    </dgm:pt>
    <dgm:pt modelId="{9767FE78-E00A-46EA-AC3D-CAAB2BA167AB}" type="pres">
      <dgm:prSet presAssocID="{8D9D067A-0F83-4940-A39E-7324316D3C72}" presName="linear" presStyleCnt="0">
        <dgm:presLayoutVars>
          <dgm:dir/>
          <dgm:animLvl val="lvl"/>
          <dgm:resizeHandles val="exact"/>
        </dgm:presLayoutVars>
      </dgm:prSet>
      <dgm:spPr/>
      <dgm:t>
        <a:bodyPr/>
        <a:lstStyle/>
        <a:p>
          <a:endParaRPr lang="ru-RU"/>
        </a:p>
      </dgm:t>
    </dgm:pt>
    <dgm:pt modelId="{2C5E1D03-22B4-4C94-A2A4-9D30CD60A4FE}" type="pres">
      <dgm:prSet presAssocID="{8393826B-418B-4B19-B2A8-E6F19D28F2A4}" presName="parentLin" presStyleCnt="0"/>
      <dgm:spPr/>
    </dgm:pt>
    <dgm:pt modelId="{B4AC8B1C-3FF7-4630-BAA8-A84B9DFBF27E}" type="pres">
      <dgm:prSet presAssocID="{8393826B-418B-4B19-B2A8-E6F19D28F2A4}" presName="parentLeftMargin" presStyleLbl="node1" presStyleIdx="0" presStyleCnt="3"/>
      <dgm:spPr/>
      <dgm:t>
        <a:bodyPr/>
        <a:lstStyle/>
        <a:p>
          <a:endParaRPr lang="ru-RU"/>
        </a:p>
      </dgm:t>
    </dgm:pt>
    <dgm:pt modelId="{848A5B24-4E9A-40BF-9F28-F00F764F1654}" type="pres">
      <dgm:prSet presAssocID="{8393826B-418B-4B19-B2A8-E6F19D28F2A4}" presName="parentText" presStyleLbl="node1" presStyleIdx="0" presStyleCnt="3" custScaleX="142857" custLinFactNeighborX="-5627" custLinFactNeighborY="-3600">
        <dgm:presLayoutVars>
          <dgm:chMax val="0"/>
          <dgm:bulletEnabled val="1"/>
        </dgm:presLayoutVars>
      </dgm:prSet>
      <dgm:spPr/>
      <dgm:t>
        <a:bodyPr/>
        <a:lstStyle/>
        <a:p>
          <a:endParaRPr lang="ru-RU"/>
        </a:p>
      </dgm:t>
    </dgm:pt>
    <dgm:pt modelId="{0AD81740-E5B2-40FF-90E5-29BAA2B07795}" type="pres">
      <dgm:prSet presAssocID="{8393826B-418B-4B19-B2A8-E6F19D28F2A4}" presName="negativeSpace" presStyleCnt="0"/>
      <dgm:spPr/>
    </dgm:pt>
    <dgm:pt modelId="{6F24E561-C82E-40B2-850B-93188BB9964C}" type="pres">
      <dgm:prSet presAssocID="{8393826B-418B-4B19-B2A8-E6F19D28F2A4}" presName="childText" presStyleLbl="conFgAcc1" presStyleIdx="0" presStyleCnt="3">
        <dgm:presLayoutVars>
          <dgm:bulletEnabled val="1"/>
        </dgm:presLayoutVars>
      </dgm:prSet>
      <dgm:spPr/>
    </dgm:pt>
    <dgm:pt modelId="{32F3BC81-652D-4983-A2F7-FAB87D3CF931}" type="pres">
      <dgm:prSet presAssocID="{FDE7A197-1A22-4065-89D2-6465709FD2A6}" presName="spaceBetweenRectangles" presStyleCnt="0"/>
      <dgm:spPr/>
    </dgm:pt>
    <dgm:pt modelId="{DBC4E4BD-FCDC-4125-84E9-911BB4C5C731}" type="pres">
      <dgm:prSet presAssocID="{1CBCE751-76D2-4A22-AF03-590AD70132E9}" presName="parentLin" presStyleCnt="0"/>
      <dgm:spPr/>
    </dgm:pt>
    <dgm:pt modelId="{C314C767-5D56-4E48-A8DC-F44A4040FB53}" type="pres">
      <dgm:prSet presAssocID="{1CBCE751-76D2-4A22-AF03-590AD70132E9}" presName="parentLeftMargin" presStyleLbl="node1" presStyleIdx="0" presStyleCnt="3"/>
      <dgm:spPr/>
      <dgm:t>
        <a:bodyPr/>
        <a:lstStyle/>
        <a:p>
          <a:endParaRPr lang="ru-RU"/>
        </a:p>
      </dgm:t>
    </dgm:pt>
    <dgm:pt modelId="{4979127D-3BA2-4EFD-A3CC-78D1212B96DE}" type="pres">
      <dgm:prSet presAssocID="{1CBCE751-76D2-4A22-AF03-590AD70132E9}" presName="parentText" presStyleLbl="node1" presStyleIdx="1" presStyleCnt="3" custScaleX="142857">
        <dgm:presLayoutVars>
          <dgm:chMax val="0"/>
          <dgm:bulletEnabled val="1"/>
        </dgm:presLayoutVars>
      </dgm:prSet>
      <dgm:spPr/>
      <dgm:t>
        <a:bodyPr/>
        <a:lstStyle/>
        <a:p>
          <a:endParaRPr lang="ru-RU"/>
        </a:p>
      </dgm:t>
    </dgm:pt>
    <dgm:pt modelId="{D285F346-E492-4895-8004-43A525E9EA3B}" type="pres">
      <dgm:prSet presAssocID="{1CBCE751-76D2-4A22-AF03-590AD70132E9}" presName="negativeSpace" presStyleCnt="0"/>
      <dgm:spPr/>
    </dgm:pt>
    <dgm:pt modelId="{F422A868-C4DB-4AC1-BC65-1D7699DEA0CC}" type="pres">
      <dgm:prSet presAssocID="{1CBCE751-76D2-4A22-AF03-590AD70132E9}" presName="childText" presStyleLbl="conFgAcc1" presStyleIdx="1" presStyleCnt="3">
        <dgm:presLayoutVars>
          <dgm:bulletEnabled val="1"/>
        </dgm:presLayoutVars>
      </dgm:prSet>
      <dgm:spPr/>
    </dgm:pt>
    <dgm:pt modelId="{7889114C-77B7-40E4-90ED-EBDCF7613EA2}" type="pres">
      <dgm:prSet presAssocID="{5B40CD5C-1C1B-4FDA-B974-2AAE03D204C9}" presName="spaceBetweenRectangles" presStyleCnt="0"/>
      <dgm:spPr/>
    </dgm:pt>
    <dgm:pt modelId="{23FC81CF-B4F4-4311-B944-04F438FD4E80}" type="pres">
      <dgm:prSet presAssocID="{7CC842F9-F3D2-4EB8-8F0E-50013A500241}" presName="parentLin" presStyleCnt="0"/>
      <dgm:spPr/>
    </dgm:pt>
    <dgm:pt modelId="{F1275749-9E36-432A-AC3E-CA1B52743B3C}" type="pres">
      <dgm:prSet presAssocID="{7CC842F9-F3D2-4EB8-8F0E-50013A500241}" presName="parentLeftMargin" presStyleLbl="node1" presStyleIdx="1" presStyleCnt="3"/>
      <dgm:spPr/>
      <dgm:t>
        <a:bodyPr/>
        <a:lstStyle/>
        <a:p>
          <a:endParaRPr lang="ru-RU"/>
        </a:p>
      </dgm:t>
    </dgm:pt>
    <dgm:pt modelId="{197196E5-8D5B-44DE-B5D1-0B85FD6B06B8}" type="pres">
      <dgm:prSet presAssocID="{7CC842F9-F3D2-4EB8-8F0E-50013A500241}" presName="parentText" presStyleLbl="node1" presStyleIdx="2" presStyleCnt="3" custScaleX="142857">
        <dgm:presLayoutVars>
          <dgm:chMax val="0"/>
          <dgm:bulletEnabled val="1"/>
        </dgm:presLayoutVars>
      </dgm:prSet>
      <dgm:spPr/>
      <dgm:t>
        <a:bodyPr/>
        <a:lstStyle/>
        <a:p>
          <a:endParaRPr lang="ru-RU"/>
        </a:p>
      </dgm:t>
    </dgm:pt>
    <dgm:pt modelId="{990EC5FE-5E71-4340-A3EB-495823A03E07}" type="pres">
      <dgm:prSet presAssocID="{7CC842F9-F3D2-4EB8-8F0E-50013A500241}" presName="negativeSpace" presStyleCnt="0"/>
      <dgm:spPr/>
    </dgm:pt>
    <dgm:pt modelId="{CC8E7D20-0574-4FD9-A4C5-0833F7897D3F}" type="pres">
      <dgm:prSet presAssocID="{7CC842F9-F3D2-4EB8-8F0E-50013A500241}" presName="childText" presStyleLbl="conFgAcc1" presStyleIdx="2" presStyleCnt="3">
        <dgm:presLayoutVars>
          <dgm:bulletEnabled val="1"/>
        </dgm:presLayoutVars>
      </dgm:prSet>
      <dgm:spPr/>
    </dgm:pt>
  </dgm:ptLst>
  <dgm:cxnLst>
    <dgm:cxn modelId="{2D118D9E-73D1-4760-A65A-17B2B655877E}" type="presOf" srcId="{7CC842F9-F3D2-4EB8-8F0E-50013A500241}" destId="{F1275749-9E36-432A-AC3E-CA1B52743B3C}" srcOrd="0" destOrd="0" presId="urn:microsoft.com/office/officeart/2005/8/layout/list1"/>
    <dgm:cxn modelId="{DA5D0B78-F443-49BB-AA61-200439D34E13}" type="presOf" srcId="{8D9D067A-0F83-4940-A39E-7324316D3C72}" destId="{9767FE78-E00A-46EA-AC3D-CAAB2BA167AB}" srcOrd="0" destOrd="0" presId="urn:microsoft.com/office/officeart/2005/8/layout/list1"/>
    <dgm:cxn modelId="{06AE0C7D-AD5F-4F94-B16C-C3898D581993}" type="presOf" srcId="{7CC842F9-F3D2-4EB8-8F0E-50013A500241}" destId="{197196E5-8D5B-44DE-B5D1-0B85FD6B06B8}" srcOrd="1" destOrd="0" presId="urn:microsoft.com/office/officeart/2005/8/layout/list1"/>
    <dgm:cxn modelId="{79D17325-D730-4DEC-9D2D-A0C3219C1AFF}" type="presOf" srcId="{1CBCE751-76D2-4A22-AF03-590AD70132E9}" destId="{4979127D-3BA2-4EFD-A3CC-78D1212B96DE}" srcOrd="1" destOrd="0" presId="urn:microsoft.com/office/officeart/2005/8/layout/list1"/>
    <dgm:cxn modelId="{E95A3905-F264-4968-A8D4-6DE52B95D73F}" type="presOf" srcId="{8393826B-418B-4B19-B2A8-E6F19D28F2A4}" destId="{B4AC8B1C-3FF7-4630-BAA8-A84B9DFBF27E}" srcOrd="0" destOrd="0" presId="urn:microsoft.com/office/officeart/2005/8/layout/list1"/>
    <dgm:cxn modelId="{30AAD292-B871-4527-8321-4327563643A1}" type="presOf" srcId="{1CBCE751-76D2-4A22-AF03-590AD70132E9}" destId="{C314C767-5D56-4E48-A8DC-F44A4040FB53}" srcOrd="0" destOrd="0" presId="urn:microsoft.com/office/officeart/2005/8/layout/list1"/>
    <dgm:cxn modelId="{0B28117C-B4C2-4093-83FD-294F147C5A9B}" srcId="{8D9D067A-0F83-4940-A39E-7324316D3C72}" destId="{7CC842F9-F3D2-4EB8-8F0E-50013A500241}" srcOrd="2" destOrd="0" parTransId="{824AFC1B-38D6-42AC-A54C-94D98DD726E0}" sibTransId="{DC31E349-FCF0-4D5A-8A09-40516A55EAF4}"/>
    <dgm:cxn modelId="{8141E6BF-AC75-484B-99B3-26E2B3460979}" type="presOf" srcId="{8393826B-418B-4B19-B2A8-E6F19D28F2A4}" destId="{848A5B24-4E9A-40BF-9F28-F00F764F1654}" srcOrd="1" destOrd="0" presId="urn:microsoft.com/office/officeart/2005/8/layout/list1"/>
    <dgm:cxn modelId="{8C4C7812-0314-47BF-96DD-289F6171D6D4}" srcId="{8D9D067A-0F83-4940-A39E-7324316D3C72}" destId="{8393826B-418B-4B19-B2A8-E6F19D28F2A4}" srcOrd="0" destOrd="0" parTransId="{C70FE005-CF1A-4BB9-B183-422CE8FE5C72}" sibTransId="{FDE7A197-1A22-4065-89D2-6465709FD2A6}"/>
    <dgm:cxn modelId="{673BCDDB-4A4B-4390-9757-B7B44C7A6FA2}" srcId="{8D9D067A-0F83-4940-A39E-7324316D3C72}" destId="{1CBCE751-76D2-4A22-AF03-590AD70132E9}" srcOrd="1" destOrd="0" parTransId="{7A3589FC-B265-443D-A7D3-32FA83B1F229}" sibTransId="{5B40CD5C-1C1B-4FDA-B974-2AAE03D204C9}"/>
    <dgm:cxn modelId="{FB7AFC9E-DC08-47FA-8DAA-AFAED0672556}" type="presParOf" srcId="{9767FE78-E00A-46EA-AC3D-CAAB2BA167AB}" destId="{2C5E1D03-22B4-4C94-A2A4-9D30CD60A4FE}" srcOrd="0" destOrd="0" presId="urn:microsoft.com/office/officeart/2005/8/layout/list1"/>
    <dgm:cxn modelId="{B80EE33D-3B03-4C40-A2A3-275969012D42}" type="presParOf" srcId="{2C5E1D03-22B4-4C94-A2A4-9D30CD60A4FE}" destId="{B4AC8B1C-3FF7-4630-BAA8-A84B9DFBF27E}" srcOrd="0" destOrd="0" presId="urn:microsoft.com/office/officeart/2005/8/layout/list1"/>
    <dgm:cxn modelId="{A26A4F31-F3F4-4842-B0EE-31B12A8ADBCA}" type="presParOf" srcId="{2C5E1D03-22B4-4C94-A2A4-9D30CD60A4FE}" destId="{848A5B24-4E9A-40BF-9F28-F00F764F1654}" srcOrd="1" destOrd="0" presId="urn:microsoft.com/office/officeart/2005/8/layout/list1"/>
    <dgm:cxn modelId="{AA8A010B-8030-4605-88E9-2E4FE11A2B1D}" type="presParOf" srcId="{9767FE78-E00A-46EA-AC3D-CAAB2BA167AB}" destId="{0AD81740-E5B2-40FF-90E5-29BAA2B07795}" srcOrd="1" destOrd="0" presId="urn:microsoft.com/office/officeart/2005/8/layout/list1"/>
    <dgm:cxn modelId="{CB692146-3055-4DD1-A609-C57D975BC0A6}" type="presParOf" srcId="{9767FE78-E00A-46EA-AC3D-CAAB2BA167AB}" destId="{6F24E561-C82E-40B2-850B-93188BB9964C}" srcOrd="2" destOrd="0" presId="urn:microsoft.com/office/officeart/2005/8/layout/list1"/>
    <dgm:cxn modelId="{6136FEB1-436F-4399-8AD4-9C5328034757}" type="presParOf" srcId="{9767FE78-E00A-46EA-AC3D-CAAB2BA167AB}" destId="{32F3BC81-652D-4983-A2F7-FAB87D3CF931}" srcOrd="3" destOrd="0" presId="urn:microsoft.com/office/officeart/2005/8/layout/list1"/>
    <dgm:cxn modelId="{4F6FFE22-A663-4D9C-A815-DC0847BAC590}" type="presParOf" srcId="{9767FE78-E00A-46EA-AC3D-CAAB2BA167AB}" destId="{DBC4E4BD-FCDC-4125-84E9-911BB4C5C731}" srcOrd="4" destOrd="0" presId="urn:microsoft.com/office/officeart/2005/8/layout/list1"/>
    <dgm:cxn modelId="{E2DC2122-FAD1-4124-A32A-3F58572AA70E}" type="presParOf" srcId="{DBC4E4BD-FCDC-4125-84E9-911BB4C5C731}" destId="{C314C767-5D56-4E48-A8DC-F44A4040FB53}" srcOrd="0" destOrd="0" presId="urn:microsoft.com/office/officeart/2005/8/layout/list1"/>
    <dgm:cxn modelId="{463A7F3F-67D9-4296-AFAB-DD16C7A8E879}" type="presParOf" srcId="{DBC4E4BD-FCDC-4125-84E9-911BB4C5C731}" destId="{4979127D-3BA2-4EFD-A3CC-78D1212B96DE}" srcOrd="1" destOrd="0" presId="urn:microsoft.com/office/officeart/2005/8/layout/list1"/>
    <dgm:cxn modelId="{4C3E1098-66FE-4DFF-8023-C975FC47A690}" type="presParOf" srcId="{9767FE78-E00A-46EA-AC3D-CAAB2BA167AB}" destId="{D285F346-E492-4895-8004-43A525E9EA3B}" srcOrd="5" destOrd="0" presId="urn:microsoft.com/office/officeart/2005/8/layout/list1"/>
    <dgm:cxn modelId="{80D5BE8E-09D7-4421-96A8-AFCBDAE1C315}" type="presParOf" srcId="{9767FE78-E00A-46EA-AC3D-CAAB2BA167AB}" destId="{F422A868-C4DB-4AC1-BC65-1D7699DEA0CC}" srcOrd="6" destOrd="0" presId="urn:microsoft.com/office/officeart/2005/8/layout/list1"/>
    <dgm:cxn modelId="{A3D96091-0B83-45DC-8F24-FF1A953353D2}" type="presParOf" srcId="{9767FE78-E00A-46EA-AC3D-CAAB2BA167AB}" destId="{7889114C-77B7-40E4-90ED-EBDCF7613EA2}" srcOrd="7" destOrd="0" presId="urn:microsoft.com/office/officeart/2005/8/layout/list1"/>
    <dgm:cxn modelId="{B726E8CD-8751-45EA-9EBF-5C7F832E301C}" type="presParOf" srcId="{9767FE78-E00A-46EA-AC3D-CAAB2BA167AB}" destId="{23FC81CF-B4F4-4311-B944-04F438FD4E80}" srcOrd="8" destOrd="0" presId="urn:microsoft.com/office/officeart/2005/8/layout/list1"/>
    <dgm:cxn modelId="{645A62F0-B2C6-4BFC-80FE-44663A8EAC67}" type="presParOf" srcId="{23FC81CF-B4F4-4311-B944-04F438FD4E80}" destId="{F1275749-9E36-432A-AC3E-CA1B52743B3C}" srcOrd="0" destOrd="0" presId="urn:microsoft.com/office/officeart/2005/8/layout/list1"/>
    <dgm:cxn modelId="{ABCE6A3D-AE39-4B0F-A30B-04A367723F5E}" type="presParOf" srcId="{23FC81CF-B4F4-4311-B944-04F438FD4E80}" destId="{197196E5-8D5B-44DE-B5D1-0B85FD6B06B8}" srcOrd="1" destOrd="0" presId="urn:microsoft.com/office/officeart/2005/8/layout/list1"/>
    <dgm:cxn modelId="{98554C66-2063-4A45-A967-634DD9F6CE40}" type="presParOf" srcId="{9767FE78-E00A-46EA-AC3D-CAAB2BA167AB}" destId="{990EC5FE-5E71-4340-A3EB-495823A03E07}" srcOrd="9" destOrd="0" presId="urn:microsoft.com/office/officeart/2005/8/layout/list1"/>
    <dgm:cxn modelId="{56982102-03AC-4310-8FEB-64BF2C8EB6C5}" type="presParOf" srcId="{9767FE78-E00A-46EA-AC3D-CAAB2BA167AB}" destId="{CC8E7D20-0574-4FD9-A4C5-0833F7897D3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7CE16-61CF-44ED-97A0-374C2942D3BE}">
      <dsp:nvSpPr>
        <dsp:cNvPr id="0" name=""/>
        <dsp:cNvSpPr/>
      </dsp:nvSpPr>
      <dsp:spPr>
        <a:xfrm rot="5400000">
          <a:off x="-288983" y="295001"/>
          <a:ext cx="1926557" cy="1348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i="0" kern="1200" dirty="0">
              <a:solidFill>
                <a:srgbClr val="C00000"/>
              </a:solidFill>
              <a:latin typeface="Times New Roman" panose="02020603050405020304" pitchFamily="18" charset="0"/>
              <a:cs typeface="Times New Roman" panose="02020603050405020304" pitchFamily="18" charset="0"/>
            </a:rPr>
            <a:t>Исключение</a:t>
          </a:r>
        </a:p>
      </dsp:txBody>
      <dsp:txXfrm rot="-5400000">
        <a:off x="1" y="680312"/>
        <a:ext cx="1348590" cy="577967"/>
      </dsp:txXfrm>
    </dsp:sp>
    <dsp:sp modelId="{86F204C5-1DD3-4D57-81DB-CCA13B017BD1}">
      <dsp:nvSpPr>
        <dsp:cNvPr id="0" name=""/>
        <dsp:cNvSpPr/>
      </dsp:nvSpPr>
      <dsp:spPr>
        <a:xfrm rot="5400000">
          <a:off x="4391563" y="-3036955"/>
          <a:ext cx="1252262" cy="73382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повторы, синонимы, уточняющие конструкции</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фрагмент предложения, несколько предложений</a:t>
          </a:r>
        </a:p>
      </dsp:txBody>
      <dsp:txXfrm rot="-5400000">
        <a:off x="1348590" y="67148"/>
        <a:ext cx="7277079" cy="1130002"/>
      </dsp:txXfrm>
    </dsp:sp>
    <dsp:sp modelId="{19CE9807-3CC1-425D-B708-164065B2E496}">
      <dsp:nvSpPr>
        <dsp:cNvPr id="0" name=""/>
        <dsp:cNvSpPr/>
      </dsp:nvSpPr>
      <dsp:spPr>
        <a:xfrm rot="5400000">
          <a:off x="-288983" y="1889183"/>
          <a:ext cx="1926557" cy="1348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solidFill>
                <a:srgbClr val="C00000"/>
              </a:solidFill>
              <a:latin typeface="Times New Roman" panose="02020603050405020304" pitchFamily="18" charset="0"/>
              <a:cs typeface="Times New Roman" panose="02020603050405020304" pitchFamily="18" charset="0"/>
            </a:rPr>
            <a:t>Обобщение</a:t>
          </a:r>
        </a:p>
      </dsp:txBody>
      <dsp:txXfrm rot="-5400000">
        <a:off x="1" y="2274494"/>
        <a:ext cx="1348590" cy="577967"/>
      </dsp:txXfrm>
    </dsp:sp>
    <dsp:sp modelId="{171550ED-7589-4FF5-A505-755C016B359D}">
      <dsp:nvSpPr>
        <dsp:cNvPr id="0" name=""/>
        <dsp:cNvSpPr/>
      </dsp:nvSpPr>
      <dsp:spPr>
        <a:xfrm rot="5400000">
          <a:off x="4391563" y="-1442770"/>
          <a:ext cx="1252262" cy="73382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замена однородных членов обобщающим наименованием</a:t>
          </a:r>
        </a:p>
        <a:p>
          <a:pPr marL="228600" lvl="1" indent="-228600" algn="l" defTabSz="88900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замена фрагмента предложения синонимичным выражением</a:t>
          </a:r>
        </a:p>
        <a:p>
          <a:pPr marL="228600" lvl="1" indent="-228600" algn="l" defTabSz="88900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замена части предложения определительным или отрицательным местоимением</a:t>
          </a:r>
        </a:p>
      </dsp:txBody>
      <dsp:txXfrm rot="-5400000">
        <a:off x="1348590" y="1661333"/>
        <a:ext cx="7277079" cy="1130002"/>
      </dsp:txXfrm>
    </dsp:sp>
    <dsp:sp modelId="{7A4E68FC-2A98-46BB-B121-50039BC68718}">
      <dsp:nvSpPr>
        <dsp:cNvPr id="0" name=""/>
        <dsp:cNvSpPr/>
      </dsp:nvSpPr>
      <dsp:spPr>
        <a:xfrm rot="5400000">
          <a:off x="-288983" y="3540988"/>
          <a:ext cx="1926557" cy="1348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solidFill>
                <a:srgbClr val="C00000"/>
              </a:solidFill>
              <a:latin typeface="Times New Roman" panose="02020603050405020304" pitchFamily="18" charset="0"/>
              <a:cs typeface="Times New Roman" panose="02020603050405020304" pitchFamily="18" charset="0"/>
            </a:rPr>
            <a:t>Упрощение</a:t>
          </a:r>
          <a:r>
            <a:rPr lang="ru-RU" sz="1800" kern="1200" dirty="0">
              <a:solidFill>
                <a:srgbClr val="C00000"/>
              </a:solidFill>
              <a:latin typeface="Times New Roman" panose="02020603050405020304" pitchFamily="18" charset="0"/>
              <a:cs typeface="Times New Roman" panose="02020603050405020304" pitchFamily="18" charset="0"/>
            </a:rPr>
            <a:t> </a:t>
          </a:r>
        </a:p>
      </dsp:txBody>
      <dsp:txXfrm rot="-5400000">
        <a:off x="1" y="3926299"/>
        <a:ext cx="1348590" cy="577967"/>
      </dsp:txXfrm>
    </dsp:sp>
    <dsp:sp modelId="{50A8F450-BF83-4B96-AB81-B883895349A6}">
      <dsp:nvSpPr>
        <dsp:cNvPr id="0" name=""/>
        <dsp:cNvSpPr/>
      </dsp:nvSpPr>
      <dsp:spPr>
        <a:xfrm rot="5400000">
          <a:off x="4423396" y="201792"/>
          <a:ext cx="1188597" cy="73382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слияние нескольких предложений в одно</a:t>
          </a:r>
        </a:p>
        <a:p>
          <a:pPr marL="228600" lvl="1" indent="-228600" algn="l" defTabSz="88900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замена предложения или его части указательным </a:t>
          </a:r>
          <a:r>
            <a:rPr lang="ru-RU" sz="2000" kern="1200" dirty="0" err="1" smtClean="0">
              <a:latin typeface="Times New Roman" panose="02020603050405020304" pitchFamily="18" charset="0"/>
              <a:cs typeface="Times New Roman" panose="02020603050405020304" pitchFamily="18" charset="0"/>
            </a:rPr>
            <a:t>местоим</a:t>
          </a:r>
          <a:r>
            <a:rPr lang="ru-RU" sz="2000" kern="1200" dirty="0" smtClean="0">
              <a:latin typeface="Times New Roman" panose="02020603050405020304" pitchFamily="18" charset="0"/>
              <a:cs typeface="Times New Roman" panose="02020603050405020304" pitchFamily="18" charset="0"/>
            </a:rPr>
            <a:t>-м</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замена сложноподчиненного предложения простым</a:t>
          </a:r>
        </a:p>
        <a:p>
          <a:pPr marL="228600" lvl="1" indent="-228600" algn="l" defTabSz="889000">
            <a:lnSpc>
              <a:spcPct val="90000"/>
            </a:lnSpc>
            <a:spcBef>
              <a:spcPct val="0"/>
            </a:spcBef>
            <a:spcAft>
              <a:spcPct val="15000"/>
            </a:spcAft>
            <a:buChar char="••"/>
          </a:pPr>
          <a:r>
            <a:rPr lang="ru-RU" sz="2000" kern="1200" dirty="0">
              <a:latin typeface="Times New Roman" panose="02020603050405020304" pitchFamily="18" charset="0"/>
              <a:cs typeface="Times New Roman" panose="02020603050405020304" pitchFamily="18" charset="0"/>
            </a:rPr>
            <a:t>замена прямой речи косвенной</a:t>
          </a:r>
        </a:p>
      </dsp:txBody>
      <dsp:txXfrm rot="-5400000">
        <a:off x="1348591" y="3334621"/>
        <a:ext cx="7280186" cy="1072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E561-C82E-40B2-850B-93188BB9964C}">
      <dsp:nvSpPr>
        <dsp:cNvPr id="0" name=""/>
        <dsp:cNvSpPr/>
      </dsp:nvSpPr>
      <dsp:spPr>
        <a:xfrm>
          <a:off x="0" y="958439"/>
          <a:ext cx="8686800"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8A5B24-4E9A-40BF-9F28-F00F764F1654}">
      <dsp:nvSpPr>
        <dsp:cNvPr id="0" name=""/>
        <dsp:cNvSpPr/>
      </dsp:nvSpPr>
      <dsp:spPr>
        <a:xfrm>
          <a:off x="390285" y="531226"/>
          <a:ext cx="8271114" cy="7970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838" tIns="0" rIns="229838" bIns="0" numCol="1" spcCol="1270" anchor="ctr" anchorCtr="0">
          <a:noAutofit/>
        </a:bodyPr>
        <a:lstStyle/>
        <a:p>
          <a:pPr lvl="0" algn="l" defTabSz="1200150">
            <a:lnSpc>
              <a:spcPct val="100000"/>
            </a:lnSpc>
            <a:spcBef>
              <a:spcPct val="0"/>
            </a:spcBef>
            <a:spcAft>
              <a:spcPct val="35000"/>
            </a:spcAft>
          </a:pPr>
          <a:r>
            <a:rPr lang="ru-RU" sz="2700" kern="1200" dirty="0">
              <a:latin typeface="Times New Roman" panose="02020603050405020304" pitchFamily="18" charset="0"/>
              <a:cs typeface="Times New Roman" panose="02020603050405020304" pitchFamily="18" charset="0"/>
            </a:rPr>
            <a:t>9.1 Поиск языкового явления в цитате, определение</a:t>
          </a:r>
        </a:p>
        <a:p>
          <a:pPr lvl="0" algn="l" defTabSz="1200150">
            <a:lnSpc>
              <a:spcPct val="100000"/>
            </a:lnSpc>
            <a:spcBef>
              <a:spcPct val="0"/>
            </a:spcBef>
            <a:spcAft>
              <a:spcPct val="35000"/>
            </a:spcAft>
          </a:pPr>
          <a:r>
            <a:rPr lang="ru-RU" sz="2700" kern="1200" dirty="0">
              <a:latin typeface="Times New Roman" panose="02020603050405020304" pitchFamily="18" charset="0"/>
              <a:cs typeface="Times New Roman" panose="02020603050405020304" pitchFamily="18" charset="0"/>
            </a:rPr>
            <a:t> его и подбор аргументов из текста</a:t>
          </a:r>
        </a:p>
      </dsp:txBody>
      <dsp:txXfrm>
        <a:off x="429193" y="570134"/>
        <a:ext cx="8193298" cy="719224"/>
      </dsp:txXfrm>
    </dsp:sp>
    <dsp:sp modelId="{F422A868-C4DB-4AC1-BC65-1D7699DEA0CC}">
      <dsp:nvSpPr>
        <dsp:cNvPr id="0" name=""/>
        <dsp:cNvSpPr/>
      </dsp:nvSpPr>
      <dsp:spPr>
        <a:xfrm>
          <a:off x="0" y="2183160"/>
          <a:ext cx="8686800"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79127D-3BA2-4EFD-A3CC-78D1212B96DE}">
      <dsp:nvSpPr>
        <dsp:cNvPr id="0" name=""/>
        <dsp:cNvSpPr/>
      </dsp:nvSpPr>
      <dsp:spPr>
        <a:xfrm>
          <a:off x="413556" y="1784640"/>
          <a:ext cx="8271114" cy="7970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838" tIns="0" rIns="229838" bIns="0" numCol="1" spcCol="1270" anchor="ctr" anchorCtr="0">
          <a:noAutofit/>
        </a:bodyPr>
        <a:lstStyle/>
        <a:p>
          <a:pPr lvl="0" algn="l" defTabSz="1200150">
            <a:lnSpc>
              <a:spcPct val="90000"/>
            </a:lnSpc>
            <a:spcBef>
              <a:spcPct val="0"/>
            </a:spcBef>
            <a:spcAft>
              <a:spcPct val="35000"/>
            </a:spcAft>
          </a:pPr>
          <a:r>
            <a:rPr lang="ru-RU" sz="2700" kern="1200" dirty="0">
              <a:latin typeface="Times New Roman" panose="02020603050405020304" pitchFamily="18" charset="0"/>
              <a:cs typeface="Times New Roman" panose="02020603050405020304" pitchFamily="18" charset="0"/>
            </a:rPr>
            <a:t>9.2 Интерпретация цитаты и подбор аргументов из текста </a:t>
          </a:r>
        </a:p>
      </dsp:txBody>
      <dsp:txXfrm>
        <a:off x="452464" y="1823548"/>
        <a:ext cx="8193298" cy="719224"/>
      </dsp:txXfrm>
    </dsp:sp>
    <dsp:sp modelId="{CC8E7D20-0574-4FD9-A4C5-0833F7897D3F}">
      <dsp:nvSpPr>
        <dsp:cNvPr id="0" name=""/>
        <dsp:cNvSpPr/>
      </dsp:nvSpPr>
      <dsp:spPr>
        <a:xfrm>
          <a:off x="0" y="3407880"/>
          <a:ext cx="8686800"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7196E5-8D5B-44DE-B5D1-0B85FD6B06B8}">
      <dsp:nvSpPr>
        <dsp:cNvPr id="0" name=""/>
        <dsp:cNvSpPr/>
      </dsp:nvSpPr>
      <dsp:spPr>
        <a:xfrm>
          <a:off x="413556" y="3009360"/>
          <a:ext cx="8271114" cy="7970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838" tIns="0" rIns="229838" bIns="0" numCol="1" spcCol="1270" anchor="ctr" anchorCtr="0">
          <a:noAutofit/>
        </a:bodyPr>
        <a:lstStyle/>
        <a:p>
          <a:pPr lvl="0" algn="l" defTabSz="1200150">
            <a:lnSpc>
              <a:spcPct val="90000"/>
            </a:lnSpc>
            <a:spcBef>
              <a:spcPct val="0"/>
            </a:spcBef>
            <a:spcAft>
              <a:spcPct val="35000"/>
            </a:spcAft>
          </a:pPr>
          <a:r>
            <a:rPr lang="ru-RU" sz="2700" kern="1200" dirty="0">
              <a:latin typeface="Times New Roman" panose="02020603050405020304" pitchFamily="18" charset="0"/>
              <a:cs typeface="Times New Roman" panose="02020603050405020304" pitchFamily="18" charset="0"/>
            </a:rPr>
            <a:t>9.3 Толкование понятия, комментирование, подбор примеров </a:t>
          </a:r>
        </a:p>
      </dsp:txBody>
      <dsp:txXfrm>
        <a:off x="452464" y="3048268"/>
        <a:ext cx="8193298"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F0D55E13-3B73-4ED7-A3D0-99F04E32165E}" type="datetimeFigureOut">
              <a:rPr lang="en-US"/>
              <a:pPr>
                <a:defRPr/>
              </a:pPr>
              <a:t>1/31/2020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D5CE825-B6E7-43D1-85CC-DD3230D719F8}" type="slidenum">
              <a:rPr lang="en-US"/>
              <a:pPr>
                <a:defRPr/>
              </a:pPr>
              <a:t>‹#›</a:t>
            </a:fld>
            <a:endParaRPr lang="en-US"/>
          </a:p>
        </p:txBody>
      </p:sp>
    </p:spTree>
    <p:extLst>
      <p:ext uri="{BB962C8B-B14F-4D97-AF65-F5344CB8AC3E}">
        <p14:creationId xmlns:p14="http://schemas.microsoft.com/office/powerpoint/2010/main" val="2510896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PPP_SEDUC_TX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PPP_SEDUC_TLE_GrowthFromKnowledg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28600" y="0"/>
            <a:ext cx="4953000" cy="4038600"/>
          </a:xfrm>
        </p:spPr>
        <p:txBody>
          <a:bodyPr/>
          <a:lstStyle>
            <a:lvl1pPr algn="ctr">
              <a:defRPr>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724401"/>
            <a:ext cx="4953000" cy="2133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www.PresentationPro.com</a:t>
            </a:r>
          </a:p>
        </p:txBody>
      </p:sp>
      <p:sp>
        <p:nvSpPr>
          <p:cNvPr id="8" name="Slide Number Placeholder 5"/>
          <p:cNvSpPr>
            <a:spLocks noGrp="1"/>
          </p:cNvSpPr>
          <p:nvPr>
            <p:ph type="sldNum" sz="quarter" idx="12"/>
          </p:nvPr>
        </p:nvSpPr>
        <p:spPr/>
        <p:txBody>
          <a:bodyPr/>
          <a:lstStyle>
            <a:lvl1pPr>
              <a:defRPr/>
            </a:lvl1pPr>
          </a:lstStyle>
          <a:p>
            <a:pPr>
              <a:defRPr/>
            </a:pPr>
            <a:fld id="{88B4A425-AE3A-49A0-A11D-683630CCF9C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_Alt B">
    <p:spTree>
      <p:nvGrpSpPr>
        <p:cNvPr id="1" name=""/>
        <p:cNvGrpSpPr/>
        <p:nvPr/>
      </p:nvGrpSpPr>
      <p:grpSpPr>
        <a:xfrm>
          <a:off x="0" y="0"/>
          <a:ext cx="0" cy="0"/>
          <a:chOff x="0" y="0"/>
          <a:chExt cx="0" cy="0"/>
        </a:xfrm>
      </p:grpSpPr>
      <p:pic>
        <p:nvPicPr>
          <p:cNvPr id="3" name="Picture 7" descr="PPP_SEDUC_PR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7"/>
          <p:cNvSpPr>
            <a:spLocks noGrp="1"/>
          </p:cNvSpPr>
          <p:nvPr>
            <p:ph type="dt" sz="half" idx="10"/>
          </p:nvPr>
        </p:nvSpPr>
        <p:spPr/>
        <p:txBody>
          <a:bodyPr/>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B00982FF-680D-476D-AF89-539774FFA900}" type="slidenum">
              <a:rPr lang="en-US"/>
              <a:pPr>
                <a:defRPr/>
              </a:pPr>
              <a:t>‹#›</a:t>
            </a:fld>
            <a:endParaRPr lang="en-US"/>
          </a:p>
        </p:txBody>
      </p:sp>
      <p:sp>
        <p:nvSpPr>
          <p:cNvPr id="6" name="Footer Placeholder 9"/>
          <p:cNvSpPr>
            <a:spLocks noGrp="1"/>
          </p:cNvSpPr>
          <p:nvPr>
            <p:ph type="ftr" sz="quarter" idx="12"/>
          </p:nvPr>
        </p:nvSpPr>
        <p:spPr/>
        <p:txBody>
          <a:bodyPr/>
          <a:lstStyle>
            <a:lvl1pPr>
              <a:defRPr/>
            </a:lvl1pPr>
          </a:lstStyle>
          <a:p>
            <a:pPr>
              <a:defRPr/>
            </a:pPr>
            <a:r>
              <a:rPr lang="en-US"/>
              <a:t>www.PresentationPro.com</a:t>
            </a:r>
            <a:endParaRPr lang="en-US" dirty="0"/>
          </a:p>
        </p:txBody>
      </p:sp>
    </p:spTree>
  </p:cSld>
  <p:clrMapOvr>
    <a:masterClrMapping/>
  </p:clrMapOvr>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EC36F44-8B88-4B04-9277-2E58D380860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Alt A">
    <p:spTree>
      <p:nvGrpSpPr>
        <p:cNvPr id="1" name=""/>
        <p:cNvGrpSpPr/>
        <p:nvPr/>
      </p:nvGrpSpPr>
      <p:grpSpPr>
        <a:xfrm>
          <a:off x="0" y="0"/>
          <a:ext cx="0" cy="0"/>
          <a:chOff x="0" y="0"/>
          <a:chExt cx="0" cy="0"/>
        </a:xfrm>
      </p:grpSpPr>
      <p:pic>
        <p:nvPicPr>
          <p:cNvPr id="2" name="Picture 7" descr="PPP_SEDUC_AL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68325BCF-82F9-4DA6-A573-058EF1D2BFBB}" type="slidenum">
              <a:rPr lang="en-US"/>
              <a:pPr>
                <a:defRPr/>
              </a:pPr>
              <a:t>‹#›</a:t>
            </a:fld>
            <a:endParaRPr lang="en-US"/>
          </a:p>
        </p:txBody>
      </p:sp>
    </p:spTree>
  </p:cSld>
  <p:clrMapOvr>
    <a:masterClrMapping/>
  </p:clrMapOvr>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_Alt B">
    <p:spTree>
      <p:nvGrpSpPr>
        <p:cNvPr id="1" name=""/>
        <p:cNvGrpSpPr/>
        <p:nvPr/>
      </p:nvGrpSpPr>
      <p:grpSpPr>
        <a:xfrm>
          <a:off x="0" y="0"/>
          <a:ext cx="0" cy="0"/>
          <a:chOff x="0" y="0"/>
          <a:chExt cx="0" cy="0"/>
        </a:xfrm>
      </p:grpSpPr>
      <p:pic>
        <p:nvPicPr>
          <p:cNvPr id="2" name="Picture 7" descr="PPP_SEDUC_PR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6"/>
          <p:cNvSpPr>
            <a:spLocks noGrp="1"/>
          </p:cNvSpPr>
          <p:nvPr>
            <p:ph type="dt" sz="half" idx="10"/>
          </p:nvPr>
        </p:nvSpPr>
        <p:spPr/>
        <p:txBody>
          <a:bodyPr/>
          <a:lstStyle>
            <a:lvl1pPr>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ABA5CEF5-5EBF-4F09-B3C3-EC8DDEBA4052}" type="slidenum">
              <a:rPr lang="en-US"/>
              <a:pPr>
                <a:defRPr/>
              </a:pPr>
              <a:t>‹#›</a:t>
            </a:fld>
            <a:endParaRPr lang="en-US"/>
          </a:p>
        </p:txBody>
      </p:sp>
      <p:sp>
        <p:nvSpPr>
          <p:cNvPr id="5" name="Footer Placeholder 8"/>
          <p:cNvSpPr>
            <a:spLocks noGrp="1"/>
          </p:cNvSpPr>
          <p:nvPr>
            <p:ph type="ftr" sz="quarter" idx="12"/>
          </p:nvPr>
        </p:nvSpPr>
        <p:spPr/>
        <p:txBody>
          <a:bodyPr/>
          <a:lstStyle>
            <a:lvl1pPr>
              <a:defRPr/>
            </a:lvl1pPr>
          </a:lstStyle>
          <a:p>
            <a:pPr>
              <a:defRPr/>
            </a:pPr>
            <a:r>
              <a:rPr lang="en-US"/>
              <a:t>www.PresentationPro.com</a:t>
            </a:r>
            <a:endParaRPr lang="en-US" dirty="0"/>
          </a:p>
        </p:txBody>
      </p:sp>
    </p:spTree>
  </p:cSld>
  <p:clrMapOvr>
    <a:masterClrMapping/>
  </p:clrMapOvr>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987B92-B14B-4825-90C5-D38BE2F3E1D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Alt A">
    <p:spTree>
      <p:nvGrpSpPr>
        <p:cNvPr id="1" name=""/>
        <p:cNvGrpSpPr/>
        <p:nvPr/>
      </p:nvGrpSpPr>
      <p:grpSpPr>
        <a:xfrm>
          <a:off x="0" y="0"/>
          <a:ext cx="0" cy="0"/>
          <a:chOff x="0" y="0"/>
          <a:chExt cx="0" cy="0"/>
        </a:xfrm>
      </p:grpSpPr>
      <p:pic>
        <p:nvPicPr>
          <p:cNvPr id="4" name="Picture 7" descr="PPP_SEDUC_AL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 y="0"/>
            <a:ext cx="7467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473621-2B6F-479D-8610-000689B301E0}" type="slidenum">
              <a:rPr lang="en-US"/>
              <a:pPr>
                <a:defRPr/>
              </a:pPr>
              <a:t>‹#›</a:t>
            </a:fld>
            <a:endParaRPr lang="en-US"/>
          </a:p>
        </p:txBody>
      </p:sp>
    </p:spTree>
  </p:cSld>
  <p:clrMapOvr>
    <a:masterClrMapping/>
  </p:clrMapOvr>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Alt B">
    <p:spTree>
      <p:nvGrpSpPr>
        <p:cNvPr id="1" name=""/>
        <p:cNvGrpSpPr/>
        <p:nvPr/>
      </p:nvGrpSpPr>
      <p:grpSpPr>
        <a:xfrm>
          <a:off x="0" y="0"/>
          <a:ext cx="0" cy="0"/>
          <a:chOff x="0" y="0"/>
          <a:chExt cx="0" cy="0"/>
        </a:xfrm>
      </p:grpSpPr>
      <p:pic>
        <p:nvPicPr>
          <p:cNvPr id="4" name="Picture 7" descr="PPP_SEDUC_PR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8"/>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ABFBED9A-8777-468D-AB82-6E05DCE58B8C}" type="slidenum">
              <a:rPr lang="en-US"/>
              <a:pPr>
                <a:defRPr/>
              </a:pPr>
              <a:t>‹#›</a:t>
            </a:fld>
            <a:endParaRPr lang="en-US"/>
          </a:p>
        </p:txBody>
      </p:sp>
      <p:sp>
        <p:nvSpPr>
          <p:cNvPr id="7" name="Footer Placeholder 10"/>
          <p:cNvSpPr>
            <a:spLocks noGrp="1"/>
          </p:cNvSpPr>
          <p:nvPr>
            <p:ph type="ftr" sz="quarter" idx="12"/>
          </p:nvPr>
        </p:nvSpPr>
        <p:spPr/>
        <p:txBody>
          <a:bodyPr/>
          <a:lstStyle>
            <a:lvl1pPr>
              <a:defRPr/>
            </a:lvl1pPr>
          </a:lstStyle>
          <a:p>
            <a:pPr>
              <a:defRPr/>
            </a:pPr>
            <a:r>
              <a:rPr lang="en-US"/>
              <a:t>www.PresentationPro.com</a:t>
            </a:r>
            <a:endParaRPr lang="en-US" dirty="0"/>
          </a:p>
        </p:txBody>
      </p:sp>
    </p:spTree>
  </p:cSld>
  <p:clrMapOvr>
    <a:masterClrMapping/>
  </p:clrMapOvr>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p:cSld name="Section Header">
    <p:spTree>
      <p:nvGrpSpPr>
        <p:cNvPr id="1" name=""/>
        <p:cNvGrpSpPr/>
        <p:nvPr/>
      </p:nvGrpSpPr>
      <p:grpSpPr>
        <a:xfrm>
          <a:off x="0" y="0"/>
          <a:ext cx="0" cy="0"/>
          <a:chOff x="0" y="0"/>
          <a:chExt cx="0" cy="0"/>
        </a:xfrm>
      </p:grpSpPr>
      <p:pic>
        <p:nvPicPr>
          <p:cNvPr id="4" name="Picture 8" descr="PPP_SEDUC_TX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PPP_SEDUC_SUB_GrowthFromKnowledg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228600" y="0"/>
            <a:ext cx="6324600" cy="4038600"/>
          </a:xfrm>
        </p:spPr>
        <p:txBody>
          <a:bodyPr/>
          <a:lstStyle>
            <a:lvl1pPr algn="ctr">
              <a:defRPr>
                <a:solidFill>
                  <a:schemeClr val="accent4"/>
                </a:solidFill>
              </a:defRPr>
            </a:lvl1pPr>
          </a:lstStyle>
          <a:p>
            <a:r>
              <a:rPr lang="en-US"/>
              <a:t>Click to edit Master title style</a:t>
            </a:r>
            <a:endParaRPr lang="en-US" dirty="0"/>
          </a:p>
        </p:txBody>
      </p:sp>
      <p:sp>
        <p:nvSpPr>
          <p:cNvPr id="9" name="Subtitle 2"/>
          <p:cNvSpPr>
            <a:spLocks noGrp="1"/>
          </p:cNvSpPr>
          <p:nvPr>
            <p:ph type="subTitle" idx="1"/>
          </p:nvPr>
        </p:nvSpPr>
        <p:spPr>
          <a:xfrm>
            <a:off x="228600" y="4724400"/>
            <a:ext cx="6324600" cy="2133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AEC0D63C-CBCF-4F06-8F3E-3A0E3D7FDA6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PPP_SEDUC_AL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 y="0"/>
            <a:ext cx="7467600" cy="1143000"/>
          </a:xfrm>
        </p:spPr>
        <p:txBody>
          <a:bodyPr/>
          <a:lstStyle/>
          <a:p>
            <a:r>
              <a:rPr lang="en-US"/>
              <a:t>Click to edit Master title style</a:t>
            </a:r>
          </a:p>
        </p:txBody>
      </p:sp>
      <p:sp>
        <p:nvSpPr>
          <p:cNvPr id="3" name="Content Placeholder 2"/>
          <p:cNvSpPr>
            <a:spLocks noGrp="1"/>
          </p:cNvSpPr>
          <p:nvPr>
            <p:ph sz="half" idx="1"/>
          </p:nvPr>
        </p:nvSpPr>
        <p:spPr>
          <a:xfrm>
            <a:off x="228600" y="1371600"/>
            <a:ext cx="4267200" cy="4648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267200" cy="4648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252BA9A0-A935-4E69-9996-73363726AD9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p:cSld name="Comparison">
    <p:spTree>
      <p:nvGrpSpPr>
        <p:cNvPr id="1" name=""/>
        <p:cNvGrpSpPr/>
        <p:nvPr/>
      </p:nvGrpSpPr>
      <p:grpSpPr>
        <a:xfrm>
          <a:off x="0" y="0"/>
          <a:ext cx="0" cy="0"/>
          <a:chOff x="0" y="0"/>
          <a:chExt cx="0" cy="0"/>
        </a:xfrm>
      </p:grpSpPr>
      <p:pic>
        <p:nvPicPr>
          <p:cNvPr id="7" name="Picture 8" descr="PPP_SEDUC_TX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7" descr="PPP_SEDUC_ALT_GrowthFromKnowledg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 y="0"/>
            <a:ext cx="7467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371600"/>
            <a:ext cx="42687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371600"/>
            <a:ext cx="42703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p:cNvSpPr>
            <a:spLocks noGrp="1"/>
          </p:cNvSpPr>
          <p:nvPr>
            <p:ph sz="half" idx="13"/>
          </p:nvPr>
        </p:nvSpPr>
        <p:spPr>
          <a:xfrm>
            <a:off x="228600" y="2286000"/>
            <a:ext cx="4267200" cy="3733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200" y="2286000"/>
            <a:ext cx="4267200" cy="3733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4"/>
          </p:nvPr>
        </p:nvSpPr>
        <p:spPr/>
        <p:txBody>
          <a:bodyPr/>
          <a:lstStyle>
            <a:lvl1pPr>
              <a:defRPr/>
            </a:lvl1pPr>
          </a:lstStyle>
          <a:p>
            <a:pPr>
              <a:defRPr/>
            </a:pPr>
            <a:endParaRPr lang="en-US"/>
          </a:p>
        </p:txBody>
      </p:sp>
      <p:sp>
        <p:nvSpPr>
          <p:cNvPr id="10" name="Footer Placeholder 7"/>
          <p:cNvSpPr>
            <a:spLocks noGrp="1"/>
          </p:cNvSpPr>
          <p:nvPr>
            <p:ph type="ftr" sz="quarter" idx="15"/>
          </p:nvPr>
        </p:nvSpPr>
        <p:spPr/>
        <p:txBody>
          <a:bodyPr/>
          <a:lstStyle>
            <a:lvl1pPr>
              <a:defRPr/>
            </a:lvl1pPr>
          </a:lstStyle>
          <a:p>
            <a:pPr>
              <a:defRPr/>
            </a:pPr>
            <a:r>
              <a:rPr lang="en-US"/>
              <a:t>www.PresentationPro.com</a:t>
            </a:r>
            <a:endParaRPr lang="en-US" dirty="0"/>
          </a:p>
        </p:txBody>
      </p:sp>
      <p:sp>
        <p:nvSpPr>
          <p:cNvPr id="13" name="Slide Number Placeholder 8"/>
          <p:cNvSpPr>
            <a:spLocks noGrp="1"/>
          </p:cNvSpPr>
          <p:nvPr>
            <p:ph type="sldNum" sz="quarter" idx="16"/>
          </p:nvPr>
        </p:nvSpPr>
        <p:spPr/>
        <p:txBody>
          <a:bodyPr/>
          <a:lstStyle>
            <a:lvl1pPr>
              <a:defRPr/>
            </a:lvl1pPr>
          </a:lstStyle>
          <a:p>
            <a:pPr>
              <a:defRPr/>
            </a:pPr>
            <a:fld id="{8E9BC186-C5CA-4B33-A2EC-60477E3880E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800AC17-965F-497A-8BEB-332028E9D81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_Alt A">
    <p:spTree>
      <p:nvGrpSpPr>
        <p:cNvPr id="1" name=""/>
        <p:cNvGrpSpPr/>
        <p:nvPr/>
      </p:nvGrpSpPr>
      <p:grpSpPr>
        <a:xfrm>
          <a:off x="0" y="0"/>
          <a:ext cx="0" cy="0"/>
          <a:chOff x="0" y="0"/>
          <a:chExt cx="0" cy="0"/>
        </a:xfrm>
      </p:grpSpPr>
      <p:pic>
        <p:nvPicPr>
          <p:cNvPr id="3" name="Picture 7" descr="PPP_SEDUC_ALT_GrowthFromKnowledg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 y="0"/>
            <a:ext cx="7467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r>
              <a:rPr lang="en-US"/>
              <a:t>www.PresentationPro.com</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FADE55C1-ED0B-4BD7-8046-56BCFA89C4F2}" type="slidenum">
              <a:rPr lang="en-US"/>
              <a:pPr>
                <a:defRPr/>
              </a:pPr>
              <a:t>‹#›</a:t>
            </a:fld>
            <a:endParaRPr lang="en-US"/>
          </a:p>
        </p:txBody>
      </p:sp>
    </p:spTree>
  </p:cSld>
  <p:clrMapOvr>
    <a:masterClrMapping/>
  </p:clrMapOvr>
  <p:transition/>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PP_SEDUC_TXT_GrowthFromKnowledge.jp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bwMode="auto">
          <a:xfrm>
            <a:off x="228600" y="0"/>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3" name="Text Placeholder 2"/>
          <p:cNvSpPr>
            <a:spLocks noGrp="1"/>
          </p:cNvSpPr>
          <p:nvPr>
            <p:ph type="body" idx="1"/>
          </p:nvPr>
        </p:nvSpPr>
        <p:spPr bwMode="auto">
          <a:xfrm>
            <a:off x="228600" y="1371600"/>
            <a:ext cx="8686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4" name="Date Placeholder 3"/>
          <p:cNvSpPr>
            <a:spLocks noGrp="1"/>
          </p:cNvSpPr>
          <p:nvPr>
            <p:ph type="dt" sz="half" idx="2"/>
          </p:nvPr>
        </p:nvSpPr>
        <p:spPr>
          <a:xfrm>
            <a:off x="228600" y="6477000"/>
            <a:ext cx="2133600" cy="381000"/>
          </a:xfrm>
          <a:prstGeom prst="rect">
            <a:avLst/>
          </a:prstGeom>
        </p:spPr>
        <p:txBody>
          <a:bodyPr vert="horz" lIns="91440" tIns="45720" rIns="91440" bIns="45720" rtlCol="0" anchor="b" anchorCtr="0"/>
          <a:lstStyle>
            <a:lvl1pPr algn="l">
              <a:defRPr sz="1200">
                <a:solidFill>
                  <a:schemeClr val="bg1"/>
                </a:solidFill>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477000"/>
            <a:ext cx="2895600" cy="381000"/>
          </a:xfrm>
          <a:prstGeom prst="rect">
            <a:avLst/>
          </a:prstGeom>
        </p:spPr>
        <p:txBody>
          <a:bodyPr vert="horz" lIns="91440" tIns="45720" rIns="91440" bIns="45720" rtlCol="0" anchor="b" anchorCtr="0"/>
          <a:lstStyle>
            <a:lvl1pPr algn="ctr">
              <a:defRPr sz="1200">
                <a:solidFill>
                  <a:schemeClr val="bg1"/>
                </a:solidFill>
                <a:latin typeface="Arial" pitchFamily="34" charset="0"/>
                <a:cs typeface="Arial" pitchFamily="34" charset="0"/>
              </a:defRPr>
            </a:lvl1pPr>
          </a:lstStyle>
          <a:p>
            <a:pPr>
              <a:defRPr/>
            </a:pPr>
            <a:r>
              <a:rPr lang="en-US"/>
              <a:t>www.PresentationPro.com</a:t>
            </a:r>
            <a:endParaRPr lang="en-US" dirty="0"/>
          </a:p>
        </p:txBody>
      </p:sp>
      <p:sp>
        <p:nvSpPr>
          <p:cNvPr id="6" name="Slide Number Placeholder 5"/>
          <p:cNvSpPr>
            <a:spLocks noGrp="1"/>
          </p:cNvSpPr>
          <p:nvPr>
            <p:ph type="sldNum" sz="quarter" idx="4"/>
          </p:nvPr>
        </p:nvSpPr>
        <p:spPr>
          <a:xfrm>
            <a:off x="6781800" y="6477000"/>
            <a:ext cx="2133600" cy="381000"/>
          </a:xfrm>
          <a:prstGeom prst="rect">
            <a:avLst/>
          </a:prstGeom>
        </p:spPr>
        <p:txBody>
          <a:bodyPr vert="horz" lIns="91440" tIns="45720" rIns="91440" bIns="45720" rtlCol="0" anchor="b" anchorCtr="0"/>
          <a:lstStyle>
            <a:lvl1pPr algn="r">
              <a:defRPr sz="1200">
                <a:solidFill>
                  <a:schemeClr val="bg1"/>
                </a:solidFill>
                <a:latin typeface="Arial" pitchFamily="34" charset="0"/>
                <a:cs typeface="Arial" pitchFamily="34" charset="0"/>
              </a:defRPr>
            </a:lvl1pPr>
          </a:lstStyle>
          <a:p>
            <a:pPr>
              <a:defRPr/>
            </a:pPr>
            <a:fld id="{09E113E8-204A-4442-B476-F87379877D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25" r:id="rId2"/>
    <p:sldLayoutId id="2147484129" r:id="rId3"/>
    <p:sldLayoutId id="2147484130" r:id="rId4"/>
    <p:sldLayoutId id="2147484131" r:id="rId5"/>
    <p:sldLayoutId id="2147484132" r:id="rId6"/>
    <p:sldLayoutId id="2147484133" r:id="rId7"/>
    <p:sldLayoutId id="2147484126" r:id="rId8"/>
    <p:sldLayoutId id="2147484134" r:id="rId9"/>
    <p:sldLayoutId id="2147484135" r:id="rId10"/>
    <p:sldLayoutId id="2147484127" r:id="rId11"/>
    <p:sldLayoutId id="2147484136" r:id="rId12"/>
    <p:sldLayoutId id="2147484137" r:id="rId1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hf sldNum="0" hdr="0" dt="0"/>
  <p:txStyles>
    <p:titleStyle>
      <a:lvl1pPr algn="l" rtl="0" eaLnBrk="0" fontAlgn="base" hangingPunct="0">
        <a:spcBef>
          <a:spcPct val="0"/>
        </a:spcBef>
        <a:spcAft>
          <a:spcPct val="0"/>
        </a:spcAft>
        <a:defRPr sz="32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bg1"/>
          </a:solidFill>
          <a:latin typeface="Arial" charset="0"/>
          <a:cs typeface="Arial" charset="0"/>
        </a:defRPr>
      </a:lvl2pPr>
      <a:lvl3pPr algn="l" rtl="0" eaLnBrk="0" fontAlgn="base" hangingPunct="0">
        <a:spcBef>
          <a:spcPct val="0"/>
        </a:spcBef>
        <a:spcAft>
          <a:spcPct val="0"/>
        </a:spcAft>
        <a:defRPr sz="3200" b="1">
          <a:solidFill>
            <a:schemeClr val="bg1"/>
          </a:solidFill>
          <a:latin typeface="Arial" charset="0"/>
          <a:cs typeface="Arial" charset="0"/>
        </a:defRPr>
      </a:lvl3pPr>
      <a:lvl4pPr algn="l" rtl="0" eaLnBrk="0" fontAlgn="base" hangingPunct="0">
        <a:spcBef>
          <a:spcPct val="0"/>
        </a:spcBef>
        <a:spcAft>
          <a:spcPct val="0"/>
        </a:spcAft>
        <a:defRPr sz="3200" b="1">
          <a:solidFill>
            <a:schemeClr val="bg1"/>
          </a:solidFill>
          <a:latin typeface="Arial" charset="0"/>
          <a:cs typeface="Arial" charset="0"/>
        </a:defRPr>
      </a:lvl4pPr>
      <a:lvl5pPr algn="l" rtl="0" eaLnBrk="0" fontAlgn="base" hangingPunct="0">
        <a:spcBef>
          <a:spcPct val="0"/>
        </a:spcBef>
        <a:spcAft>
          <a:spcPct val="0"/>
        </a:spcAft>
        <a:defRPr sz="3200" b="1">
          <a:solidFill>
            <a:schemeClr val="bg1"/>
          </a:solidFill>
          <a:latin typeface="Arial" charset="0"/>
          <a:cs typeface="Arial" charset="0"/>
        </a:defRPr>
      </a:lvl5pPr>
      <a:lvl6pPr marL="457200" algn="l" rtl="0" fontAlgn="base">
        <a:spcBef>
          <a:spcPct val="0"/>
        </a:spcBef>
        <a:spcAft>
          <a:spcPct val="0"/>
        </a:spcAft>
        <a:defRPr sz="3200" b="1">
          <a:solidFill>
            <a:schemeClr val="bg1"/>
          </a:solidFill>
          <a:latin typeface="Arial" charset="0"/>
          <a:cs typeface="Arial" charset="0"/>
        </a:defRPr>
      </a:lvl6pPr>
      <a:lvl7pPr marL="914400" algn="l" rtl="0" fontAlgn="base">
        <a:spcBef>
          <a:spcPct val="0"/>
        </a:spcBef>
        <a:spcAft>
          <a:spcPct val="0"/>
        </a:spcAft>
        <a:defRPr sz="3200" b="1">
          <a:solidFill>
            <a:schemeClr val="bg1"/>
          </a:solidFill>
          <a:latin typeface="Arial" charset="0"/>
          <a:cs typeface="Arial" charset="0"/>
        </a:defRPr>
      </a:lvl7pPr>
      <a:lvl8pPr marL="1371600" algn="l" rtl="0" fontAlgn="base">
        <a:spcBef>
          <a:spcPct val="0"/>
        </a:spcBef>
        <a:spcAft>
          <a:spcPct val="0"/>
        </a:spcAft>
        <a:defRPr sz="3200" b="1">
          <a:solidFill>
            <a:schemeClr val="bg1"/>
          </a:solidFill>
          <a:latin typeface="Arial" charset="0"/>
          <a:cs typeface="Arial" charset="0"/>
        </a:defRPr>
      </a:lvl8pPr>
      <a:lvl9pPr marL="1828800" algn="l" rtl="0" fontAlgn="base">
        <a:spcBef>
          <a:spcPct val="0"/>
        </a:spcBef>
        <a:spcAft>
          <a:spcPct val="0"/>
        </a:spcAft>
        <a:defRPr sz="32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sz="2800"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1"/>
        </a:buClr>
        <a:buFont typeface="Arial" charset="0"/>
        <a:buChar char="–"/>
        <a:defRPr sz="2400" kern="1200">
          <a:solidFill>
            <a:schemeClr val="tx2"/>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accent1"/>
        </a:buClr>
        <a:buFont typeface="Arial" charset="0"/>
        <a:buChar char="–"/>
        <a:defRPr kern="1200">
          <a:solidFill>
            <a:schemeClr val="tx2"/>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accent1"/>
        </a:buClr>
        <a:buFont typeface="Arial" charset="0"/>
        <a:buChar char="»"/>
        <a:defRPr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legionr.ru/" TargetMode="External"/><Relationship Id="rId4" Type="http://schemas.openxmlformats.org/officeDocument/2006/relationships/image" Target="../media/image18.jpeg"/><Relationship Id="rId9" Type="http://schemas.openxmlformats.org/officeDocument/2006/relationships/image" Target="../media/image22.jpeg"/></Relationships>
</file>

<file path=ppt/slides/_rels/slide89.xml.rels><?xml version="1.0" encoding="UTF-8" standalone="yes"?>
<Relationships xmlns="http://schemas.openxmlformats.org/package/2006/relationships"><Relationship Id="rId8" Type="http://schemas.openxmlformats.org/officeDocument/2006/relationships/hyperlink" Target="http://www.legionr.ru/" TargetMode="External"/><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3.jpeg"/><Relationship Id="rId7" Type="http://schemas.openxmlformats.org/officeDocument/2006/relationships/image" Target="../media/image11.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www.legionr.ru/" TargetMode="External"/><Relationship Id="rId4" Type="http://schemas.openxmlformats.org/officeDocument/2006/relationships/image" Target="../media/image34.jpeg"/></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1143000"/>
            <a:ext cx="5020996" cy="1431391"/>
          </a:xfrm>
        </p:spPr>
        <p:txBody>
          <a:bodyPr/>
          <a:lstStyle/>
          <a:p>
            <a:pPr algn="ctr"/>
            <a:r>
              <a:rPr lang="ru-RU" dirty="0">
                <a:solidFill>
                  <a:srgbClr val="C00000"/>
                </a:solidFill>
                <a:latin typeface="Times New Roman" panose="02020603050405020304" pitchFamily="18" charset="0"/>
                <a:cs typeface="Times New Roman" panose="02020603050405020304" pitchFamily="18" charset="0"/>
              </a:rPr>
              <a:t>ОГЭ ПО РУССКОМУ ЯЗЫКУ В НОВОМ ФОРМАТЕ: </a:t>
            </a:r>
            <a:br>
              <a:rPr lang="ru-RU" dirty="0">
                <a:solidFill>
                  <a:srgbClr val="C00000"/>
                </a:solidFill>
                <a:latin typeface="Times New Roman" panose="02020603050405020304" pitchFamily="18" charset="0"/>
                <a:cs typeface="Times New Roman" panose="02020603050405020304" pitchFamily="18" charset="0"/>
              </a:rPr>
            </a:br>
            <a:r>
              <a:rPr lang="ru-RU" dirty="0">
                <a:solidFill>
                  <a:srgbClr val="C00000"/>
                </a:solidFill>
                <a:latin typeface="Times New Roman" panose="02020603050405020304" pitchFamily="18" charset="0"/>
                <a:cs typeface="Times New Roman" panose="02020603050405020304" pitchFamily="18" charset="0"/>
              </a:rPr>
              <a:t>МЕТОДИКА ПОДГОТОВКИ ДЕВЯТИКЛАССНИКОВ</a:t>
            </a:r>
          </a:p>
        </p:txBody>
      </p:sp>
      <p:sp>
        <p:nvSpPr>
          <p:cNvPr id="3" name="Подзаголовок 2"/>
          <p:cNvSpPr>
            <a:spLocks noGrp="1"/>
          </p:cNvSpPr>
          <p:nvPr>
            <p:ph type="subTitle" idx="1"/>
          </p:nvPr>
        </p:nvSpPr>
        <p:spPr>
          <a:xfrm>
            <a:off x="145658" y="4217033"/>
            <a:ext cx="7118967" cy="822674"/>
          </a:xfrm>
        </p:spPr>
        <p:txBody>
          <a:bodyPr>
            <a:normAutofit/>
          </a:bodyPr>
          <a:lstStyle/>
          <a:p>
            <a:endParaRPr lang="ru-RU" sz="2100" dirty="0">
              <a:solidFill>
                <a:srgbClr val="C00000"/>
              </a:solidFill>
              <a:latin typeface="Times New Roman" panose="02020603050405020304" pitchFamily="18" charset="0"/>
              <a:cs typeface="Times New Roman" panose="02020603050405020304"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270244"/>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714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38485485"/>
              </p:ext>
            </p:extLst>
          </p:nvPr>
        </p:nvGraphicFramePr>
        <p:xfrm>
          <a:off x="1" y="0"/>
          <a:ext cx="9143998" cy="7058465"/>
        </p:xfrm>
        <a:graphic>
          <a:graphicData uri="http://schemas.openxmlformats.org/drawingml/2006/table">
            <a:tbl>
              <a:tblPr firstRow="1" bandRow="1">
                <a:tableStyleId>{5C22544A-7EE6-4342-B048-85BDC9FD1C3A}</a:tableStyleId>
              </a:tblPr>
              <a:tblGrid>
                <a:gridCol w="1828799">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gridCol w="2590800">
                  <a:extLst>
                    <a:ext uri="{9D8B030D-6E8A-4147-A177-3AD203B41FA5}">
                      <a16:colId xmlns="" xmlns:a16="http://schemas.microsoft.com/office/drawing/2014/main" val="20003"/>
                    </a:ext>
                  </a:extLst>
                </a:gridCol>
                <a:gridCol w="2590799">
                  <a:extLst>
                    <a:ext uri="{9D8B030D-6E8A-4147-A177-3AD203B41FA5}">
                      <a16:colId xmlns="" xmlns:a16="http://schemas.microsoft.com/office/drawing/2014/main" val="20004"/>
                    </a:ext>
                  </a:extLst>
                </a:gridCol>
              </a:tblGrid>
              <a:tr h="1846385">
                <a:tc>
                  <a:txBody>
                    <a:bodyPr/>
                    <a:lstStyle/>
                    <a:p>
                      <a:pPr algn="ctr"/>
                      <a:r>
                        <a:rPr lang="ru-RU" sz="2400" dirty="0">
                          <a:solidFill>
                            <a:schemeClr val="tx1"/>
                          </a:solidFill>
                          <a:latin typeface="Times New Roman" pitchFamily="18" charset="0"/>
                          <a:cs typeface="Times New Roman" pitchFamily="18" charset="0"/>
                        </a:rPr>
                        <a:t>Отметка по</a:t>
                      </a:r>
                    </a:p>
                    <a:p>
                      <a:pPr algn="ctr"/>
                      <a:r>
                        <a:rPr lang="ru-RU" sz="2400" dirty="0" err="1">
                          <a:solidFill>
                            <a:schemeClr val="tx1"/>
                          </a:solidFill>
                          <a:latin typeface="Times New Roman" pitchFamily="18" charset="0"/>
                          <a:cs typeface="Times New Roman" pitchFamily="18" charset="0"/>
                        </a:rPr>
                        <a:t>пяти-балльной</a:t>
                      </a:r>
                      <a:endParaRPr lang="ru-RU" sz="2400" dirty="0">
                        <a:solidFill>
                          <a:schemeClr val="tx1"/>
                        </a:solidFill>
                        <a:latin typeface="Times New Roman" pitchFamily="18" charset="0"/>
                        <a:cs typeface="Times New Roman" pitchFamily="18" charset="0"/>
                      </a:endParaRPr>
                    </a:p>
                    <a:p>
                      <a:pPr algn="ctr"/>
                      <a:r>
                        <a:rPr lang="ru-RU" sz="2400" dirty="0">
                          <a:solidFill>
                            <a:schemeClr val="tx1"/>
                          </a:solidFill>
                          <a:latin typeface="Times New Roman" pitchFamily="18" charset="0"/>
                          <a:cs typeface="Times New Roman" pitchFamily="18" charset="0"/>
                        </a:rPr>
                        <a:t>шкале</a:t>
                      </a:r>
                    </a:p>
                  </a:txBody>
                  <a:tcPr/>
                </a:tc>
                <a:tc>
                  <a:txBody>
                    <a:bodyPr/>
                    <a:lstStyle/>
                    <a:p>
                      <a:pPr algn="ctr"/>
                      <a:r>
                        <a:rPr lang="ru-RU" sz="2400" dirty="0">
                          <a:solidFill>
                            <a:schemeClr val="tx1"/>
                          </a:solidFill>
                          <a:latin typeface="Times New Roman" pitchFamily="18" charset="0"/>
                          <a:cs typeface="Times New Roman" pitchFamily="18" charset="0"/>
                        </a:rPr>
                        <a:t>«2»</a:t>
                      </a:r>
                    </a:p>
                  </a:txBody>
                  <a:tcPr anchor="ctr"/>
                </a:tc>
                <a:tc>
                  <a:txBody>
                    <a:bodyPr/>
                    <a:lstStyle/>
                    <a:p>
                      <a:pPr algn="ctr"/>
                      <a:r>
                        <a:rPr lang="ru-RU" sz="2400" dirty="0">
                          <a:solidFill>
                            <a:schemeClr val="tx1"/>
                          </a:solidFill>
                          <a:latin typeface="Times New Roman" pitchFamily="18" charset="0"/>
                          <a:cs typeface="Times New Roman" pitchFamily="18" charset="0"/>
                        </a:rPr>
                        <a:t>«3»</a:t>
                      </a:r>
                    </a:p>
                  </a:txBody>
                  <a:tcPr anchor="ctr"/>
                </a:tc>
                <a:tc>
                  <a:txBody>
                    <a:bodyPr/>
                    <a:lstStyle/>
                    <a:p>
                      <a:pPr algn="ctr"/>
                      <a:r>
                        <a:rPr lang="ru-RU" sz="2400" dirty="0">
                          <a:solidFill>
                            <a:schemeClr val="tx1"/>
                          </a:solidFill>
                          <a:latin typeface="Times New Roman" pitchFamily="18" charset="0"/>
                          <a:cs typeface="Times New Roman" pitchFamily="18" charset="0"/>
                        </a:rPr>
                        <a:t>«4»</a:t>
                      </a:r>
                    </a:p>
                  </a:txBody>
                  <a:tcPr anchor="ctr"/>
                </a:tc>
                <a:tc>
                  <a:txBody>
                    <a:bodyPr/>
                    <a:lstStyle/>
                    <a:p>
                      <a:pPr algn="ctr"/>
                      <a:r>
                        <a:rPr lang="ru-RU" sz="2400" dirty="0">
                          <a:solidFill>
                            <a:schemeClr val="tx1"/>
                          </a:solidFill>
                          <a:latin typeface="Times New Roman" pitchFamily="18" charset="0"/>
                          <a:cs typeface="Times New Roman" pitchFamily="18" charset="0"/>
                        </a:rPr>
                        <a:t>«5»</a:t>
                      </a:r>
                    </a:p>
                  </a:txBody>
                  <a:tcPr anchor="ctr"/>
                </a:tc>
                <a:extLst>
                  <a:ext uri="{0D108BD9-81ED-4DB2-BD59-A6C34878D82A}">
                    <a16:rowId xmlns="" xmlns:a16="http://schemas.microsoft.com/office/drawing/2014/main" val="10000"/>
                  </a:ext>
                </a:extLst>
              </a:tr>
              <a:tr h="5011615">
                <a:tc>
                  <a:txBody>
                    <a:bodyPr/>
                    <a:lstStyle/>
                    <a:p>
                      <a:pPr algn="ctr"/>
                      <a:endParaRPr lang="ru-RU"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Суммарный</a:t>
                      </a:r>
                    </a:p>
                    <a:p>
                      <a:pPr algn="ctr"/>
                      <a:r>
                        <a:rPr lang="ru-RU" sz="2400" dirty="0">
                          <a:latin typeface="Times New Roman" pitchFamily="18" charset="0"/>
                          <a:cs typeface="Times New Roman" pitchFamily="18" charset="0"/>
                        </a:rPr>
                        <a:t>первичный балл за</a:t>
                      </a:r>
                    </a:p>
                    <a:p>
                      <a:pPr algn="ctr"/>
                      <a:r>
                        <a:rPr lang="ru-RU" sz="2400" dirty="0">
                          <a:latin typeface="Times New Roman" pitchFamily="18" charset="0"/>
                          <a:cs typeface="Times New Roman" pitchFamily="18" charset="0"/>
                        </a:rPr>
                        <a:t>работу в целом</a:t>
                      </a:r>
                    </a:p>
                  </a:txBody>
                  <a:tcPr/>
                </a:tc>
                <a:tc>
                  <a:txBody>
                    <a:bodyPr/>
                    <a:lstStyle/>
                    <a:p>
                      <a:pPr algn="ctr"/>
                      <a:r>
                        <a:rPr lang="ru-RU" sz="2400" b="1" dirty="0">
                          <a:solidFill>
                            <a:srgbClr val="FF0000"/>
                          </a:solidFill>
                          <a:latin typeface="Times New Roman" pitchFamily="18" charset="0"/>
                          <a:cs typeface="Times New Roman" pitchFamily="18" charset="0"/>
                        </a:rPr>
                        <a:t>0 - 14</a:t>
                      </a:r>
                    </a:p>
                  </a:txBody>
                  <a:tcPr anchor="ctr"/>
                </a:tc>
                <a:tc>
                  <a:txBody>
                    <a:bodyPr/>
                    <a:lstStyle/>
                    <a:p>
                      <a:pPr algn="ctr"/>
                      <a:r>
                        <a:rPr lang="ru-RU" sz="2400" b="1" dirty="0">
                          <a:solidFill>
                            <a:srgbClr val="FF0000"/>
                          </a:solidFill>
                          <a:latin typeface="Times New Roman" pitchFamily="18" charset="0"/>
                          <a:cs typeface="Times New Roman" pitchFamily="18" charset="0"/>
                        </a:rPr>
                        <a:t>15 - 22</a:t>
                      </a:r>
                    </a:p>
                  </a:txBody>
                  <a:tcPr anchor="ctr"/>
                </a:tc>
                <a:tc>
                  <a:txBody>
                    <a:bodyPr/>
                    <a:lstStyle/>
                    <a:p>
                      <a:pPr algn="ctr"/>
                      <a:r>
                        <a:rPr lang="ru-RU" sz="2400" b="1" dirty="0">
                          <a:solidFill>
                            <a:srgbClr val="FF0000"/>
                          </a:solidFill>
                          <a:latin typeface="Times New Roman" pitchFamily="18" charset="0"/>
                          <a:cs typeface="Times New Roman" pitchFamily="18" charset="0"/>
                        </a:rPr>
                        <a:t>23–28</a:t>
                      </a:r>
                    </a:p>
                    <a:p>
                      <a:pPr algn="ctr"/>
                      <a:r>
                        <a:rPr lang="ru-RU" sz="2400" dirty="0">
                          <a:latin typeface="Times New Roman" pitchFamily="18" charset="0"/>
                          <a:cs typeface="Times New Roman" pitchFamily="18" charset="0"/>
                        </a:rPr>
                        <a:t>из них не менее 4 баллов за грамотность</a:t>
                      </a:r>
                    </a:p>
                    <a:p>
                      <a:pPr algn="ctr"/>
                      <a:r>
                        <a:rPr lang="ru-RU" sz="2400" dirty="0">
                          <a:latin typeface="Times New Roman" pitchFamily="18" charset="0"/>
                          <a:cs typeface="Times New Roman" pitchFamily="18" charset="0"/>
                        </a:rPr>
                        <a:t>(по критериям ГК1–ГК4).</a:t>
                      </a:r>
                    </a:p>
                    <a:p>
                      <a:pPr algn="ctr"/>
                      <a:r>
                        <a:rPr lang="ru-RU" sz="2400" dirty="0">
                          <a:latin typeface="Times New Roman" pitchFamily="18" charset="0"/>
                          <a:cs typeface="Times New Roman" pitchFamily="18" charset="0"/>
                        </a:rPr>
                        <a:t>Если по критериям ГК1–ГК4</a:t>
                      </a:r>
                    </a:p>
                    <a:p>
                      <a:pPr algn="ctr"/>
                      <a:r>
                        <a:rPr lang="ru-RU" sz="2400" dirty="0">
                          <a:latin typeface="Times New Roman" pitchFamily="18" charset="0"/>
                          <a:cs typeface="Times New Roman" pitchFamily="18" charset="0"/>
                        </a:rPr>
                        <a:t>обучающийся набрал менее 4</a:t>
                      </a:r>
                    </a:p>
                    <a:p>
                      <a:pPr algn="ctr"/>
                      <a:r>
                        <a:rPr lang="ru-RU" sz="2400" dirty="0">
                          <a:latin typeface="Times New Roman" pitchFamily="18" charset="0"/>
                          <a:cs typeface="Times New Roman" pitchFamily="18" charset="0"/>
                        </a:rPr>
                        <a:t>баллов, выставляется отметка «3»</a:t>
                      </a:r>
                    </a:p>
                  </a:txBody>
                  <a:tcPr anchor="ctr"/>
                </a:tc>
                <a:tc>
                  <a:txBody>
                    <a:bodyPr/>
                    <a:lstStyle/>
                    <a:p>
                      <a:pPr algn="ctr"/>
                      <a:r>
                        <a:rPr lang="ru-RU" sz="2400" b="1" i="0" kern="1200" dirty="0">
                          <a:solidFill>
                            <a:srgbClr val="FF0000"/>
                          </a:solidFill>
                          <a:effectLst/>
                          <a:latin typeface="Times New Roman" pitchFamily="18" charset="0"/>
                          <a:ea typeface="+mn-ea"/>
                          <a:cs typeface="Times New Roman" pitchFamily="18" charset="0"/>
                        </a:rPr>
                        <a:t>29–33</a:t>
                      </a:r>
                      <a:r>
                        <a:rPr lang="ru-RU" sz="2400" i="0" kern="1200" dirty="0">
                          <a:solidFill>
                            <a:schemeClr val="dk1"/>
                          </a:solidFill>
                          <a:effectLst/>
                          <a:latin typeface="Times New Roman" pitchFamily="18" charset="0"/>
                          <a:ea typeface="+mn-ea"/>
                          <a:cs typeface="Times New Roman" pitchFamily="18" charset="0"/>
                        </a:rPr>
                        <a:t/>
                      </a:r>
                      <a:br>
                        <a:rPr lang="ru-RU" sz="2400" i="0" kern="1200" dirty="0">
                          <a:solidFill>
                            <a:schemeClr val="dk1"/>
                          </a:solidFill>
                          <a:effectLst/>
                          <a:latin typeface="Times New Roman" pitchFamily="18" charset="0"/>
                          <a:ea typeface="+mn-ea"/>
                          <a:cs typeface="Times New Roman" pitchFamily="18" charset="0"/>
                        </a:rPr>
                      </a:br>
                      <a:r>
                        <a:rPr lang="ru-RU" sz="2400" i="0" kern="1200" dirty="0">
                          <a:solidFill>
                            <a:schemeClr val="dk1"/>
                          </a:solidFill>
                          <a:effectLst/>
                          <a:latin typeface="Times New Roman" pitchFamily="18" charset="0"/>
                          <a:ea typeface="+mn-ea"/>
                          <a:cs typeface="Times New Roman" pitchFamily="18" charset="0"/>
                        </a:rPr>
                        <a:t>из них не менее 6 баллов за грамотность</a:t>
                      </a:r>
                      <a:br>
                        <a:rPr lang="ru-RU" sz="2400" i="0" kern="1200" dirty="0">
                          <a:solidFill>
                            <a:schemeClr val="dk1"/>
                          </a:solidFill>
                          <a:effectLst/>
                          <a:latin typeface="Times New Roman" pitchFamily="18" charset="0"/>
                          <a:ea typeface="+mn-ea"/>
                          <a:cs typeface="Times New Roman" pitchFamily="18" charset="0"/>
                        </a:rPr>
                      </a:br>
                      <a:r>
                        <a:rPr lang="ru-RU" sz="2400" i="0" kern="1200" dirty="0">
                          <a:solidFill>
                            <a:schemeClr val="dk1"/>
                          </a:solidFill>
                          <a:effectLst/>
                          <a:latin typeface="Times New Roman" pitchFamily="18" charset="0"/>
                          <a:ea typeface="+mn-ea"/>
                          <a:cs typeface="Times New Roman" pitchFamily="18" charset="0"/>
                        </a:rPr>
                        <a:t>(по критериям ГК1–ГК4).</a:t>
                      </a:r>
                      <a:br>
                        <a:rPr lang="ru-RU" sz="2400" i="0" kern="1200" dirty="0">
                          <a:solidFill>
                            <a:schemeClr val="dk1"/>
                          </a:solidFill>
                          <a:effectLst/>
                          <a:latin typeface="Times New Roman" pitchFamily="18" charset="0"/>
                          <a:ea typeface="+mn-ea"/>
                          <a:cs typeface="Times New Roman" pitchFamily="18" charset="0"/>
                        </a:rPr>
                      </a:br>
                      <a:r>
                        <a:rPr lang="ru-RU" sz="2400" i="0" kern="1200" dirty="0">
                          <a:solidFill>
                            <a:schemeClr val="dk1"/>
                          </a:solidFill>
                          <a:effectLst/>
                          <a:latin typeface="Times New Roman" pitchFamily="18" charset="0"/>
                          <a:ea typeface="+mn-ea"/>
                          <a:cs typeface="Times New Roman" pitchFamily="18" charset="0"/>
                        </a:rPr>
                        <a:t>Если по критериям ГК1–ГК4</a:t>
                      </a:r>
                      <a:br>
                        <a:rPr lang="ru-RU" sz="2400" i="0" kern="1200" dirty="0">
                          <a:solidFill>
                            <a:schemeClr val="dk1"/>
                          </a:solidFill>
                          <a:effectLst/>
                          <a:latin typeface="Times New Roman" pitchFamily="18" charset="0"/>
                          <a:ea typeface="+mn-ea"/>
                          <a:cs typeface="Times New Roman" pitchFamily="18" charset="0"/>
                        </a:rPr>
                      </a:br>
                      <a:r>
                        <a:rPr lang="ru-RU" sz="2400" i="0" kern="1200" dirty="0">
                          <a:solidFill>
                            <a:schemeClr val="dk1"/>
                          </a:solidFill>
                          <a:effectLst/>
                          <a:latin typeface="Times New Roman" pitchFamily="18" charset="0"/>
                          <a:ea typeface="+mn-ea"/>
                          <a:cs typeface="Times New Roman" pitchFamily="18" charset="0"/>
                        </a:rPr>
                        <a:t>обучающийся набрал менее 6</a:t>
                      </a:r>
                      <a:br>
                        <a:rPr lang="ru-RU" sz="2400" i="0" kern="1200" dirty="0">
                          <a:solidFill>
                            <a:schemeClr val="dk1"/>
                          </a:solidFill>
                          <a:effectLst/>
                          <a:latin typeface="Times New Roman" pitchFamily="18" charset="0"/>
                          <a:ea typeface="+mn-ea"/>
                          <a:cs typeface="Times New Roman" pitchFamily="18" charset="0"/>
                        </a:rPr>
                      </a:br>
                      <a:r>
                        <a:rPr lang="ru-RU" sz="2400" i="0" kern="1200" dirty="0">
                          <a:solidFill>
                            <a:schemeClr val="dk1"/>
                          </a:solidFill>
                          <a:effectLst/>
                          <a:latin typeface="Times New Roman" pitchFamily="18" charset="0"/>
                          <a:ea typeface="+mn-ea"/>
                          <a:cs typeface="Times New Roman" pitchFamily="18" charset="0"/>
                        </a:rPr>
                        <a:t>баллов, выставляется отметка «4»</a:t>
                      </a:r>
                      <a:endParaRPr lang="ru-RU" sz="2400" dirty="0">
                        <a:latin typeface="Times New Roman" pitchFamily="18" charset="0"/>
                        <a:cs typeface="Times New Roman" pitchFamily="18" charset="0"/>
                      </a:endParaRPr>
                    </a:p>
                  </a:txBody>
                  <a:tcPr anchor="ctr"/>
                </a:tc>
                <a:extLst>
                  <a:ext uri="{0D108BD9-81ED-4DB2-BD59-A6C34878D82A}">
                    <a16:rowId xmlns="" xmlns:a16="http://schemas.microsoft.com/office/drawing/2014/main" val="10001"/>
                  </a:ext>
                </a:extLst>
              </a:tr>
            </a:tbl>
          </a:graphicData>
        </a:graphic>
      </p:graphicFrame>
      <p:sp>
        <p:nvSpPr>
          <p:cNvPr id="3" name="Заголовок 2"/>
          <p:cNvSpPr>
            <a:spLocks noGrp="1"/>
          </p:cNvSpPr>
          <p:nvPr>
            <p:ph type="title"/>
          </p:nvPr>
        </p:nvSpPr>
        <p:spPr>
          <a:xfrm>
            <a:off x="457200" y="1676400"/>
            <a:ext cx="3733800" cy="609600"/>
          </a:xfrm>
        </p:spPr>
        <p:txBody>
          <a:bodyPr>
            <a:noAutofit/>
          </a:bodyPr>
          <a:lstStyle/>
          <a:p>
            <a:endParaRPr lang="ru-RU" sz="2200" dirty="0"/>
          </a:p>
        </p:txBody>
      </p:sp>
    </p:spTree>
    <p:extLst>
      <p:ext uri="{BB962C8B-B14F-4D97-AF65-F5344CB8AC3E}">
        <p14:creationId xmlns:p14="http://schemas.microsoft.com/office/powerpoint/2010/main" val="23287045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МЕТОДИКА ПОДГОТОВКИ К СЖАТОМУ ИЗЛОЖЕНИЮ</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50303662"/>
              </p:ext>
            </p:extLst>
          </p:nvPr>
        </p:nvGraphicFramePr>
        <p:xfrm>
          <a:off x="0" y="1143000"/>
          <a:ext cx="9067800" cy="5749369"/>
        </p:xfrm>
        <a:graphic>
          <a:graphicData uri="http://schemas.openxmlformats.org/drawingml/2006/table">
            <a:tbl>
              <a:tblPr firstRow="1" bandRow="1">
                <a:tableStyleId>{5C22544A-7EE6-4342-B048-85BDC9FD1C3A}</a:tableStyleId>
              </a:tblPr>
              <a:tblGrid>
                <a:gridCol w="533400">
                  <a:extLst>
                    <a:ext uri="{9D8B030D-6E8A-4147-A177-3AD203B41FA5}">
                      <a16:colId xmlns="" xmlns:a16="http://schemas.microsoft.com/office/drawing/2014/main" val="20000"/>
                    </a:ext>
                  </a:extLst>
                </a:gridCol>
                <a:gridCol w="3124200">
                  <a:extLst>
                    <a:ext uri="{9D8B030D-6E8A-4147-A177-3AD203B41FA5}">
                      <a16:colId xmlns="" xmlns:a16="http://schemas.microsoft.com/office/drawing/2014/main" val="20001"/>
                    </a:ext>
                  </a:extLst>
                </a:gridCol>
                <a:gridCol w="3200400">
                  <a:extLst>
                    <a:ext uri="{9D8B030D-6E8A-4147-A177-3AD203B41FA5}">
                      <a16:colId xmlns="" xmlns:a16="http://schemas.microsoft.com/office/drawing/2014/main" val="20002"/>
                    </a:ext>
                  </a:extLst>
                </a:gridCol>
                <a:gridCol w="2209800">
                  <a:extLst>
                    <a:ext uri="{9D8B030D-6E8A-4147-A177-3AD203B41FA5}">
                      <a16:colId xmlns="" xmlns:a16="http://schemas.microsoft.com/office/drawing/2014/main" val="20003"/>
                    </a:ext>
                  </a:extLst>
                </a:gridCol>
              </a:tblGrid>
              <a:tr h="381000">
                <a:tc>
                  <a:txBody>
                    <a:bodyPr/>
                    <a:lstStyle/>
                    <a:p>
                      <a:pPr algn="ctr"/>
                      <a:r>
                        <a:rPr lang="ru-RU" sz="20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2000" b="0" dirty="0">
                          <a:solidFill>
                            <a:schemeClr val="tx1"/>
                          </a:solidFill>
                          <a:latin typeface="Times New Roman" panose="02020603050405020304" pitchFamily="18" charset="0"/>
                          <a:cs typeface="Times New Roman" panose="02020603050405020304" pitchFamily="18" charset="0"/>
                        </a:rPr>
                        <a:t>Действия организатора</a:t>
                      </a:r>
                    </a:p>
                  </a:txBody>
                  <a:tcPr/>
                </a:tc>
                <a:tc>
                  <a:txBody>
                    <a:bodyPr/>
                    <a:lstStyle/>
                    <a:p>
                      <a:pPr algn="ctr"/>
                      <a:r>
                        <a:rPr lang="ru-RU" sz="2000" b="0" dirty="0">
                          <a:solidFill>
                            <a:schemeClr val="tx1"/>
                          </a:solidFill>
                          <a:latin typeface="Times New Roman" panose="02020603050405020304" pitchFamily="18" charset="0"/>
                          <a:cs typeface="Times New Roman" panose="02020603050405020304" pitchFamily="18" charset="0"/>
                        </a:rPr>
                        <a:t>Действия</a:t>
                      </a:r>
                      <a:r>
                        <a:rPr lang="ru-RU" sz="2000" b="0" baseline="0" dirty="0">
                          <a:solidFill>
                            <a:schemeClr val="tx1"/>
                          </a:solidFill>
                          <a:latin typeface="Times New Roman" panose="02020603050405020304" pitchFamily="18" charset="0"/>
                          <a:cs typeface="Times New Roman" panose="02020603050405020304" pitchFamily="18" charset="0"/>
                        </a:rPr>
                        <a:t> экзаменуемых</a:t>
                      </a:r>
                      <a:endParaRPr lang="ru-RU"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0" dirty="0">
                          <a:solidFill>
                            <a:schemeClr val="tx1"/>
                          </a:solidFill>
                          <a:latin typeface="Times New Roman" panose="02020603050405020304" pitchFamily="18" charset="0"/>
                          <a:cs typeface="Times New Roman" panose="02020603050405020304" pitchFamily="18" charset="0"/>
                        </a:rPr>
                        <a:t>Примерное</a:t>
                      </a:r>
                      <a:r>
                        <a:rPr lang="ru-RU" sz="2000" b="0" baseline="0" dirty="0">
                          <a:solidFill>
                            <a:schemeClr val="tx1"/>
                          </a:solidFill>
                          <a:latin typeface="Times New Roman" panose="02020603050405020304" pitchFamily="18" charset="0"/>
                          <a:cs typeface="Times New Roman" panose="02020603050405020304" pitchFamily="18" charset="0"/>
                        </a:rPr>
                        <a:t> время</a:t>
                      </a:r>
                      <a:endParaRPr lang="ru-RU"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849551">
                <a:tc>
                  <a:txBody>
                    <a:bodyPr/>
                    <a:lstStyle/>
                    <a:p>
                      <a:pPr algn="ctr"/>
                      <a:r>
                        <a:rPr lang="ru-RU" sz="2000" b="0" dirty="0">
                          <a:latin typeface="Times New Roman" panose="02020603050405020304" pitchFamily="18" charset="0"/>
                          <a:cs typeface="Times New Roman" panose="02020603050405020304" pitchFamily="18" charset="0"/>
                        </a:rPr>
                        <a:t>1</a:t>
                      </a:r>
                    </a:p>
                  </a:txBody>
                  <a:tcPr/>
                </a:tc>
                <a:tc>
                  <a:txBody>
                    <a:bodyPr/>
                    <a:lstStyle/>
                    <a:p>
                      <a:pPr algn="ctr"/>
                      <a:r>
                        <a:rPr lang="ru-RU" sz="2000" b="0" dirty="0">
                          <a:latin typeface="Times New Roman" panose="02020603050405020304" pitchFamily="18" charset="0"/>
                          <a:cs typeface="Times New Roman" panose="02020603050405020304" pitchFamily="18" charset="0"/>
                        </a:rPr>
                        <a:t>Поставить аудиозапись первый раз</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a:latin typeface="Times New Roman" panose="02020603050405020304" pitchFamily="18" charset="0"/>
                          <a:cs typeface="Times New Roman" panose="02020603050405020304" pitchFamily="18" charset="0"/>
                        </a:rPr>
                        <a:t>Прослушивают исходный текст. </a:t>
                      </a:r>
                      <a:r>
                        <a:rPr lang="ru-RU" sz="2000" b="0" baseline="0" dirty="0">
                          <a:latin typeface="Times New Roman" panose="02020603050405020304" pitchFamily="18" charset="0"/>
                          <a:cs typeface="Times New Roman" panose="02020603050405020304" pitchFamily="18" charset="0"/>
                        </a:rPr>
                        <a:t>Во время чтения текста экзаменуемые делают записи в черновике</a:t>
                      </a:r>
                      <a:endParaRPr lang="ru-RU" sz="2000" b="0" dirty="0">
                        <a:latin typeface="Times New Roman" panose="02020603050405020304" pitchFamily="18" charset="0"/>
                        <a:cs typeface="Times New Roman" panose="02020603050405020304" pitchFamily="18" charset="0"/>
                      </a:endParaRPr>
                    </a:p>
                  </a:txBody>
                  <a:tcPr/>
                </a:tc>
                <a:tc>
                  <a:txBody>
                    <a:bodyPr/>
                    <a:lstStyle/>
                    <a:p>
                      <a:pPr algn="ctr"/>
                      <a:r>
                        <a:rPr lang="ru-RU" sz="2000" b="0" dirty="0">
                          <a:latin typeface="Times New Roman" panose="02020603050405020304" pitchFamily="18" charset="0"/>
                          <a:cs typeface="Times New Roman" panose="02020603050405020304" pitchFamily="18" charset="0"/>
                        </a:rPr>
                        <a:t>3-4 мин.</a:t>
                      </a:r>
                    </a:p>
                  </a:txBody>
                  <a:tcPr/>
                </a:tc>
                <a:extLst>
                  <a:ext uri="{0D108BD9-81ED-4DB2-BD59-A6C34878D82A}">
                    <a16:rowId xmlns="" xmlns:a16="http://schemas.microsoft.com/office/drawing/2014/main" val="10001"/>
                  </a:ext>
                </a:extLst>
              </a:tr>
              <a:tr h="659209">
                <a:tc>
                  <a:txBody>
                    <a:bodyPr/>
                    <a:lstStyle/>
                    <a:p>
                      <a:pPr algn="ctr"/>
                      <a:r>
                        <a:rPr lang="ru-RU" sz="2000" b="0" dirty="0">
                          <a:latin typeface="Times New Roman" panose="02020603050405020304" pitchFamily="18" charset="0"/>
                          <a:cs typeface="Times New Roman" panose="02020603050405020304" pitchFamily="18" charset="0"/>
                        </a:rPr>
                        <a:t>2</a:t>
                      </a:r>
                    </a:p>
                  </a:txBody>
                  <a:tcPr/>
                </a:tc>
                <a:tc>
                  <a:txBody>
                    <a:bodyPr/>
                    <a:lstStyle/>
                    <a:p>
                      <a:pPr algn="ctr"/>
                      <a:r>
                        <a:rPr lang="ru-RU" sz="2000" b="0" dirty="0">
                          <a:latin typeface="Times New Roman" panose="02020603050405020304" pitchFamily="18" charset="0"/>
                          <a:cs typeface="Times New Roman" panose="02020603050405020304" pitchFamily="18" charset="0"/>
                        </a:rPr>
                        <a:t>Дать время на осмысление</a:t>
                      </a:r>
                    </a:p>
                  </a:txBody>
                  <a:tcPr/>
                </a:tc>
                <a:tc>
                  <a:txBody>
                    <a:bodyPr/>
                    <a:lstStyle/>
                    <a:p>
                      <a:pPr algn="ctr"/>
                      <a:r>
                        <a:rPr lang="ru-RU" sz="2000" b="0" dirty="0">
                          <a:latin typeface="Times New Roman" panose="02020603050405020304" pitchFamily="18" charset="0"/>
                          <a:cs typeface="Times New Roman" panose="02020603050405020304" pitchFamily="18" charset="0"/>
                        </a:rPr>
                        <a:t>Работают с черновиками</a:t>
                      </a:r>
                    </a:p>
                  </a:txBody>
                  <a:tcPr/>
                </a:tc>
                <a:tc>
                  <a:txBody>
                    <a:bodyPr/>
                    <a:lstStyle/>
                    <a:p>
                      <a:pPr algn="ctr"/>
                      <a:r>
                        <a:rPr lang="ru-RU" sz="2000" b="0" dirty="0">
                          <a:latin typeface="Times New Roman" panose="02020603050405020304" pitchFamily="18" charset="0"/>
                          <a:cs typeface="Times New Roman" panose="02020603050405020304" pitchFamily="18" charset="0"/>
                        </a:rPr>
                        <a:t>5-6 мин.</a:t>
                      </a:r>
                    </a:p>
                  </a:txBody>
                  <a:tcPr/>
                </a:tc>
                <a:extLst>
                  <a:ext uri="{0D108BD9-81ED-4DB2-BD59-A6C34878D82A}">
                    <a16:rowId xmlns="" xmlns:a16="http://schemas.microsoft.com/office/drawing/2014/main" val="10002"/>
                  </a:ext>
                </a:extLst>
              </a:tr>
              <a:tr h="849551">
                <a:tc>
                  <a:txBody>
                    <a:bodyPr/>
                    <a:lstStyle/>
                    <a:p>
                      <a:pPr algn="ctr"/>
                      <a:r>
                        <a:rPr lang="ru-RU" sz="2000" b="0" dirty="0">
                          <a:latin typeface="Times New Roman" panose="02020603050405020304" pitchFamily="18" charset="0"/>
                          <a:cs typeface="Times New Roman" panose="02020603050405020304" pitchFamily="18" charset="0"/>
                        </a:rPr>
                        <a:t>3</a:t>
                      </a:r>
                    </a:p>
                  </a:txBody>
                  <a:tcPr/>
                </a:tc>
                <a:tc>
                  <a:txBody>
                    <a:bodyPr/>
                    <a:lstStyle/>
                    <a:p>
                      <a:pPr algn="ctr"/>
                      <a:r>
                        <a:rPr lang="ru-RU" sz="2000" b="0" dirty="0">
                          <a:latin typeface="Times New Roman" panose="02020603050405020304" pitchFamily="18" charset="0"/>
                          <a:cs typeface="Times New Roman" panose="02020603050405020304" pitchFamily="18" charset="0"/>
                        </a:rPr>
                        <a:t>Поставить аудиозапись во</a:t>
                      </a:r>
                      <a:r>
                        <a:rPr lang="ru-RU" sz="2000" b="0" baseline="0" dirty="0">
                          <a:latin typeface="Times New Roman" panose="02020603050405020304" pitchFamily="18" charset="0"/>
                          <a:cs typeface="Times New Roman" panose="02020603050405020304" pitchFamily="18" charset="0"/>
                        </a:rPr>
                        <a:t> второй раз</a:t>
                      </a:r>
                      <a:endParaRPr lang="ru-RU" sz="2000" b="0" dirty="0">
                        <a:latin typeface="Times New Roman" panose="02020603050405020304" pitchFamily="18" charset="0"/>
                        <a:cs typeface="Times New Roman" panose="02020603050405020304" pitchFamily="18" charset="0"/>
                      </a:endParaRPr>
                    </a:p>
                  </a:txBody>
                  <a:tcPr/>
                </a:tc>
                <a:tc>
                  <a:txBody>
                    <a:bodyPr/>
                    <a:lstStyle/>
                    <a:p>
                      <a:pPr algn="ctr"/>
                      <a:r>
                        <a:rPr lang="ru-RU" sz="2000" b="0" dirty="0">
                          <a:latin typeface="Times New Roman" panose="02020603050405020304" pitchFamily="18" charset="0"/>
                          <a:cs typeface="Times New Roman" panose="02020603050405020304" pitchFamily="18" charset="0"/>
                        </a:rPr>
                        <a:t>Прослушивают</a:t>
                      </a:r>
                      <a:r>
                        <a:rPr lang="ru-RU" sz="2000" b="0" baseline="0" dirty="0">
                          <a:latin typeface="Times New Roman" panose="02020603050405020304" pitchFamily="18" charset="0"/>
                          <a:cs typeface="Times New Roman" panose="02020603050405020304" pitchFamily="18" charset="0"/>
                        </a:rPr>
                        <a:t> исходный текст. Во время чтения текста экзаменуемые делают записи в черновике</a:t>
                      </a:r>
                      <a:endParaRPr lang="ru-RU" sz="2000" b="0" dirty="0">
                        <a:latin typeface="Times New Roman" panose="02020603050405020304" pitchFamily="18" charset="0"/>
                        <a:cs typeface="Times New Roman" panose="02020603050405020304" pitchFamily="18" charset="0"/>
                      </a:endParaRPr>
                    </a:p>
                  </a:txBody>
                  <a:tcPr/>
                </a:tc>
                <a:tc>
                  <a:txBody>
                    <a:bodyPr/>
                    <a:lstStyle/>
                    <a:p>
                      <a:pPr algn="ctr"/>
                      <a:r>
                        <a:rPr lang="ru-RU" sz="2000" b="0" dirty="0">
                          <a:latin typeface="Times New Roman" panose="02020603050405020304" pitchFamily="18" charset="0"/>
                          <a:cs typeface="Times New Roman" panose="02020603050405020304" pitchFamily="18" charset="0"/>
                        </a:rPr>
                        <a:t>3-4 мин.</a:t>
                      </a:r>
                    </a:p>
                  </a:txBody>
                  <a:tcPr/>
                </a:tc>
                <a:extLst>
                  <a:ext uri="{0D108BD9-81ED-4DB2-BD59-A6C34878D82A}">
                    <a16:rowId xmlns="" xmlns:a16="http://schemas.microsoft.com/office/drawing/2014/main" val="10003"/>
                  </a:ext>
                </a:extLst>
              </a:tr>
              <a:tr h="849551">
                <a:tc>
                  <a:txBody>
                    <a:bodyPr/>
                    <a:lstStyle/>
                    <a:p>
                      <a:pPr algn="ctr"/>
                      <a:r>
                        <a:rPr lang="ru-RU" sz="2000" b="0" dirty="0">
                          <a:latin typeface="Times New Roman" panose="02020603050405020304" pitchFamily="18" charset="0"/>
                          <a:cs typeface="Times New Roman" panose="02020603050405020304" pitchFamily="18" charset="0"/>
                        </a:rPr>
                        <a:t>4</a:t>
                      </a:r>
                    </a:p>
                  </a:txBody>
                  <a:tcPr/>
                </a:tc>
                <a:tc>
                  <a:txBody>
                    <a:bodyPr/>
                    <a:lstStyle/>
                    <a:p>
                      <a:pPr algn="ctr"/>
                      <a:r>
                        <a:rPr lang="ru-RU" sz="2000" b="0" dirty="0">
                          <a:latin typeface="Times New Roman" panose="02020603050405020304" pitchFamily="18" charset="0"/>
                          <a:cs typeface="Times New Roman" panose="02020603050405020304" pitchFamily="18" charset="0"/>
                        </a:rPr>
                        <a:t>Выключить аудиозапись. Сообщить о начале написания изложения и о возможности пользоваться словарем</a:t>
                      </a:r>
                    </a:p>
                  </a:txBody>
                  <a:tcPr/>
                </a:tc>
                <a:tc>
                  <a:txBody>
                    <a:bodyPr/>
                    <a:lstStyle/>
                    <a:p>
                      <a:pPr algn="ctr"/>
                      <a:endParaRPr lang="ru-RU" sz="2000" b="0" dirty="0">
                        <a:latin typeface="Times New Roman" panose="02020603050405020304" pitchFamily="18" charset="0"/>
                        <a:cs typeface="Times New Roman" panose="02020603050405020304" pitchFamily="18" charset="0"/>
                      </a:endParaRPr>
                    </a:p>
                  </a:txBody>
                  <a:tcPr/>
                </a:tc>
                <a:tc>
                  <a:txBody>
                    <a:bodyPr/>
                    <a:lstStyle/>
                    <a:p>
                      <a:pPr algn="ctr"/>
                      <a:endParaRPr lang="ru-RU" sz="2000"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457200">
                <a:tc>
                  <a:txBody>
                    <a:bodyPr/>
                    <a:lstStyle/>
                    <a:p>
                      <a:pPr algn="ctr"/>
                      <a:r>
                        <a:rPr lang="ru-RU" sz="2000" b="0" dirty="0" smtClean="0">
                          <a:latin typeface="Times New Roman" panose="02020603050405020304" pitchFamily="18" charset="0"/>
                          <a:cs typeface="Times New Roman" panose="02020603050405020304" pitchFamily="18" charset="0"/>
                        </a:rPr>
                        <a:t>5</a:t>
                      </a:r>
                      <a:endParaRPr lang="ru-RU" sz="2000" b="0" dirty="0">
                        <a:latin typeface="Times New Roman" panose="02020603050405020304" pitchFamily="18" charset="0"/>
                        <a:cs typeface="Times New Roman" panose="02020603050405020304" pitchFamily="18" charset="0"/>
                      </a:endParaRPr>
                    </a:p>
                  </a:txBody>
                  <a:tcPr/>
                </a:tc>
                <a:tc>
                  <a:txBody>
                    <a:bodyPr/>
                    <a:lstStyle/>
                    <a:p>
                      <a:pPr algn="ctr"/>
                      <a:endParaRPr lang="ru-RU" sz="2000" b="0">
                        <a:latin typeface="Times New Roman" panose="02020603050405020304" pitchFamily="18" charset="0"/>
                        <a:cs typeface="Times New Roman" panose="02020603050405020304" pitchFamily="18" charset="0"/>
                      </a:endParaRPr>
                    </a:p>
                  </a:txBody>
                  <a:tcPr/>
                </a:tc>
                <a:tc>
                  <a:txBody>
                    <a:bodyPr/>
                    <a:lstStyle/>
                    <a:p>
                      <a:pPr algn="ctr"/>
                      <a:r>
                        <a:rPr lang="ru-RU" sz="2000" b="0" dirty="0">
                          <a:latin typeface="Times New Roman" panose="02020603050405020304" pitchFamily="18" charset="0"/>
                          <a:cs typeface="Times New Roman" panose="02020603050405020304" pitchFamily="18" charset="0"/>
                        </a:rPr>
                        <a:t>Пишут сжатое изложение</a:t>
                      </a:r>
                    </a:p>
                  </a:txBody>
                  <a:tcPr/>
                </a:tc>
                <a:tc>
                  <a:txBody>
                    <a:bodyPr/>
                    <a:lstStyle/>
                    <a:p>
                      <a:pPr algn="ctr"/>
                      <a:endParaRPr lang="ru-RU" sz="2000"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bl>
          </a:graphicData>
        </a:graphic>
      </p:graphicFrame>
      <p:sp>
        <p:nvSpPr>
          <p:cNvPr id="4" name="Нижний колонтитул 3"/>
          <p:cNvSpPr>
            <a:spLocks noGrp="1"/>
          </p:cNvSpPr>
          <p:nvPr>
            <p:ph type="ftr" sz="quarter" idx="11"/>
          </p:nvPr>
        </p:nvSpPr>
        <p:spPr/>
        <p:txBody>
          <a:bodyPr/>
          <a:lstStyle/>
          <a:p>
            <a:pPr>
              <a:defRPr/>
            </a:pPr>
            <a:r>
              <a:rPr lang="en-US" dirty="0"/>
              <a:t>www.PresentationPro.com</a:t>
            </a:r>
          </a:p>
        </p:txBody>
      </p:sp>
    </p:spTree>
    <p:extLst>
      <p:ext uri="{BB962C8B-B14F-4D97-AF65-F5344CB8AC3E}">
        <p14:creationId xmlns:p14="http://schemas.microsoft.com/office/powerpoint/2010/main" val="28291095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accent2">
                    <a:lumMod val="60000"/>
                    <a:lumOff val="40000"/>
                  </a:schemeClr>
                </a:solidFill>
                <a:latin typeface="Times New Roman" pitchFamily="18" charset="0"/>
                <a:cs typeface="Times New Roman" pitchFamily="18" charset="0"/>
              </a:rPr>
              <a:t>Как готовиться к написанию </a:t>
            </a:r>
            <a:r>
              <a:rPr lang="ru-RU" dirty="0" smtClean="0">
                <a:solidFill>
                  <a:schemeClr val="accent2">
                    <a:lumMod val="60000"/>
                    <a:lumOff val="40000"/>
                  </a:schemeClr>
                </a:solidFill>
                <a:latin typeface="Times New Roman" pitchFamily="18" charset="0"/>
                <a:cs typeface="Times New Roman" pitchFamily="18" charset="0"/>
              </a:rPr>
              <a:t>сжатого </a:t>
            </a:r>
            <a:r>
              <a:rPr lang="ru-RU" dirty="0">
                <a:solidFill>
                  <a:schemeClr val="accent2">
                    <a:lumMod val="60000"/>
                    <a:lumOff val="40000"/>
                  </a:schemeClr>
                </a:solidFill>
                <a:latin typeface="Times New Roman" pitchFamily="18" charset="0"/>
                <a:cs typeface="Times New Roman" pitchFamily="18" charset="0"/>
              </a:rPr>
              <a:t>изложения?</a:t>
            </a:r>
          </a:p>
        </p:txBody>
      </p:sp>
      <p:sp>
        <p:nvSpPr>
          <p:cNvPr id="3" name="Объект 2"/>
          <p:cNvSpPr>
            <a:spLocks noGrp="1"/>
          </p:cNvSpPr>
          <p:nvPr>
            <p:ph idx="1"/>
          </p:nvPr>
        </p:nvSpPr>
        <p:spPr/>
        <p:txBody>
          <a:bodyPr/>
          <a:lstStyle/>
          <a:p>
            <a:pPr marL="514350" indent="-514350">
              <a:buAutoNum type="arabicPeriod"/>
            </a:pPr>
            <a:r>
              <a:rPr lang="ru-RU" sz="3200" dirty="0">
                <a:latin typeface="Times New Roman" pitchFamily="18" charset="0"/>
                <a:cs typeface="Times New Roman" pitchFamily="18" charset="0"/>
              </a:rPr>
              <a:t>Работа с визуальным текстом: анализ (тема, основная мысль), ключевые слова, </a:t>
            </a:r>
            <a:r>
              <a:rPr lang="ru-RU" sz="3200" dirty="0" err="1" smtClean="0">
                <a:latin typeface="Times New Roman" pitchFamily="18" charset="0"/>
                <a:cs typeface="Times New Roman" pitchFamily="18" charset="0"/>
              </a:rPr>
              <a:t>микротемы</a:t>
            </a:r>
            <a:r>
              <a:rPr lang="ru-RU" sz="3200" dirty="0">
                <a:latin typeface="Times New Roman" pitchFamily="18" charset="0"/>
                <a:cs typeface="Times New Roman" pitchFamily="18" charset="0"/>
              </a:rPr>
              <a:t>.</a:t>
            </a:r>
          </a:p>
          <a:p>
            <a:pPr marL="514350" indent="-514350">
              <a:buAutoNum type="arabicPeriod"/>
            </a:pPr>
            <a:r>
              <a:rPr lang="ru-RU" sz="3200" dirty="0">
                <a:latin typeface="Times New Roman" pitchFamily="18" charset="0"/>
                <a:cs typeface="Times New Roman" pitchFamily="18" charset="0"/>
              </a:rPr>
              <a:t>Повторить приемы компрессии (исключение, обобщение, упрощение).</a:t>
            </a:r>
          </a:p>
          <a:p>
            <a:pPr marL="514350" indent="-514350">
              <a:buAutoNum type="arabicPeriod"/>
            </a:pPr>
            <a:r>
              <a:rPr lang="ru-RU" sz="3200" dirty="0">
                <a:latin typeface="Times New Roman" pitchFamily="18" charset="0"/>
                <a:cs typeface="Times New Roman" pitchFamily="18" charset="0"/>
              </a:rPr>
              <a:t>Применить приемы компрессии к визуальному тексту.</a:t>
            </a:r>
          </a:p>
          <a:p>
            <a:pPr marL="514350" indent="-514350">
              <a:buAutoNum type="arabicPeriod"/>
            </a:pPr>
            <a:r>
              <a:rPr lang="ru-RU" sz="3200" dirty="0">
                <a:latin typeface="Times New Roman" pitchFamily="18" charset="0"/>
                <a:cs typeface="Times New Roman" pitchFamily="18" charset="0"/>
              </a:rPr>
              <a:t>Работа с текстом, воспроизводимом на аудионосителе.</a:t>
            </a:r>
          </a:p>
          <a:p>
            <a:pPr marL="514350" indent="-514350">
              <a:buAutoNum type="arabicPeriod"/>
            </a:pPr>
            <a:endParaRPr lang="ru-RU" sz="3200"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4008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26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dirty="0">
                <a:solidFill>
                  <a:schemeClr val="accent2">
                    <a:lumMod val="60000"/>
                    <a:lumOff val="40000"/>
                  </a:schemeClr>
                </a:solidFill>
                <a:latin typeface="Times New Roman" pitchFamily="18" charset="0"/>
                <a:cs typeface="Times New Roman" pitchFamily="18" charset="0"/>
              </a:rPr>
              <a:t>ОСНОВНЫЕ ПРИЕМЫ КОМПРЕССИИ ТЕКСТА</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253303218"/>
              </p:ext>
            </p:extLst>
          </p:nvPr>
        </p:nvGraphicFramePr>
        <p:xfrm>
          <a:off x="228600" y="13716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pPr>
              <a:defRPr/>
            </a:pPr>
            <a:r>
              <a:rPr lang="en-US" dirty="0"/>
              <a:t>www.PresentationPro.com</a:t>
            </a:r>
          </a:p>
        </p:txBody>
      </p:sp>
      <p:pic>
        <p:nvPicPr>
          <p:cNvPr id="6" name="Picture 2" descr="C:\Диск Д\Documents\логотип Легиона\лого легион 15 лет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1400" y="64008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83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C00000"/>
                </a:solidFill>
                <a:latin typeface="Times New Roman" pitchFamily="18" charset="0"/>
                <a:cs typeface="Times New Roman" pitchFamily="18" charset="0"/>
              </a:rPr>
              <a:t>ТЕХНИКА НАПИСАНИЯ ИЗЛОЖЕНИЯ</a:t>
            </a:r>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pPr>
              <a:defRPr/>
            </a:pPr>
            <a:r>
              <a:rPr lang="en-US" dirty="0"/>
              <a:t>www.PresentationPro.com</a:t>
            </a:r>
          </a:p>
        </p:txBody>
      </p:sp>
      <p:sp>
        <p:nvSpPr>
          <p:cNvPr id="5" name="Прямоугольник 4"/>
          <p:cNvSpPr/>
          <p:nvPr/>
        </p:nvSpPr>
        <p:spPr>
          <a:xfrm>
            <a:off x="2667000" y="1371600"/>
            <a:ext cx="3810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rgbClr val="C00000"/>
                </a:solidFill>
                <a:latin typeface="Times New Roman" pitchFamily="18" charset="0"/>
                <a:cs typeface="Times New Roman" pitchFamily="18" charset="0"/>
              </a:rPr>
              <a:t>1. </a:t>
            </a:r>
            <a:r>
              <a:rPr lang="ru-RU" dirty="0">
                <a:solidFill>
                  <a:schemeClr val="tx1"/>
                </a:solidFill>
                <a:latin typeface="Times New Roman" pitchFamily="18" charset="0"/>
                <a:cs typeface="Times New Roman" pitchFamily="18" charset="0"/>
              </a:rPr>
              <a:t>1-е предложение абзаца (абзацный зачин)</a:t>
            </a:r>
          </a:p>
          <a:p>
            <a:pPr algn="just"/>
            <a:endParaRPr lang="ru-RU" dirty="0">
              <a:solidFill>
                <a:schemeClr val="tx1"/>
              </a:solidFill>
              <a:latin typeface="Times New Roman" pitchFamily="18" charset="0"/>
              <a:cs typeface="Times New Roman" pitchFamily="18" charset="0"/>
            </a:endParaRPr>
          </a:p>
          <a:p>
            <a:pPr algn="just"/>
            <a:r>
              <a:rPr lang="ru-RU" dirty="0">
                <a:solidFill>
                  <a:schemeClr val="tx1"/>
                </a:solidFill>
                <a:latin typeface="Times New Roman" pitchFamily="18" charset="0"/>
                <a:cs typeface="Times New Roman" pitchFamily="18" charset="0"/>
              </a:rPr>
              <a:t> </a:t>
            </a:r>
          </a:p>
          <a:p>
            <a:pPr algn="just"/>
            <a:r>
              <a:rPr lang="ru-RU" dirty="0">
                <a:solidFill>
                  <a:srgbClr val="C00000"/>
                </a:solidFill>
                <a:latin typeface="Times New Roman" pitchFamily="18" charset="0"/>
                <a:cs typeface="Times New Roman" pitchFamily="18" charset="0"/>
              </a:rPr>
              <a:t>2. </a:t>
            </a:r>
            <a:r>
              <a:rPr lang="ru-RU" dirty="0">
                <a:solidFill>
                  <a:schemeClr val="tx1"/>
                </a:solidFill>
                <a:latin typeface="Times New Roman" pitchFamily="18" charset="0"/>
                <a:cs typeface="Times New Roman" pitchFamily="18" charset="0"/>
              </a:rPr>
              <a:t>1-е предложение абзаца (абзацный зачин)</a:t>
            </a:r>
          </a:p>
          <a:p>
            <a:pPr algn="just"/>
            <a:endParaRPr lang="ru-RU" dirty="0">
              <a:solidFill>
                <a:schemeClr val="tx1"/>
              </a:solidFill>
              <a:latin typeface="Times New Roman" pitchFamily="18" charset="0"/>
              <a:cs typeface="Times New Roman" pitchFamily="18" charset="0"/>
            </a:endParaRPr>
          </a:p>
          <a:p>
            <a:pPr algn="just"/>
            <a:endParaRPr lang="ru-RU" dirty="0">
              <a:solidFill>
                <a:schemeClr val="tx1"/>
              </a:solidFill>
              <a:latin typeface="Times New Roman" pitchFamily="18" charset="0"/>
              <a:cs typeface="Times New Roman" pitchFamily="18" charset="0"/>
            </a:endParaRPr>
          </a:p>
          <a:p>
            <a:pPr algn="just"/>
            <a:endParaRPr lang="ru-RU" dirty="0">
              <a:solidFill>
                <a:schemeClr val="tx1"/>
              </a:solidFill>
              <a:latin typeface="Times New Roman" pitchFamily="18" charset="0"/>
              <a:cs typeface="Times New Roman" pitchFamily="18" charset="0"/>
            </a:endParaRPr>
          </a:p>
          <a:p>
            <a:pPr algn="just"/>
            <a:endParaRPr lang="ru-RU" dirty="0">
              <a:solidFill>
                <a:schemeClr val="tx1"/>
              </a:solidFill>
              <a:latin typeface="Times New Roman" pitchFamily="18" charset="0"/>
              <a:cs typeface="Times New Roman" pitchFamily="18" charset="0"/>
            </a:endParaRPr>
          </a:p>
          <a:p>
            <a:pPr algn="just"/>
            <a:r>
              <a:rPr lang="ru-RU" dirty="0">
                <a:solidFill>
                  <a:srgbClr val="C00000"/>
                </a:solidFill>
                <a:latin typeface="Times New Roman" pitchFamily="18" charset="0"/>
                <a:cs typeface="Times New Roman" pitchFamily="18" charset="0"/>
              </a:rPr>
              <a:t>3. </a:t>
            </a:r>
            <a:r>
              <a:rPr lang="ru-RU" dirty="0">
                <a:solidFill>
                  <a:schemeClr val="tx1"/>
                </a:solidFill>
                <a:latin typeface="Times New Roman" pitchFamily="18" charset="0"/>
                <a:cs typeface="Times New Roman" pitchFamily="18" charset="0"/>
              </a:rPr>
              <a:t>1-е предложение абзаца (абзацный зачин)</a:t>
            </a:r>
          </a:p>
          <a:p>
            <a:pPr algn="just"/>
            <a:endParaRPr lang="ru-RU" dirty="0">
              <a:solidFill>
                <a:schemeClr val="tx1"/>
              </a:solidFill>
              <a:latin typeface="Times New Roman" pitchFamily="18" charset="0"/>
              <a:cs typeface="Times New Roman" pitchFamily="18" charset="0"/>
            </a:endParaRPr>
          </a:p>
          <a:p>
            <a:pPr algn="just"/>
            <a:endParaRPr lang="ru-RU" dirty="0">
              <a:solidFill>
                <a:schemeClr val="tx1"/>
              </a:solidFill>
              <a:latin typeface="Times New Roman" pitchFamily="18" charset="0"/>
              <a:cs typeface="Times New Roman" pitchFamily="18" charset="0"/>
            </a:endParaRPr>
          </a:p>
        </p:txBody>
      </p:sp>
      <p:pic>
        <p:nvPicPr>
          <p:cNvPr id="6"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638453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062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ТЕХНИКА НАПИСАНИЯ ИЗЛОЖЕНИЯ</a:t>
            </a:r>
          </a:p>
        </p:txBody>
      </p:sp>
      <p:sp>
        <p:nvSpPr>
          <p:cNvPr id="10" name="Объект 9">
            <a:extLst>
              <a:ext uri="{FF2B5EF4-FFF2-40B4-BE49-F238E27FC236}">
                <a16:creationId xmlns="" xmlns:a16="http://schemas.microsoft.com/office/drawing/2014/main" id="{81C46633-D66C-4938-BEEC-74115DA20A20}"/>
              </a:ext>
            </a:extLst>
          </p:cNvPr>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en-US"/>
              <a:t>www.PresentationPro.com</a:t>
            </a:r>
            <a:endParaRPr lang="en-US" dirty="0"/>
          </a:p>
        </p:txBody>
      </p:sp>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324600"/>
            <a:ext cx="2133600" cy="41210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 xmlns:a16="http://schemas.microsoft.com/office/drawing/2014/main" id="{08636A16-E0E8-4374-B68D-31714648554C}"/>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itchFamily="18" charset="0"/>
                <a:cs typeface="Times New Roman" pitchFamily="18" charset="0"/>
              </a:rPr>
              <a:t>Тема: Собака.</a:t>
            </a:r>
          </a:p>
          <a:p>
            <a:pPr algn="just"/>
            <a:r>
              <a:rPr lang="ru-RU" dirty="0">
                <a:solidFill>
                  <a:schemeClr val="tx1"/>
                </a:solidFill>
                <a:latin typeface="Times New Roman" pitchFamily="18" charset="0"/>
                <a:cs typeface="Times New Roman" pitchFamily="18" charset="0"/>
              </a:rPr>
              <a:t>Идея: Собака может воспитать человека</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Z </a:t>
            </a:r>
            <a:r>
              <a:rPr lang="ru-RU" dirty="0">
                <a:solidFill>
                  <a:schemeClr val="tx1"/>
                </a:solidFill>
                <a:latin typeface="Times New Roman" pitchFamily="18" charset="0"/>
                <a:cs typeface="Times New Roman" pitchFamily="18" charset="0"/>
              </a:rPr>
              <a:t>В жизни              должна быть               одна         С.</a:t>
            </a:r>
          </a:p>
          <a:p>
            <a:pPr algn="just"/>
            <a:r>
              <a:rPr lang="ru-RU" dirty="0">
                <a:solidFill>
                  <a:schemeClr val="tx1"/>
                </a:solidFill>
                <a:latin typeface="Times New Roman" pitchFamily="18" charset="0"/>
                <a:cs typeface="Times New Roman" pitchFamily="18" charset="0"/>
              </a:rPr>
              <a:t>     спасла скрасила один-во.</a:t>
            </a:r>
          </a:p>
          <a:p>
            <a:pPr algn="just"/>
            <a:r>
              <a:rPr lang="ru-RU" dirty="0">
                <a:solidFill>
                  <a:schemeClr val="tx1"/>
                </a:solidFill>
                <a:latin typeface="Times New Roman" pitchFamily="18" charset="0"/>
                <a:cs typeface="Times New Roman" pitchFamily="18" charset="0"/>
              </a:rPr>
              <a:t>                    пробудила         силы             любви </a:t>
            </a:r>
          </a:p>
          <a:p>
            <a:pPr algn="just"/>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М.б</a:t>
            </a:r>
            <a:r>
              <a:rPr lang="ru-RU" dirty="0">
                <a:solidFill>
                  <a:schemeClr val="tx1"/>
                </a:solidFill>
                <a:latin typeface="Times New Roman" pitchFamily="18" charset="0"/>
                <a:cs typeface="Times New Roman" pitchFamily="18" charset="0"/>
              </a:rPr>
              <a:t>. С. </a:t>
            </a:r>
            <a:r>
              <a:rPr lang="ru-RU" dirty="0" smtClean="0">
                <a:solidFill>
                  <a:schemeClr val="tx1"/>
                </a:solidFill>
                <a:latin typeface="Times New Roman" pitchFamily="18" charset="0"/>
                <a:cs typeface="Times New Roman" pitchFamily="18" charset="0"/>
              </a:rPr>
              <a:t>побитая</a:t>
            </a:r>
            <a:r>
              <a:rPr lang="ru-RU" dirty="0">
                <a:solidFill>
                  <a:schemeClr val="tx1"/>
                </a:solidFill>
                <a:latin typeface="Times New Roman" pitchFamily="18" charset="0"/>
                <a:cs typeface="Times New Roman" pitchFamily="18" charset="0"/>
              </a:rPr>
              <a:t>.</a:t>
            </a:r>
          </a:p>
          <a:p>
            <a:pPr algn="just"/>
            <a:r>
              <a:rPr lang="en-US" dirty="0">
                <a:solidFill>
                  <a:schemeClr val="tx1"/>
                </a:solidFill>
                <a:latin typeface="Times New Roman" pitchFamily="18" charset="0"/>
                <a:cs typeface="Times New Roman" pitchFamily="18" charset="0"/>
              </a:rPr>
              <a:t>Z</a:t>
            </a:r>
            <a:r>
              <a:rPr lang="ru-RU" dirty="0">
                <a:solidFill>
                  <a:schemeClr val="tx1"/>
                </a:solidFill>
                <a:latin typeface="Times New Roman" pitchFamily="18" charset="0"/>
                <a:cs typeface="Times New Roman" pitchFamily="18" charset="0"/>
              </a:rPr>
              <a:t>  В моей жизни С.                                горизонт,                 струна,</a:t>
            </a:r>
          </a:p>
          <a:p>
            <a:pPr algn="just"/>
            <a:r>
              <a:rPr lang="ru-RU" dirty="0">
                <a:solidFill>
                  <a:schemeClr val="tx1"/>
                </a:solidFill>
                <a:latin typeface="Times New Roman" pitchFamily="18" charset="0"/>
                <a:cs typeface="Times New Roman" pitchFamily="18" charset="0"/>
              </a:rPr>
              <a:t>                           краска</a:t>
            </a:r>
          </a:p>
          <a:p>
            <a:pPr algn="just"/>
            <a:r>
              <a:rPr lang="ru-RU" dirty="0">
                <a:solidFill>
                  <a:schemeClr val="tx1"/>
                </a:solidFill>
                <a:latin typeface="Times New Roman" pitchFamily="18" charset="0"/>
                <a:cs typeface="Times New Roman" pitchFamily="18" charset="0"/>
              </a:rPr>
              <a:t>                         страдания                         и радости.</a:t>
            </a:r>
          </a:p>
          <a:p>
            <a:pPr algn="just"/>
            <a:r>
              <a:rPr lang="ru-RU" dirty="0">
                <a:solidFill>
                  <a:schemeClr val="tx1"/>
                </a:solidFill>
                <a:latin typeface="Times New Roman" pitchFamily="18" charset="0"/>
                <a:cs typeface="Times New Roman" pitchFamily="18" charset="0"/>
              </a:rPr>
              <a:t>     С. должна пробудить в </a:t>
            </a:r>
            <a:r>
              <a:rPr lang="ru-RU" dirty="0" err="1">
                <a:solidFill>
                  <a:schemeClr val="tx1"/>
                </a:solidFill>
                <a:latin typeface="Times New Roman" pitchFamily="18" charset="0"/>
                <a:cs typeface="Times New Roman" pitchFamily="18" charset="0"/>
              </a:rPr>
              <a:t>реб</a:t>
            </a:r>
            <a:r>
              <a:rPr lang="ru-RU" dirty="0">
                <a:solidFill>
                  <a:schemeClr val="tx1"/>
                </a:solidFill>
                <a:latin typeface="Times New Roman" pitchFamily="18" charset="0"/>
                <a:cs typeface="Times New Roman" pitchFamily="18" charset="0"/>
              </a:rPr>
              <a:t> . добр. чувства. </a:t>
            </a:r>
          </a:p>
          <a:p>
            <a:pPr algn="just"/>
            <a:r>
              <a:rPr lang="ru-RU" dirty="0">
                <a:solidFill>
                  <a:schemeClr val="tx1"/>
                </a:solidFill>
                <a:latin typeface="Times New Roman" pitchFamily="18" charset="0"/>
                <a:cs typeface="Times New Roman" pitchFamily="18" charset="0"/>
              </a:rPr>
              <a:t>      Не мое   открытие,            а                         народа</a:t>
            </a:r>
          </a:p>
          <a:p>
            <a:pPr algn="just"/>
            <a:r>
              <a:rPr lang="ru-RU" dirty="0">
                <a:solidFill>
                  <a:schemeClr val="tx1"/>
                </a:solidFill>
                <a:latin typeface="Times New Roman" pitchFamily="18" charset="0"/>
                <a:cs typeface="Times New Roman" pitchFamily="18" charset="0"/>
              </a:rPr>
              <a:t>                 Я открыл                           открытое.</a:t>
            </a:r>
          </a:p>
          <a:p>
            <a:pPr algn="just"/>
            <a:r>
              <a:rPr lang="en-US" dirty="0">
                <a:solidFill>
                  <a:schemeClr val="tx1"/>
                </a:solidFill>
                <a:latin typeface="Times New Roman" pitchFamily="18" charset="0"/>
                <a:cs typeface="Times New Roman" pitchFamily="18" charset="0"/>
              </a:rPr>
              <a:t>Z</a:t>
            </a:r>
            <a:r>
              <a:rPr lang="ru-RU" dirty="0">
                <a:solidFill>
                  <a:schemeClr val="tx1"/>
                </a:solidFill>
                <a:latin typeface="Times New Roman" pitchFamily="18" charset="0"/>
                <a:cs typeface="Times New Roman" pitchFamily="18" charset="0"/>
              </a:rPr>
              <a:t>   Пробуждение доброго – процесс тонкий             общ</a:t>
            </a:r>
            <a:r>
              <a:rPr lang="ru-RU" dirty="0" smtClean="0">
                <a:solidFill>
                  <a:schemeClr val="tx1"/>
                </a:solidFill>
                <a:latin typeface="Times New Roman" pitchFamily="18" charset="0"/>
                <a:cs typeface="Times New Roman" pitchFamily="18" charset="0"/>
              </a:rPr>
              <a:t>.  сил</a:t>
            </a:r>
            <a:r>
              <a:rPr lang="ru-RU" dirty="0">
                <a:solidFill>
                  <a:schemeClr val="tx1"/>
                </a:solidFill>
                <a:latin typeface="Times New Roman" pitchFamily="18" charset="0"/>
                <a:cs typeface="Times New Roman" pitchFamily="18" charset="0"/>
              </a:rPr>
              <a:t>.</a:t>
            </a:r>
          </a:p>
          <a:p>
            <a:pPr algn="just"/>
            <a:r>
              <a:rPr lang="ru-RU" dirty="0">
                <a:solidFill>
                  <a:schemeClr val="tx1"/>
                </a:solidFill>
                <a:latin typeface="Times New Roman" pitchFamily="18" charset="0"/>
                <a:cs typeface="Times New Roman" pitchFamily="18" charset="0"/>
              </a:rPr>
              <a:t>Доброе                    может                     не пробуждаться.</a:t>
            </a:r>
          </a:p>
          <a:p>
            <a:pPr algn="just"/>
            <a:r>
              <a:rPr lang="ru-RU" dirty="0">
                <a:solidFill>
                  <a:schemeClr val="tx1"/>
                </a:solidFill>
                <a:latin typeface="Times New Roman" pitchFamily="18" charset="0"/>
                <a:cs typeface="Times New Roman" pitchFamily="18" charset="0"/>
              </a:rPr>
              <a:t> Может погибнуть.</a:t>
            </a:r>
          </a:p>
          <a:p>
            <a:pPr algn="just"/>
            <a:r>
              <a:rPr lang="ru-RU" dirty="0">
                <a:solidFill>
                  <a:schemeClr val="tx1"/>
                </a:solidFill>
                <a:latin typeface="Times New Roman" pitchFamily="18" charset="0"/>
                <a:cs typeface="Times New Roman" pitchFamily="18" charset="0"/>
              </a:rPr>
              <a:t>Сначала                           чувство                             слабое.</a:t>
            </a:r>
          </a:p>
          <a:p>
            <a:pPr algn="just"/>
            <a:r>
              <a:rPr lang="ru-RU" dirty="0">
                <a:solidFill>
                  <a:schemeClr val="tx1"/>
                </a:solidFill>
                <a:latin typeface="Times New Roman" pitchFamily="18" charset="0"/>
                <a:cs typeface="Times New Roman" pitchFamily="18" charset="0"/>
              </a:rPr>
              <a:t>Если помочь                окрепнуть,                      станет великой силой.</a:t>
            </a:r>
          </a:p>
          <a:p>
            <a:pPr algn="just"/>
            <a:r>
              <a:rPr lang="ru-RU" dirty="0">
                <a:solidFill>
                  <a:schemeClr val="tx1"/>
                </a:solidFill>
                <a:latin typeface="Times New Roman" pitchFamily="18" charset="0"/>
                <a:cs typeface="Times New Roman" pitchFamily="18" charset="0"/>
              </a:rPr>
              <a:t>Кто любит С.                  тот больше любит людей. </a:t>
            </a:r>
          </a:p>
        </p:txBody>
      </p:sp>
    </p:spTree>
    <p:extLst>
      <p:ext uri="{BB962C8B-B14F-4D97-AF65-F5344CB8AC3E}">
        <p14:creationId xmlns:p14="http://schemas.microsoft.com/office/powerpoint/2010/main" val="1525320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accent2">
                    <a:lumMod val="60000"/>
                    <a:lumOff val="40000"/>
                  </a:schemeClr>
                </a:solidFill>
              </a:rPr>
              <a:t>ТЕХНИКА НАПИСАНИЯ ИЗЛОЖЕНИЯ</a:t>
            </a:r>
          </a:p>
        </p:txBody>
      </p:sp>
      <p:sp>
        <p:nvSpPr>
          <p:cNvPr id="3" name="Объект 2"/>
          <p:cNvSpPr>
            <a:spLocks noGrp="1"/>
          </p:cNvSpPr>
          <p:nvPr>
            <p:ph idx="1"/>
          </p:nvPr>
        </p:nvSpPr>
        <p:spPr/>
        <p:txBody>
          <a:bodyPr/>
          <a:lstStyle/>
          <a:p>
            <a:endParaRPr lang="ru-RU" sz="2000" dirty="0"/>
          </a:p>
        </p:txBody>
      </p:sp>
      <p:sp>
        <p:nvSpPr>
          <p:cNvPr id="4" name="Нижний колонтитул 3"/>
          <p:cNvSpPr>
            <a:spLocks noGrp="1"/>
          </p:cNvSpPr>
          <p:nvPr>
            <p:ph type="ftr" sz="quarter" idx="11"/>
          </p:nvPr>
        </p:nvSpPr>
        <p:spPr/>
        <p:txBody>
          <a:bodyPr/>
          <a:lstStyle/>
          <a:p>
            <a:pPr>
              <a:defRPr/>
            </a:pPr>
            <a:r>
              <a:rPr lang="en-US" dirty="0"/>
              <a:t>www.PresentationPro.com</a:t>
            </a:r>
          </a:p>
        </p:txBody>
      </p:sp>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400800"/>
            <a:ext cx="2133600" cy="41210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 xmlns:a16="http://schemas.microsoft.com/office/drawing/2014/main" id="{393BEFC3-597A-4AA1-8C71-6D7390DF90C5}"/>
              </a:ext>
            </a:extLst>
          </p:cNvPr>
          <p:cNvSpPr/>
          <p:nvPr/>
        </p:nvSpPr>
        <p:spPr>
          <a:xfrm>
            <a:off x="228600" y="152400"/>
            <a:ext cx="86868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solidFill>
                <a:latin typeface="Times New Roman" panose="02020603050405020304" pitchFamily="18" charset="0"/>
                <a:cs typeface="Times New Roman" panose="02020603050405020304" pitchFamily="18" charset="0"/>
              </a:rPr>
              <a:t>       В жизни каждого человека обязательно должна быть одна собака. Собака, которая спасла его от опасности, собака, которая скрасила одиночество. Или просто пробудила к жизни скрытые силы, нежные и трепетные, необходимые, как воздух, насущные, как хлеб, - силы любви ко всему живому. Может быть, в жизни человека собака обиженная, побитая... </a:t>
            </a:r>
            <a:br>
              <a:rPr lang="ru-RU" b="1" dirty="0">
                <a:solidFill>
                  <a:schemeClr val="tx1"/>
                </a:solidFill>
                <a:latin typeface="Times New Roman" panose="02020603050405020304" pitchFamily="18" charset="0"/>
                <a:cs typeface="Times New Roman" panose="02020603050405020304" pitchFamily="18" charset="0"/>
              </a:rPr>
            </a:br>
            <a:r>
              <a:rPr lang="ru-RU" b="1" dirty="0">
                <a:solidFill>
                  <a:schemeClr val="tx1"/>
                </a:solidFill>
                <a:latin typeface="Times New Roman" panose="02020603050405020304" pitchFamily="18" charset="0"/>
                <a:cs typeface="Times New Roman" panose="02020603050405020304" pitchFamily="18" charset="0"/>
              </a:rPr>
              <a:t>         В моей жизни собака - это новый, с её помощью открытый горизонт жизни. Новая запевшая струна. Новые переживания, новые страдания и радости. Собака должна сослужить еще одну службу человеку - она должна пробудить в сердце ребенка доброе чувство. Это не мое открытие. Это древнее дивное открытие народа, многих многих народов. Я открыл открытое. Открыл для себя заново, и это новизна как бы вдохнула новые силы, омолодила. </a:t>
            </a:r>
            <a:br>
              <a:rPr lang="ru-RU" b="1" dirty="0">
                <a:solidFill>
                  <a:schemeClr val="tx1"/>
                </a:solidFill>
                <a:latin typeface="Times New Roman" panose="02020603050405020304" pitchFamily="18" charset="0"/>
                <a:cs typeface="Times New Roman" panose="02020603050405020304" pitchFamily="18" charset="0"/>
              </a:rPr>
            </a:b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824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66C3A8-055C-4753-B38C-625A96685827}"/>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EBA71DA1-77A3-4959-BA02-BD9A571740D7}"/>
              </a:ext>
            </a:extLst>
          </p:cNvPr>
          <p:cNvSpPr>
            <a:spLocks noGrp="1"/>
          </p:cNvSpPr>
          <p:nvPr>
            <p:ph idx="1"/>
          </p:nvPr>
        </p:nvSpPr>
        <p:spPr/>
        <p:txBody>
          <a:bodyPr/>
          <a:lstStyle/>
          <a:p>
            <a:endParaRPr lang="ru-RU"/>
          </a:p>
        </p:txBody>
      </p:sp>
      <p:sp>
        <p:nvSpPr>
          <p:cNvPr id="4" name="Нижний колонтитул 3">
            <a:extLst>
              <a:ext uri="{FF2B5EF4-FFF2-40B4-BE49-F238E27FC236}">
                <a16:creationId xmlns="" xmlns:a16="http://schemas.microsoft.com/office/drawing/2014/main" id="{7408D724-BBC4-40D2-9A50-D18F51D538AB}"/>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8C3E87E0-4EAB-43A7-8F95-805FE3BE8C0C}"/>
              </a:ext>
            </a:extLst>
          </p:cNvPr>
          <p:cNvSpPr/>
          <p:nvPr/>
        </p:nvSpPr>
        <p:spPr>
          <a:xfrm>
            <a:off x="457200" y="381000"/>
            <a:ext cx="8458200" cy="6324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tx1"/>
                </a:solidFill>
                <a:latin typeface="Times New Roman" panose="02020603050405020304" pitchFamily="18" charset="0"/>
                <a:cs typeface="Times New Roman" panose="02020603050405020304" pitchFamily="18" charset="0"/>
              </a:rPr>
              <a:t>           Пробуждение доброго. Это процесс тонкий, требующий большого участия всех общественных сил. Ведь доброе может так и не пробудиться. Может, пробудившись, погибнуть. На первых порах это чувство слабое, хрупкое. Но если помочь ему взойти, дать ему окрепнуть, оно станет великой силой. </a:t>
            </a:r>
            <a:r>
              <a:rPr lang="ru-RU" b="1" dirty="0" smtClean="0">
                <a:solidFill>
                  <a:schemeClr val="tx1"/>
                </a:solidFill>
                <a:latin typeface="Times New Roman" panose="02020603050405020304" pitchFamily="18" charset="0"/>
                <a:cs typeface="Times New Roman" panose="02020603050405020304" pitchFamily="18" charset="0"/>
              </a:rPr>
              <a:t>Тот, кто </a:t>
            </a:r>
            <a:r>
              <a:rPr lang="ru-RU" b="1" dirty="0">
                <a:solidFill>
                  <a:schemeClr val="tx1"/>
                </a:solidFill>
                <a:latin typeface="Times New Roman" panose="02020603050405020304" pitchFamily="18" charset="0"/>
                <a:cs typeface="Times New Roman" panose="02020603050405020304" pitchFamily="18" charset="0"/>
              </a:rPr>
              <a:t>любит собак, тот сильнее любит людей. В человеке не может быть две жестокости. Жестокость одна. Если человек жесток к собакам, он жесток и к людям. Добро, как и зло, неделимо. Оно едино даже в самых своих сложных проявлениях.</a:t>
            </a:r>
          </a:p>
          <a:p>
            <a:pPr algn="just"/>
            <a:r>
              <a:rPr lang="ru-RU" b="1" i="1" dirty="0">
                <a:solidFill>
                  <a:schemeClr val="tx1"/>
                </a:solidFill>
                <a:latin typeface="Times New Roman" panose="02020603050405020304" pitchFamily="18" charset="0"/>
                <a:cs typeface="Times New Roman" panose="02020603050405020304" pitchFamily="18" charset="0"/>
              </a:rPr>
              <a:t>                                                                            (По Ю</a:t>
            </a:r>
            <a:r>
              <a:rPr lang="ru-RU" b="1" i="1" dirty="0" smtClean="0">
                <a:solidFill>
                  <a:schemeClr val="tx1"/>
                </a:solidFill>
                <a:latin typeface="Times New Roman" panose="02020603050405020304" pitchFamily="18" charset="0"/>
                <a:cs typeface="Times New Roman" panose="02020603050405020304" pitchFamily="18" charset="0"/>
              </a:rPr>
              <a:t>. Яковлеву</a:t>
            </a:r>
            <a:r>
              <a:rPr lang="ru-RU" b="1" i="1" dirty="0">
                <a:solidFill>
                  <a:schemeClr val="tx1"/>
                </a:solidFill>
                <a:latin typeface="Times New Roman" panose="02020603050405020304" pitchFamily="18" charset="0"/>
                <a:cs typeface="Times New Roman" panose="02020603050405020304" pitchFamily="18" charset="0"/>
              </a:rPr>
              <a:t>)</a:t>
            </a:r>
            <a:endParaRPr lang="ru-RU" i="1" dirty="0"/>
          </a:p>
        </p:txBody>
      </p:sp>
    </p:spTree>
    <p:extLst>
      <p:ext uri="{BB962C8B-B14F-4D97-AF65-F5344CB8AC3E}">
        <p14:creationId xmlns:p14="http://schemas.microsoft.com/office/powerpoint/2010/main" val="12084657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250" y="228600"/>
            <a:ext cx="8686800" cy="914400"/>
          </a:xfrm>
        </p:spPr>
        <p:txBody>
          <a:bodyPr/>
          <a:lstStyle/>
          <a:p>
            <a:pPr algn="ctr"/>
            <a:r>
              <a:rPr lang="ru-RU" dirty="0">
                <a:solidFill>
                  <a:schemeClr val="accent2">
                    <a:lumMod val="60000"/>
                    <a:lumOff val="40000"/>
                  </a:schemeClr>
                </a:solidFill>
                <a:latin typeface="Times New Roman" pitchFamily="18" charset="0"/>
                <a:cs typeface="Times New Roman" pitchFamily="18" charset="0"/>
              </a:rPr>
              <a:t>ТЕХНИКА НАПИСАНИЯ ИЗЛОЖЕНИЯ</a:t>
            </a:r>
          </a:p>
        </p:txBody>
      </p:sp>
      <p:sp>
        <p:nvSpPr>
          <p:cNvPr id="3" name="Объект 2"/>
          <p:cNvSpPr>
            <a:spLocks noGrp="1"/>
          </p:cNvSpPr>
          <p:nvPr>
            <p:ph idx="1"/>
          </p:nvPr>
        </p:nvSpPr>
        <p:spPr>
          <a:xfrm>
            <a:off x="228600" y="1371600"/>
            <a:ext cx="8686800" cy="990600"/>
          </a:xfrm>
        </p:spPr>
        <p:txBody>
          <a:bodyPr/>
          <a:lstStyle/>
          <a:p>
            <a:pPr marL="3657600" lvl="8" indent="0" algn="just">
              <a:buNone/>
            </a:pPr>
            <a:endParaRPr lang="ru-RU" dirty="0"/>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sp>
        <p:nvSpPr>
          <p:cNvPr id="7" name="Пятиугольник 6"/>
          <p:cNvSpPr/>
          <p:nvPr/>
        </p:nvSpPr>
        <p:spPr>
          <a:xfrm>
            <a:off x="432250" y="1371600"/>
            <a:ext cx="8330750" cy="228600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600" dirty="0">
                <a:solidFill>
                  <a:srgbClr val="002060"/>
                </a:solidFill>
                <a:latin typeface="Times New Roman" pitchFamily="18" charset="0"/>
                <a:cs typeface="Times New Roman" pitchFamily="18" charset="0"/>
              </a:rPr>
              <a:t>Ментальное рисование для </a:t>
            </a:r>
            <a:r>
              <a:rPr lang="ru-RU" sz="3600" dirty="0" err="1">
                <a:solidFill>
                  <a:srgbClr val="002060"/>
                </a:solidFill>
                <a:latin typeface="Times New Roman" pitchFamily="18" charset="0"/>
                <a:cs typeface="Times New Roman" pitchFamily="18" charset="0"/>
              </a:rPr>
              <a:t>визуалов</a:t>
            </a:r>
            <a:endParaRPr lang="ru-RU" sz="3600" dirty="0">
              <a:solidFill>
                <a:srgbClr val="002060"/>
              </a:solidFill>
              <a:latin typeface="Times New Roman" pitchFamily="18" charset="0"/>
              <a:cs typeface="Times New Roman" pitchFamily="18" charset="0"/>
            </a:endParaRPr>
          </a:p>
        </p:txBody>
      </p:sp>
      <p:sp>
        <p:nvSpPr>
          <p:cNvPr id="8" name="Пятиугольник 7"/>
          <p:cNvSpPr/>
          <p:nvPr/>
        </p:nvSpPr>
        <p:spPr>
          <a:xfrm>
            <a:off x="406625" y="3886200"/>
            <a:ext cx="8330750" cy="228600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800" dirty="0">
                <a:solidFill>
                  <a:srgbClr val="002060"/>
                </a:solidFill>
                <a:latin typeface="Times New Roman" pitchFamily="18" charset="0"/>
                <a:cs typeface="Times New Roman" pitchFamily="18" charset="0"/>
              </a:rPr>
              <a:t>Навыки конспектирования:</a:t>
            </a:r>
          </a:p>
          <a:p>
            <a:pPr algn="just"/>
            <a:r>
              <a:rPr lang="ru-RU" sz="2800" dirty="0">
                <a:solidFill>
                  <a:schemeClr val="tx1"/>
                </a:solidFill>
                <a:latin typeface="Times New Roman" pitchFamily="18" charset="0"/>
                <a:cs typeface="Times New Roman" pitchFamily="18" charset="0"/>
              </a:rPr>
              <a:t>С. – собака (ключевое слово)</a:t>
            </a:r>
          </a:p>
          <a:p>
            <a:pPr algn="just"/>
            <a:r>
              <a:rPr lang="ru-RU" sz="2800" dirty="0">
                <a:solidFill>
                  <a:schemeClr val="tx1"/>
                </a:solidFill>
                <a:latin typeface="Times New Roman" pitchFamily="18" charset="0"/>
                <a:cs typeface="Times New Roman" pitchFamily="18" charset="0"/>
              </a:rPr>
              <a:t>Ч. – человек</a:t>
            </a:r>
          </a:p>
          <a:p>
            <a:pPr algn="just"/>
            <a:r>
              <a:rPr lang="ru-RU" sz="2800" dirty="0">
                <a:solidFill>
                  <a:schemeClr val="tx1"/>
                </a:solidFill>
                <a:latin typeface="Times New Roman" pitchFamily="18" charset="0"/>
                <a:cs typeface="Times New Roman" pitchFamily="18" charset="0"/>
              </a:rPr>
              <a:t>∑- сумма, совокупность, всё</a:t>
            </a:r>
          </a:p>
          <a:p>
            <a:pPr algn="just"/>
            <a:r>
              <a:rPr lang="ru-RU" sz="2800" dirty="0">
                <a:solidFill>
                  <a:schemeClr val="tx1"/>
                </a:solidFill>
                <a:latin typeface="Times New Roman" pitchFamily="18" charset="0"/>
                <a:cs typeface="Times New Roman" pitchFamily="18" charset="0"/>
              </a:rPr>
              <a:t>√- который</a:t>
            </a:r>
          </a:p>
          <a:p>
            <a:pPr algn="ctr"/>
            <a:endParaRPr lang="ru-RU" dirty="0"/>
          </a:p>
        </p:txBody>
      </p:sp>
      <p:pic>
        <p:nvPicPr>
          <p:cNvPr id="9"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445895"/>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063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600200"/>
            <a:ext cx="9067799" cy="4525963"/>
          </a:xfrm>
        </p:spPr>
        <p:txBody>
          <a:bodyPr>
            <a:noAutofit/>
          </a:bodyPr>
          <a:lstStyle/>
          <a:p>
            <a:pPr>
              <a:buFont typeface="Wingdings" panose="05000000000000000000" pitchFamily="2" charset="2"/>
              <a:buChar char="§"/>
            </a:pPr>
            <a:r>
              <a:rPr lang="ru-RU" sz="1800" b="1" dirty="0">
                <a:solidFill>
                  <a:schemeClr val="tx1"/>
                </a:solidFill>
                <a:latin typeface="Times New Roman" panose="02020603050405020304" pitchFamily="18" charset="0"/>
                <a:cs typeface="Times New Roman" panose="02020603050405020304" pitchFamily="18" charset="0"/>
              </a:rPr>
              <a:t>опознавание основных единиц синтаксиса; </a:t>
            </a:r>
          </a:p>
          <a:p>
            <a:pPr>
              <a:buFont typeface="Wingdings" panose="05000000000000000000" pitchFamily="2" charset="2"/>
              <a:buChar char="§"/>
            </a:pPr>
            <a:r>
              <a:rPr lang="ru-RU" sz="1800" b="1" dirty="0" smtClean="0">
                <a:solidFill>
                  <a:schemeClr val="tx1"/>
                </a:solidFill>
                <a:latin typeface="Times New Roman" panose="02020603050405020304" pitchFamily="18" charset="0"/>
                <a:cs typeface="Times New Roman" panose="02020603050405020304" pitchFamily="18" charset="0"/>
              </a:rPr>
              <a:t>проведение </a:t>
            </a:r>
            <a:r>
              <a:rPr lang="ru-RU" sz="1800" b="1" dirty="0">
                <a:solidFill>
                  <a:schemeClr val="tx1"/>
                </a:solidFill>
                <a:latin typeface="Times New Roman" panose="02020603050405020304" pitchFamily="18" charset="0"/>
                <a:cs typeface="Times New Roman" panose="02020603050405020304" pitchFamily="18" charset="0"/>
              </a:rPr>
              <a:t>синтаксического анализа предложения, определение синтаксической роли самостоятельных частей речи в предложении; умение выделять словосочетание в составе предложения, определение главного и зависимого слова в словосочетании; </a:t>
            </a:r>
          </a:p>
          <a:p>
            <a:pPr>
              <a:buFont typeface="Wingdings" panose="05000000000000000000" pitchFamily="2" charset="2"/>
              <a:buChar char="§"/>
            </a:pPr>
            <a:r>
              <a:rPr lang="ru-RU" sz="1800" b="1" dirty="0" smtClean="0">
                <a:solidFill>
                  <a:schemeClr val="tx1"/>
                </a:solidFill>
                <a:latin typeface="Times New Roman" panose="02020603050405020304" pitchFamily="18" charset="0"/>
                <a:cs typeface="Times New Roman" panose="02020603050405020304" pitchFamily="18" charset="0"/>
              </a:rPr>
              <a:t>определение </a:t>
            </a:r>
            <a:r>
              <a:rPr lang="ru-RU" sz="1800" b="1" dirty="0">
                <a:solidFill>
                  <a:schemeClr val="tx1"/>
                </a:solidFill>
                <a:latin typeface="Times New Roman" panose="02020603050405020304" pitchFamily="18" charset="0"/>
                <a:cs typeface="Times New Roman" panose="02020603050405020304" pitchFamily="18" charset="0"/>
              </a:rPr>
              <a:t>вида предложения по цели высказывания и эмоциональной окраске;  </a:t>
            </a:r>
          </a:p>
          <a:p>
            <a:pPr>
              <a:buFont typeface="Wingdings" panose="05000000000000000000" pitchFamily="2" charset="2"/>
              <a:buChar char="§"/>
            </a:pPr>
            <a:r>
              <a:rPr lang="ru-RU" sz="1800" b="1" dirty="0">
                <a:solidFill>
                  <a:schemeClr val="tx1"/>
                </a:solidFill>
                <a:latin typeface="Times New Roman" panose="02020603050405020304" pitchFamily="18" charset="0"/>
                <a:cs typeface="Times New Roman" panose="02020603050405020304" pitchFamily="18" charset="0"/>
              </a:rPr>
              <a:t>распознавание второстепенных членов предложения, однородных членов предложения, обособленных членов предложения, обращений, вводных и вставных конструкций; </a:t>
            </a:r>
          </a:p>
          <a:p>
            <a:pPr>
              <a:buFont typeface="Wingdings" panose="05000000000000000000" pitchFamily="2" charset="2"/>
              <a:buChar char="§"/>
            </a:pPr>
            <a:r>
              <a:rPr lang="ru-RU" sz="1800" b="1" dirty="0">
                <a:solidFill>
                  <a:schemeClr val="tx1"/>
                </a:solidFill>
                <a:latin typeface="Times New Roman" panose="02020603050405020304" pitchFamily="18" charset="0"/>
                <a:cs typeface="Times New Roman" panose="02020603050405020304" pitchFamily="18" charset="0"/>
              </a:rPr>
              <a:t>распознавание распространённых и нераспространённых предложений, предложений осложнённой и неосложнённой структуры, полных и определение грамматической основы предложения; </a:t>
            </a:r>
          </a:p>
          <a:p>
            <a:pPr>
              <a:buFont typeface="Wingdings" panose="05000000000000000000" pitchFamily="2" charset="2"/>
              <a:buChar char="§"/>
            </a:pPr>
            <a:r>
              <a:rPr lang="ru-RU" sz="1800" b="1" dirty="0">
                <a:solidFill>
                  <a:schemeClr val="tx1"/>
                </a:solidFill>
                <a:latin typeface="Times New Roman" panose="02020603050405020304" pitchFamily="18" charset="0"/>
                <a:cs typeface="Times New Roman" panose="02020603050405020304" pitchFamily="18" charset="0"/>
              </a:rPr>
              <a:t>опознавание сложного предложения, типов сложного предложения, сложных предложений с различными видами связи; </a:t>
            </a:r>
          </a:p>
          <a:p>
            <a:pPr>
              <a:buFont typeface="Wingdings" panose="05000000000000000000" pitchFamily="2" charset="2"/>
              <a:buChar char="§"/>
            </a:pPr>
            <a:r>
              <a:rPr lang="ru-RU" sz="1800" b="1" dirty="0">
                <a:solidFill>
                  <a:schemeClr val="tx1"/>
                </a:solidFill>
                <a:latin typeface="Times New Roman" panose="02020603050405020304" pitchFamily="18" charset="0"/>
                <a:cs typeface="Times New Roman" panose="02020603050405020304" pitchFamily="18" charset="0"/>
              </a:rPr>
              <a:t>выделение средств синтаксической связи между частями сложного предложения </a:t>
            </a:r>
          </a:p>
        </p:txBody>
      </p:sp>
      <p:sp>
        <p:nvSpPr>
          <p:cNvPr id="3" name="Заголовок 2"/>
          <p:cNvSpPr>
            <a:spLocks noGrp="1"/>
          </p:cNvSpPr>
          <p:nvPr>
            <p:ph type="title"/>
          </p:nvPr>
        </p:nvSpPr>
        <p:spPr>
          <a:xfrm>
            <a:off x="457200" y="-152400"/>
            <a:ext cx="8686800" cy="1143000"/>
          </a:xfrm>
        </p:spPr>
        <p:txBody>
          <a:bodyPr>
            <a:normAutofit/>
          </a:bodyPr>
          <a:lstStyle/>
          <a:p>
            <a:r>
              <a:rPr lang="ru-RU" b="1" dirty="0">
                <a:solidFill>
                  <a:schemeClr val="accent2">
                    <a:lumMod val="60000"/>
                    <a:lumOff val="40000"/>
                  </a:schemeClr>
                </a:solidFill>
                <a:latin typeface="Times New Roman" panose="02020603050405020304" pitchFamily="18" charset="0"/>
                <a:cs typeface="Times New Roman" panose="02020603050405020304" pitchFamily="18" charset="0"/>
              </a:rPr>
              <a:t>Задание 2.</a:t>
            </a:r>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b="1" dirty="0">
                <a:solidFill>
                  <a:schemeClr val="accent2">
                    <a:lumMod val="60000"/>
                    <a:lumOff val="40000"/>
                  </a:schemeClr>
                </a:solidFill>
                <a:latin typeface="Times New Roman" panose="02020603050405020304" pitchFamily="18" charset="0"/>
                <a:cs typeface="Times New Roman" panose="02020603050405020304" pitchFamily="18" charset="0"/>
              </a:rPr>
              <a:t>Синтаксический анализ</a:t>
            </a:r>
            <a:endParaRPr lang="ru-RU"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387" y="6126163"/>
            <a:ext cx="2819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762000" y="762000"/>
            <a:ext cx="7848600" cy="685800"/>
          </a:xfrm>
          <a:prstGeom prst="roundRec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C00000"/>
                </a:solidFill>
                <a:latin typeface="Times New Roman" panose="02020603050405020304" pitchFamily="18" charset="0"/>
                <a:cs typeface="Times New Roman" panose="02020603050405020304" pitchFamily="18" charset="0"/>
              </a:rPr>
              <a:t>Смотрим не только демоверсию, но и спецификацию</a:t>
            </a:r>
          </a:p>
        </p:txBody>
      </p:sp>
    </p:spTree>
    <p:extLst>
      <p:ext uri="{BB962C8B-B14F-4D97-AF65-F5344CB8AC3E}">
        <p14:creationId xmlns:p14="http://schemas.microsoft.com/office/powerpoint/2010/main" val="10524380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Изменения в спецификации и демоверсии ОГЭ по русскому языку на 2020 год</a:t>
            </a:r>
          </a:p>
        </p:txBody>
      </p:sp>
      <p:sp>
        <p:nvSpPr>
          <p:cNvPr id="3" name="Объект 2"/>
          <p:cNvSpPr>
            <a:spLocks noGrp="1"/>
          </p:cNvSpPr>
          <p:nvPr>
            <p:ph idx="1"/>
          </p:nvPr>
        </p:nvSpPr>
        <p:spPr/>
        <p:txBody>
          <a:bodyPr/>
          <a:lstStyle/>
          <a:p>
            <a:endParaRPr lang="ru-RU" dirty="0"/>
          </a:p>
        </p:txBody>
      </p:sp>
      <p:sp>
        <p:nvSpPr>
          <p:cNvPr id="4" name="Прямоугольник с двумя усеченными противолежащими углами 3"/>
          <p:cNvSpPr/>
          <p:nvPr/>
        </p:nvSpPr>
        <p:spPr>
          <a:xfrm>
            <a:off x="457200" y="1628058"/>
            <a:ext cx="2590800" cy="886542"/>
          </a:xfrm>
          <a:prstGeom prst="snip2Diag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3200" dirty="0">
                <a:latin typeface="Times New Roman" pitchFamily="18" charset="0"/>
                <a:cs typeface="Times New Roman" pitchFamily="18" charset="0"/>
              </a:rPr>
              <a:t>ПРИЧИНЫ</a:t>
            </a:r>
          </a:p>
        </p:txBody>
      </p:sp>
      <p:sp>
        <p:nvSpPr>
          <p:cNvPr id="5" name="Прямоугольник с двумя усеченными противолежащими углами 4"/>
          <p:cNvSpPr/>
          <p:nvPr/>
        </p:nvSpPr>
        <p:spPr>
          <a:xfrm>
            <a:off x="1752600" y="2671579"/>
            <a:ext cx="2518309" cy="914870"/>
          </a:xfrm>
          <a:prstGeom prst="snip2Diag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2800" dirty="0">
                <a:latin typeface="Times New Roman" pitchFamily="18" charset="0"/>
                <a:cs typeface="Times New Roman" pitchFamily="18" charset="0"/>
              </a:rPr>
              <a:t>ТЕНДЕНЦИИ</a:t>
            </a:r>
          </a:p>
        </p:txBody>
      </p:sp>
      <p:sp>
        <p:nvSpPr>
          <p:cNvPr id="6" name="Прямоугольник с двумя усеченными противолежащими углами 5"/>
          <p:cNvSpPr/>
          <p:nvPr/>
        </p:nvSpPr>
        <p:spPr>
          <a:xfrm>
            <a:off x="3200400" y="3776993"/>
            <a:ext cx="2518646" cy="914870"/>
          </a:xfrm>
          <a:prstGeom prst="snip2Diag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2800" dirty="0">
                <a:latin typeface="Times New Roman" pitchFamily="18" charset="0"/>
                <a:cs typeface="Times New Roman" pitchFamily="18" charset="0"/>
              </a:rPr>
              <a:t>СЛЕДСТВИЯ</a:t>
            </a:r>
          </a:p>
        </p:txBody>
      </p:sp>
      <p:sp>
        <p:nvSpPr>
          <p:cNvPr id="7" name="Прямоугольник с двумя усеченными противолежащими углами 6"/>
          <p:cNvSpPr/>
          <p:nvPr/>
        </p:nvSpPr>
        <p:spPr>
          <a:xfrm>
            <a:off x="4724400" y="4866028"/>
            <a:ext cx="2518646" cy="914870"/>
          </a:xfrm>
          <a:prstGeom prst="snip2Diag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2000" dirty="0">
                <a:latin typeface="Times New Roman" pitchFamily="18" charset="0"/>
                <a:cs typeface="Times New Roman" pitchFamily="18" charset="0"/>
              </a:rPr>
              <a:t>ФОРМАТ НОВЫХ </a:t>
            </a:r>
          </a:p>
          <a:p>
            <a:pPr algn="ctr"/>
            <a:r>
              <a:rPr lang="ru-RU" sz="2000" dirty="0">
                <a:latin typeface="Times New Roman" pitchFamily="18" charset="0"/>
                <a:cs typeface="Times New Roman" pitchFamily="18" charset="0"/>
              </a:rPr>
              <a:t>ЗАДАНИЙ</a:t>
            </a:r>
          </a:p>
        </p:txBody>
      </p:sp>
      <p:pic>
        <p:nvPicPr>
          <p:cNvPr id="8"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4772" y="64008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493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599" y="1371600"/>
            <a:ext cx="8686801" cy="4754563"/>
          </a:xfrm>
        </p:spPr>
        <p:txBody>
          <a:bodyPr>
            <a:normAutofit fontScale="85000" lnSpcReduction="20000"/>
          </a:bodyPr>
          <a:lstStyle/>
          <a:p>
            <a:pPr marL="0" indent="0">
              <a:buNone/>
            </a:pPr>
            <a:r>
              <a:rPr lang="ru-RU" b="1" dirty="0">
                <a:solidFill>
                  <a:schemeClr val="tx1"/>
                </a:solidFill>
                <a:latin typeface="Times New Roman" pitchFamily="18" charset="0"/>
                <a:cs typeface="Times New Roman" pitchFamily="18" charset="0"/>
              </a:rPr>
              <a:t>Прочитайте текст.</a:t>
            </a:r>
          </a:p>
          <a:p>
            <a:pPr marL="0" indent="0" algn="just">
              <a:buNone/>
            </a:pPr>
            <a:r>
              <a:rPr lang="ru-RU" b="1" dirty="0">
                <a:solidFill>
                  <a:schemeClr val="tx1"/>
                </a:solidFill>
                <a:latin typeface="Times New Roman" pitchFamily="18" charset="0"/>
                <a:cs typeface="Times New Roman" pitchFamily="18" charset="0"/>
              </a:rPr>
              <a:t>(1)Наряду с обыкновенной, бытовой речью люди обращаются к речи, организованной по особым ритмическим законам, — поэтической. (2)Первоначально она использовалась в магических обрядах, без которых не мог прожить ни один народ, придавая им необычность и торжественность. (3)Затем стихотворная речь стала употребляться для сочинения рассказов о героях-предках, которые приходилось запоминать наизусть и передавать от поколения к поколению. (4)Оказалось, что и для этого стихотворная речь годится лучше, чем проза. (5)Наконец, появилась лирическая народная песня, а за ней и авторская поэзия, в которых особую важность приобрели плавность и красота стихотворной речи.</a:t>
            </a:r>
          </a:p>
        </p:txBody>
      </p:sp>
      <p:sp>
        <p:nvSpPr>
          <p:cNvPr id="3" name="Заголовок 2"/>
          <p:cNvSpPr>
            <a:spLocks noGrp="1"/>
          </p:cNvSpPr>
          <p:nvPr>
            <p:ph type="title"/>
          </p:nvPr>
        </p:nvSpPr>
        <p:spPr>
          <a:xfrm>
            <a:off x="470687" y="-58080"/>
            <a:ext cx="8686800" cy="1143000"/>
          </a:xfrm>
        </p:spPr>
        <p:txBody>
          <a:bodyPr>
            <a:normAutofit/>
          </a:bodyPr>
          <a:lstStyle/>
          <a:p>
            <a:r>
              <a:rPr lang="ru-RU" b="1" dirty="0">
                <a:solidFill>
                  <a:schemeClr val="accent2">
                    <a:lumMod val="60000"/>
                    <a:lumOff val="40000"/>
                  </a:schemeClr>
                </a:solidFill>
                <a:latin typeface="Times New Roman" panose="02020603050405020304" pitchFamily="18" charset="0"/>
                <a:cs typeface="Times New Roman" panose="02020603050405020304" pitchFamily="18" charset="0"/>
              </a:rPr>
              <a:t>Задание 2.</a:t>
            </a:r>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b="1" dirty="0">
                <a:solidFill>
                  <a:schemeClr val="accent2">
                    <a:lumMod val="60000"/>
                    <a:lumOff val="40000"/>
                  </a:schemeClr>
                </a:solidFill>
                <a:latin typeface="Times New Roman" panose="02020603050405020304" pitchFamily="18" charset="0"/>
                <a:cs typeface="Times New Roman" panose="02020603050405020304" pitchFamily="18" charset="0"/>
              </a:rPr>
              <a:t>Синтаксический анализ</a:t>
            </a:r>
            <a:endParaRPr lang="ru-RU"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6019800"/>
            <a:ext cx="2819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361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371600"/>
            <a:ext cx="8568951" cy="4754563"/>
          </a:xfrm>
        </p:spPr>
        <p:txBody>
          <a:bodyPr>
            <a:normAutofit fontScale="92500" lnSpcReduction="10000"/>
          </a:bodyPr>
          <a:lstStyle/>
          <a:p>
            <a:pPr marL="0" indent="0">
              <a:buNone/>
            </a:pPr>
            <a:r>
              <a:rPr lang="ru-RU" b="1" dirty="0">
                <a:solidFill>
                  <a:srgbClr val="002060"/>
                </a:solidFill>
                <a:latin typeface="Times New Roman" pitchFamily="18" charset="0"/>
                <a:cs typeface="Times New Roman" pitchFamily="18" charset="0"/>
              </a:rPr>
              <a:t>Укажите варианты ответов, в которых верно определена грамматическая основа в одном из предложений или в одной из частей сложного предложения текста. Запишите номера ответов.</a:t>
            </a:r>
          </a:p>
          <a:p>
            <a:pPr marL="0" indent="0">
              <a:buNone/>
            </a:pPr>
            <a:r>
              <a:rPr lang="ru-RU" b="1" dirty="0">
                <a:solidFill>
                  <a:schemeClr val="tx1"/>
                </a:solidFill>
                <a:latin typeface="Times New Roman" pitchFamily="18" charset="0"/>
                <a:cs typeface="Times New Roman" pitchFamily="18" charset="0"/>
              </a:rPr>
              <a:t>1) люди обращаются к речи (предложение 1)</a:t>
            </a:r>
          </a:p>
          <a:p>
            <a:pPr marL="0" indent="0">
              <a:buNone/>
            </a:pPr>
            <a:r>
              <a:rPr lang="ru-RU" b="1" dirty="0">
                <a:solidFill>
                  <a:schemeClr val="tx1"/>
                </a:solidFill>
                <a:latin typeface="Times New Roman" pitchFamily="18" charset="0"/>
                <a:cs typeface="Times New Roman" pitchFamily="18" charset="0"/>
              </a:rPr>
              <a:t>2) она использовалась (предложение 2)</a:t>
            </a:r>
          </a:p>
          <a:p>
            <a:pPr marL="0" indent="0">
              <a:buNone/>
            </a:pPr>
            <a:r>
              <a:rPr lang="ru-RU" b="1" dirty="0">
                <a:solidFill>
                  <a:schemeClr val="tx1"/>
                </a:solidFill>
                <a:latin typeface="Times New Roman" pitchFamily="18" charset="0"/>
                <a:cs typeface="Times New Roman" pitchFamily="18" charset="0"/>
              </a:rPr>
              <a:t>3) приходилось запоминать (и) передавать (предложение 3)</a:t>
            </a:r>
          </a:p>
          <a:p>
            <a:pPr marL="0" indent="0">
              <a:buNone/>
            </a:pPr>
            <a:r>
              <a:rPr lang="ru-RU" b="1" dirty="0">
                <a:solidFill>
                  <a:schemeClr val="tx1"/>
                </a:solidFill>
                <a:latin typeface="Times New Roman" pitchFamily="18" charset="0"/>
                <a:cs typeface="Times New Roman" pitchFamily="18" charset="0"/>
              </a:rPr>
              <a:t>4) стихотворная речь годится лучше (предложение 4)</a:t>
            </a:r>
          </a:p>
          <a:p>
            <a:pPr marL="0" indent="0">
              <a:buNone/>
            </a:pPr>
            <a:r>
              <a:rPr lang="ru-RU" b="1" dirty="0">
                <a:solidFill>
                  <a:schemeClr val="tx1"/>
                </a:solidFill>
                <a:latin typeface="Times New Roman" pitchFamily="18" charset="0"/>
                <a:cs typeface="Times New Roman" pitchFamily="18" charset="0"/>
              </a:rPr>
              <a:t>5) важность приобрели (предложение 5)</a:t>
            </a:r>
          </a:p>
          <a:p>
            <a:pPr marL="0" indent="0">
              <a:buNone/>
            </a:pPr>
            <a:r>
              <a:rPr lang="ru-RU" b="1" dirty="0">
                <a:solidFill>
                  <a:schemeClr val="tx1"/>
                </a:solidFill>
                <a:latin typeface="Times New Roman" pitchFamily="18" charset="0"/>
                <a:cs typeface="Times New Roman" pitchFamily="18" charset="0"/>
              </a:rPr>
              <a:t>Ответ: 2, 3.</a:t>
            </a: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anose="02020603050405020304" pitchFamily="18" charset="0"/>
                <a:cs typeface="Times New Roman" panose="02020603050405020304" pitchFamily="18" charset="0"/>
              </a:rPr>
              <a:t>Задание 2. Синтаксический анализ</a:t>
            </a:r>
            <a:endParaRPr lang="ru-RU"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576"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925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524000"/>
            <a:ext cx="8568951" cy="4833958"/>
          </a:xfrm>
        </p:spPr>
        <p:txBody>
          <a:bodyPr>
            <a:normAutofit fontScale="85000" lnSpcReduction="20000"/>
          </a:bodyPr>
          <a:lstStyle/>
          <a:p>
            <a:pPr marL="0" indent="0">
              <a:buNone/>
            </a:pPr>
            <a:r>
              <a:rPr lang="ru-RU" b="1" dirty="0">
                <a:solidFill>
                  <a:schemeClr val="tx1"/>
                </a:solidFill>
                <a:latin typeface="Times New Roman" pitchFamily="18" charset="0"/>
                <a:cs typeface="Times New Roman" pitchFamily="18" charset="0"/>
              </a:rPr>
              <a:t>Какие из перечисленных утверждений являются верными? Укажите номера ответов.</a:t>
            </a:r>
          </a:p>
          <a:p>
            <a:pPr marL="0" indent="0">
              <a:buNone/>
            </a:pPr>
            <a:endParaRPr lang="ru-RU" b="1" i="1" dirty="0">
              <a:solidFill>
                <a:schemeClr val="tx1"/>
              </a:solidFill>
              <a:latin typeface="Times New Roman" pitchFamily="18" charset="0"/>
              <a:cs typeface="Times New Roman" pitchFamily="18" charset="0"/>
            </a:endParaRPr>
          </a:p>
          <a:p>
            <a:pPr marL="0" indent="0">
              <a:buNone/>
            </a:pPr>
            <a:r>
              <a:rPr lang="ru-RU" b="1" dirty="0">
                <a:solidFill>
                  <a:schemeClr val="tx1"/>
                </a:solidFill>
                <a:latin typeface="Times New Roman" pitchFamily="18" charset="0"/>
                <a:cs typeface="Times New Roman" pitchFamily="18" charset="0"/>
              </a:rPr>
              <a:t>1) Предложение 1 простое нераспространённое.</a:t>
            </a:r>
          </a:p>
          <a:p>
            <a:pPr marL="0" indent="0">
              <a:buNone/>
            </a:pPr>
            <a:r>
              <a:rPr lang="ru-RU" b="1" dirty="0">
                <a:solidFill>
                  <a:schemeClr val="tx1"/>
                </a:solidFill>
                <a:latin typeface="Times New Roman" pitchFamily="18" charset="0"/>
                <a:cs typeface="Times New Roman" pitchFamily="18" charset="0"/>
              </a:rPr>
              <a:t>2) Предложение 2 осложнено обособленным определением, выраженным причастным оборотом.</a:t>
            </a:r>
          </a:p>
          <a:p>
            <a:pPr marL="0" indent="0">
              <a:buNone/>
            </a:pPr>
            <a:r>
              <a:rPr lang="ru-RU" b="1" dirty="0">
                <a:solidFill>
                  <a:schemeClr val="tx1"/>
                </a:solidFill>
                <a:latin typeface="Times New Roman" pitchFamily="18" charset="0"/>
                <a:cs typeface="Times New Roman" pitchFamily="18" charset="0"/>
              </a:rPr>
              <a:t>3) В предложении 3 простые глагольные сказуемые.</a:t>
            </a:r>
          </a:p>
          <a:p>
            <a:pPr marL="0" indent="0">
              <a:buNone/>
            </a:pPr>
            <a:r>
              <a:rPr lang="ru-RU" b="1" dirty="0">
                <a:solidFill>
                  <a:schemeClr val="tx1"/>
                </a:solidFill>
                <a:latin typeface="Times New Roman" pitchFamily="18" charset="0"/>
                <a:cs typeface="Times New Roman" pitchFamily="18" charset="0"/>
              </a:rPr>
              <a:t>4) Вторая часть сложного предложения 4 осложнена однородными сказуемыми.</a:t>
            </a:r>
          </a:p>
          <a:p>
            <a:pPr marL="0" indent="0">
              <a:buNone/>
            </a:pPr>
            <a:r>
              <a:rPr lang="ru-RU" b="1" dirty="0">
                <a:solidFill>
                  <a:schemeClr val="tx1"/>
                </a:solidFill>
                <a:latin typeface="Times New Roman" pitchFamily="18" charset="0"/>
                <a:cs typeface="Times New Roman" pitchFamily="18" charset="0"/>
              </a:rPr>
              <a:t>5) Во второй части сложного предложения 5 сказуемое простое глагольное.</a:t>
            </a:r>
          </a:p>
          <a:p>
            <a:pPr marL="0" indent="0" algn="r">
              <a:buNone/>
            </a:pPr>
            <a:endParaRPr lang="ru-RU" sz="1900" i="1" dirty="0">
              <a:solidFill>
                <a:schemeClr val="tx1"/>
              </a:solidFill>
              <a:latin typeface="Times New Roman" pitchFamily="18" charset="0"/>
              <a:cs typeface="Times New Roman" pitchFamily="18" charset="0"/>
            </a:endParaRPr>
          </a:p>
          <a:p>
            <a:pPr marL="0" indent="0" algn="r">
              <a:buNone/>
            </a:pPr>
            <a:r>
              <a:rPr lang="ru-RU" sz="1900" i="1" dirty="0">
                <a:solidFill>
                  <a:schemeClr val="tx1"/>
                </a:solidFill>
                <a:latin typeface="Times New Roman" pitchFamily="18" charset="0"/>
                <a:cs typeface="Times New Roman" pitchFamily="18" charset="0"/>
              </a:rPr>
              <a:t>(Из пособия «ОГЭ. Русский язык. Типовые экзаменационные варианты. </a:t>
            </a:r>
            <a:br>
              <a:rPr lang="ru-RU" sz="1900" i="1" dirty="0">
                <a:solidFill>
                  <a:schemeClr val="tx1"/>
                </a:solidFill>
                <a:latin typeface="Times New Roman" pitchFamily="18" charset="0"/>
                <a:cs typeface="Times New Roman" pitchFamily="18" charset="0"/>
              </a:rPr>
            </a:br>
            <a:r>
              <a:rPr lang="ru-RU" sz="1900" i="1" dirty="0">
                <a:solidFill>
                  <a:schemeClr val="tx1"/>
                </a:solidFill>
                <a:latin typeface="Times New Roman" pitchFamily="18" charset="0"/>
                <a:cs typeface="Times New Roman" pitchFamily="18" charset="0"/>
              </a:rPr>
              <a:t>36 вариантов» под редакцией И.П. </a:t>
            </a:r>
            <a:r>
              <a:rPr lang="ru-RU" sz="1900" i="1" dirty="0" err="1">
                <a:solidFill>
                  <a:schemeClr val="tx1"/>
                </a:solidFill>
                <a:latin typeface="Times New Roman" pitchFamily="18" charset="0"/>
                <a:cs typeface="Times New Roman" pitchFamily="18" charset="0"/>
              </a:rPr>
              <a:t>Цыбулько</a:t>
            </a:r>
            <a:r>
              <a:rPr lang="ru-RU" sz="1900" i="1"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p:txBody>
          <a:bodyPr>
            <a:normAutofit/>
          </a:bodyPr>
          <a:lstStyle/>
          <a:p>
            <a:r>
              <a:rPr lang="ru-RU" dirty="0">
                <a:solidFill>
                  <a:schemeClr val="accent2">
                    <a:lumMod val="60000"/>
                    <a:lumOff val="40000"/>
                  </a:schemeClr>
                </a:solidFill>
                <a:latin typeface="Times New Roman" pitchFamily="18" charset="0"/>
                <a:cs typeface="Times New Roman" pitchFamily="18" charset="0"/>
              </a:rPr>
              <a:t>Задание 2. Синтаксический анализ</a:t>
            </a:r>
          </a:p>
        </p:txBody>
      </p:sp>
      <p:pic>
        <p:nvPicPr>
          <p:cNvPr id="4" name="Picture 2" descr="C:\Диск Д\Documents\логотип Легиона\лого легион 15 лет S.jpg">
            <a:extLst>
              <a:ext uri="{FF2B5EF4-FFF2-40B4-BE49-F238E27FC236}">
                <a16:creationId xmlns="" xmlns:a16="http://schemas.microsoft.com/office/drawing/2014/main" id="{ECF8BBE3-DC6D-4A15-A1BE-51A60D9A11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576"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152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295400"/>
            <a:ext cx="8715435" cy="5419748"/>
          </a:xfrm>
        </p:spPr>
        <p:txBody>
          <a:bodyPr>
            <a:normAutofit fontScale="92500" lnSpcReduction="20000"/>
          </a:bodyPr>
          <a:lstStyle/>
          <a:p>
            <a:r>
              <a:rPr lang="ru-RU" b="1" dirty="0">
                <a:latin typeface="Times New Roman" pitchFamily="18" charset="0"/>
                <a:cs typeface="Times New Roman" pitchFamily="18" charset="0"/>
              </a:rPr>
              <a:t>Грамматическая основа предложения.</a:t>
            </a:r>
          </a:p>
          <a:p>
            <a:r>
              <a:rPr lang="ru-RU" b="1" dirty="0">
                <a:latin typeface="Times New Roman" pitchFamily="18" charset="0"/>
                <a:cs typeface="Times New Roman" pitchFamily="18" charset="0"/>
              </a:rPr>
              <a:t>Типы сказуемого: простое глагольное, составное глагольное, составное именное.</a:t>
            </a:r>
          </a:p>
          <a:p>
            <a:r>
              <a:rPr lang="ru-RU" b="1" dirty="0">
                <a:latin typeface="Times New Roman" pitchFamily="18" charset="0"/>
                <a:cs typeface="Times New Roman" pitchFamily="18" charset="0"/>
              </a:rPr>
              <a:t>Структурные типы простого предложения:</a:t>
            </a:r>
          </a:p>
          <a:p>
            <a:pPr lvl="1"/>
            <a:r>
              <a:rPr lang="ru-RU" dirty="0">
                <a:latin typeface="Times New Roman" pitchFamily="18" charset="0"/>
                <a:cs typeface="Times New Roman" pitchFamily="18" charset="0"/>
              </a:rPr>
              <a:t>нераспространённые и распространённые предложения;</a:t>
            </a:r>
          </a:p>
          <a:p>
            <a:pPr lvl="1"/>
            <a:r>
              <a:rPr lang="ru-RU" dirty="0">
                <a:latin typeface="Times New Roman" pitchFamily="18" charset="0"/>
                <a:cs typeface="Times New Roman" pitchFamily="18" charset="0"/>
              </a:rPr>
              <a:t>двусоставные и односоставные (и их типы) предложения;</a:t>
            </a:r>
          </a:p>
          <a:p>
            <a:pPr lvl="1"/>
            <a:r>
              <a:rPr lang="ru-RU" dirty="0" err="1">
                <a:latin typeface="Times New Roman" pitchFamily="18" charset="0"/>
                <a:cs typeface="Times New Roman" pitchFamily="18" charset="0"/>
              </a:rPr>
              <a:t>неосложнённые</a:t>
            </a:r>
            <a:r>
              <a:rPr lang="ru-RU" dirty="0">
                <a:latin typeface="Times New Roman" pitchFamily="18" charset="0"/>
                <a:cs typeface="Times New Roman" pitchFamily="18" charset="0"/>
              </a:rPr>
              <a:t> и осложнённые предложения.</a:t>
            </a:r>
            <a:endParaRPr lang="ru-RU" b="1" dirty="0">
              <a:latin typeface="Times New Roman" pitchFamily="18" charset="0"/>
              <a:cs typeface="Times New Roman" pitchFamily="18" charset="0"/>
            </a:endParaRPr>
          </a:p>
          <a:p>
            <a:r>
              <a:rPr lang="ru-RU" b="1" dirty="0">
                <a:latin typeface="Times New Roman" pitchFamily="18" charset="0"/>
                <a:cs typeface="Times New Roman" pitchFamily="18" charset="0"/>
              </a:rPr>
              <a:t>Осложнения простого предложения:</a:t>
            </a:r>
          </a:p>
          <a:p>
            <a:pPr lvl="1"/>
            <a:r>
              <a:rPr lang="ru-RU" dirty="0">
                <a:latin typeface="Times New Roman" pitchFamily="18" charset="0"/>
                <a:cs typeface="Times New Roman" pitchFamily="18" charset="0"/>
              </a:rPr>
              <a:t>однородные члены предложения;</a:t>
            </a:r>
          </a:p>
          <a:p>
            <a:pPr lvl="1"/>
            <a:r>
              <a:rPr lang="ru-RU" dirty="0">
                <a:latin typeface="Times New Roman" pitchFamily="18" charset="0"/>
                <a:cs typeface="Times New Roman" pitchFamily="18" charset="0"/>
              </a:rPr>
              <a:t>обособленные члены предложения (определения, </a:t>
            </a:r>
            <a:r>
              <a:rPr lang="ru-RU" dirty="0" smtClean="0">
                <a:latin typeface="Times New Roman" pitchFamily="18" charset="0"/>
                <a:cs typeface="Times New Roman" pitchFamily="18" charset="0"/>
              </a:rPr>
              <a:t>приложения, дополнения</a:t>
            </a:r>
            <a:r>
              <a:rPr lang="ru-RU" dirty="0">
                <a:latin typeface="Times New Roman" pitchFamily="18" charset="0"/>
                <a:cs typeface="Times New Roman" pitchFamily="18" charset="0"/>
              </a:rPr>
              <a:t>, обстоятельства);</a:t>
            </a:r>
          </a:p>
          <a:p>
            <a:pPr lvl="1"/>
            <a:r>
              <a:rPr lang="ru-RU" dirty="0">
                <a:latin typeface="Times New Roman" pitchFamily="18" charset="0"/>
                <a:cs typeface="Times New Roman" pitchFamily="18" charset="0"/>
              </a:rPr>
              <a:t>вводные слова;</a:t>
            </a:r>
          </a:p>
          <a:p>
            <a:pPr lvl="1"/>
            <a:r>
              <a:rPr lang="ru-RU" dirty="0">
                <a:latin typeface="Times New Roman" pitchFamily="18" charset="0"/>
                <a:cs typeface="Times New Roman" pitchFamily="18" charset="0"/>
              </a:rPr>
              <a:t>обращение.</a:t>
            </a:r>
          </a:p>
          <a:p>
            <a:pPr marL="301943" lvl="1" indent="0">
              <a:buNone/>
            </a:pPr>
            <a:r>
              <a:rPr lang="ru-RU" sz="2800" b="1" dirty="0">
                <a:latin typeface="Times New Roman" pitchFamily="18" charset="0"/>
                <a:cs typeface="Times New Roman" pitchFamily="18" charset="0"/>
              </a:rPr>
              <a:t>Сложное предложение, его типы, средства связи.</a:t>
            </a:r>
          </a:p>
          <a:p>
            <a:pPr lvl="1"/>
            <a:endParaRPr lang="ru-RU" dirty="0"/>
          </a:p>
          <a:p>
            <a:pPr lvl="1"/>
            <a:endParaRPr lang="ru-RU" dirty="0"/>
          </a:p>
        </p:txBody>
      </p:sp>
      <p:sp>
        <p:nvSpPr>
          <p:cNvPr id="3" name="Заголовок 2"/>
          <p:cNvSpPr>
            <a:spLocks noGrp="1"/>
          </p:cNvSpPr>
          <p:nvPr>
            <p:ph type="title"/>
          </p:nvPr>
        </p:nvSpPr>
        <p:spPr>
          <a:xfrm>
            <a:off x="76200" y="13487"/>
            <a:ext cx="9067800" cy="1143000"/>
          </a:xfrm>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2. Синтаксический анализ:</a:t>
            </a:r>
            <a:br>
              <a:rPr lang="ru-RU" b="1" dirty="0">
                <a:solidFill>
                  <a:schemeClr val="accent2">
                    <a:lumMod val="60000"/>
                    <a:lumOff val="40000"/>
                  </a:schemeClr>
                </a:solidFill>
                <a:latin typeface="Times New Roman" pitchFamily="18" charset="0"/>
                <a:cs typeface="Times New Roman" pitchFamily="18" charset="0"/>
              </a:rPr>
            </a:br>
            <a:r>
              <a:rPr lang="ru-RU" b="1" dirty="0">
                <a:solidFill>
                  <a:schemeClr val="accent2">
                    <a:lumMod val="60000"/>
                    <a:lumOff val="40000"/>
                  </a:schemeClr>
                </a:solidFill>
                <a:latin typeface="Times New Roman" pitchFamily="18" charset="0"/>
                <a:cs typeface="Times New Roman" pitchFamily="18" charset="0"/>
              </a:rPr>
              <a:t>что повторяем</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856" y="6445895"/>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754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Задание 2. Синтаксический анализ:</a:t>
            </a:r>
            <a:br>
              <a:rPr lang="ru-RU" dirty="0">
                <a:solidFill>
                  <a:schemeClr val="accent2">
                    <a:lumMod val="60000"/>
                    <a:lumOff val="40000"/>
                  </a:schemeClr>
                </a:solidFill>
                <a:latin typeface="Times New Roman" pitchFamily="18" charset="0"/>
                <a:cs typeface="Times New Roman" pitchFamily="18" charset="0"/>
              </a:rPr>
            </a:br>
            <a:r>
              <a:rPr lang="ru-RU" dirty="0">
                <a:solidFill>
                  <a:schemeClr val="accent2">
                    <a:lumMod val="60000"/>
                    <a:lumOff val="40000"/>
                  </a:schemeClr>
                </a:solidFill>
                <a:latin typeface="Times New Roman" pitchFamily="18" charset="0"/>
                <a:cs typeface="Times New Roman" pitchFamily="18" charset="0"/>
              </a:rPr>
              <a:t>что повторяем</a:t>
            </a:r>
          </a:p>
        </p:txBody>
      </p:sp>
      <p:sp>
        <p:nvSpPr>
          <p:cNvPr id="3" name="Объект 2"/>
          <p:cNvSpPr>
            <a:spLocks noGrp="1"/>
          </p:cNvSpPr>
          <p:nvPr>
            <p:ph idx="1"/>
          </p:nvPr>
        </p:nvSpPr>
        <p:spPr/>
        <p:txBody>
          <a:bodyPr/>
          <a:lstStyle/>
          <a:p>
            <a:r>
              <a:rPr lang="ru-RU" sz="2400" dirty="0">
                <a:latin typeface="Times New Roman" panose="02020603050405020304" pitchFamily="18" charset="0"/>
                <a:cs typeface="Times New Roman" panose="02020603050405020304" pitchFamily="18" charset="0"/>
              </a:rPr>
              <a:t>Подлежащее, выраженное словосочетанием: </a:t>
            </a:r>
            <a:r>
              <a:rPr lang="ru-RU" sz="2400" i="1" dirty="0">
                <a:latin typeface="Times New Roman" panose="02020603050405020304" pitchFamily="18" charset="0"/>
                <a:cs typeface="Times New Roman" panose="02020603050405020304" pitchFamily="18" charset="0"/>
              </a:rPr>
              <a:t>Впереди ещё было </a:t>
            </a:r>
            <a:r>
              <a:rPr lang="ru-RU" sz="2400" i="1" u="sng" dirty="0">
                <a:latin typeface="Times New Roman" panose="02020603050405020304" pitchFamily="18" charset="0"/>
                <a:cs typeface="Times New Roman" panose="02020603050405020304" pitchFamily="18" charset="0"/>
              </a:rPr>
              <a:t>бабье лето</a:t>
            </a:r>
            <a:r>
              <a:rPr lang="ru-RU" sz="2400" i="1" dirty="0">
                <a:latin typeface="Times New Roman" panose="02020603050405020304" pitchFamily="18" charset="0"/>
                <a:cs typeface="Times New Roman" panose="02020603050405020304" pitchFamily="18" charset="0"/>
              </a:rPr>
              <a:t>. </a:t>
            </a:r>
          </a:p>
          <a:p>
            <a:r>
              <a:rPr lang="ru-RU" sz="2400" dirty="0" smtClean="0">
                <a:latin typeface="Times New Roman" panose="02020603050405020304" pitchFamily="18" charset="0"/>
                <a:cs typeface="Times New Roman" panose="02020603050405020304" pitchFamily="18" charset="0"/>
              </a:rPr>
              <a:t>Разграничение </a:t>
            </a:r>
            <a:r>
              <a:rPr lang="ru-RU" sz="2400" dirty="0">
                <a:latin typeface="Times New Roman" panose="02020603050405020304" pitchFamily="18" charset="0"/>
                <a:cs typeface="Times New Roman" panose="02020603050405020304" pitchFamily="18" charset="0"/>
              </a:rPr>
              <a:t>подлежащего и дополнения (</a:t>
            </a:r>
            <a:r>
              <a:rPr lang="ru-RU" sz="2400" dirty="0" err="1">
                <a:latin typeface="Times New Roman" panose="02020603050405020304" pitchFamily="18" charset="0"/>
                <a:cs typeface="Times New Roman" panose="02020603050405020304" pitchFamily="18" charset="0"/>
              </a:rPr>
              <a:t>им.падеж</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винит.пад</a:t>
            </a:r>
            <a:r>
              <a:rPr lang="ru-RU" sz="2400" dirty="0" smtClean="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Весь свой огромный путь </a:t>
            </a:r>
            <a:r>
              <a:rPr lang="ru-RU" sz="2400" i="1" u="sng" dirty="0" smtClean="0">
                <a:latin typeface="Times New Roman" panose="02020603050405020304" pitchFamily="18" charset="0"/>
                <a:cs typeface="Times New Roman" panose="02020603050405020304" pitchFamily="18" charset="0"/>
              </a:rPr>
              <a:t>молния </a:t>
            </a:r>
            <a:r>
              <a:rPr lang="ru-RU" sz="2400" i="1" dirty="0" smtClean="0">
                <a:latin typeface="Times New Roman" panose="02020603050405020304" pitchFamily="18" charset="0"/>
                <a:cs typeface="Times New Roman" panose="02020603050405020304" pitchFamily="18" charset="0"/>
              </a:rPr>
              <a:t>пролетает за какие-то доли секунды. </a:t>
            </a:r>
            <a:endParaRPr lang="ru-RU" sz="2400" i="1"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Поиск подлежащего в безличном предложении (типичная ошибка): Невозможно было МНЕ удержаться от смеха. </a:t>
            </a:r>
          </a:p>
          <a:p>
            <a:r>
              <a:rPr lang="ru-RU" sz="2400" dirty="0">
                <a:latin typeface="Times New Roman" panose="02020603050405020304" pitchFamily="18" charset="0"/>
                <a:cs typeface="Times New Roman" panose="02020603050405020304" pitchFamily="18" charset="0"/>
              </a:rPr>
              <a:t> Поиск подлежащего в придаточной части СПП с союзным словом: Рыба-ёж питается полипами, </a:t>
            </a:r>
            <a:r>
              <a:rPr lang="ru-RU" sz="2400" u="sng" dirty="0">
                <a:latin typeface="Times New Roman" panose="02020603050405020304" pitchFamily="18" charset="0"/>
                <a:cs typeface="Times New Roman" panose="02020603050405020304" pitchFamily="18" charset="0"/>
              </a:rPr>
              <a:t>которые</a:t>
            </a:r>
            <a:r>
              <a:rPr lang="ru-RU" sz="2400" dirty="0">
                <a:latin typeface="Times New Roman" panose="02020603050405020304" pitchFamily="18" charset="0"/>
                <a:cs typeface="Times New Roman" panose="02020603050405020304" pitchFamily="18" charset="0"/>
              </a:rPr>
              <a:t> неосторожно высовываются из своих домиков. </a:t>
            </a:r>
          </a:p>
          <a:p>
            <a:r>
              <a:rPr lang="ru-RU" sz="2400" dirty="0">
                <a:latin typeface="Times New Roman" panose="02020603050405020304" pitchFamily="18" charset="0"/>
                <a:cs typeface="Times New Roman" panose="02020603050405020304" pitchFamily="18" charset="0"/>
              </a:rPr>
              <a:t> Разграничение подлежащего и приложения</a:t>
            </a: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pic>
        <p:nvPicPr>
          <p:cNvPr id="6"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6412285"/>
            <a:ext cx="2438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208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062" y="179459"/>
            <a:ext cx="8686800" cy="1449149"/>
          </a:xfrm>
        </p:spPr>
        <p:txBody>
          <a:bodyPr/>
          <a:lstStyle/>
          <a:p>
            <a:r>
              <a:rPr lang="ru-RU" dirty="0">
                <a:solidFill>
                  <a:schemeClr val="accent2">
                    <a:lumMod val="60000"/>
                    <a:lumOff val="40000"/>
                  </a:schemeClr>
                </a:solidFill>
                <a:latin typeface="Times New Roman" pitchFamily="18" charset="0"/>
                <a:cs typeface="Times New Roman" pitchFamily="18" charset="0"/>
              </a:rPr>
              <a:t>Задание 2. Синтаксический анализ:</a:t>
            </a:r>
            <a:br>
              <a:rPr lang="ru-RU" dirty="0">
                <a:solidFill>
                  <a:schemeClr val="accent2">
                    <a:lumMod val="60000"/>
                    <a:lumOff val="40000"/>
                  </a:schemeClr>
                </a:solidFill>
                <a:latin typeface="Times New Roman" pitchFamily="18" charset="0"/>
                <a:cs typeface="Times New Roman" pitchFamily="18" charset="0"/>
              </a:rPr>
            </a:br>
            <a:r>
              <a:rPr lang="ru-RU" dirty="0">
                <a:solidFill>
                  <a:schemeClr val="accent2">
                    <a:lumMod val="60000"/>
                    <a:lumOff val="40000"/>
                  </a:schemeClr>
                </a:solidFill>
                <a:latin typeface="Times New Roman" pitchFamily="18" charset="0"/>
                <a:cs typeface="Times New Roman" pitchFamily="18" charset="0"/>
              </a:rPr>
              <a:t>что повторяем</a:t>
            </a:r>
            <a:r>
              <a:rPr lang="ru-RU" dirty="0">
                <a:solidFill>
                  <a:srgbClr val="C00000"/>
                </a:solidFill>
                <a:latin typeface="Times New Roman" pitchFamily="18" charset="0"/>
                <a:cs typeface="Times New Roman" pitchFamily="18" charset="0"/>
              </a:rPr>
              <a:t/>
            </a:r>
            <a:br>
              <a:rPr lang="ru-RU" dirty="0">
                <a:solidFill>
                  <a:srgbClr val="C0000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Разграничение подлежащего и приложения</a:t>
            </a:r>
            <a:r>
              <a:rPr lang="ru-RU" dirty="0">
                <a:solidFill>
                  <a:srgbClr val="C00000"/>
                </a:solidFill>
                <a:latin typeface="Times New Roman" pitchFamily="18" charset="0"/>
                <a:cs typeface="Times New Roman" pitchFamily="18" charset="0"/>
              </a:rPr>
              <a:t/>
            </a:r>
            <a:br>
              <a:rPr lang="ru-RU" dirty="0">
                <a:solidFill>
                  <a:srgbClr val="C00000"/>
                </a:solidFill>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228600" y="1676400"/>
            <a:ext cx="8686800" cy="4343400"/>
          </a:xfrm>
        </p:spPr>
        <p:txBody>
          <a:bodyPr/>
          <a:lstStyle/>
          <a:p>
            <a:pPr marL="0" indent="0">
              <a:buNone/>
            </a:pPr>
            <a:r>
              <a:rPr lang="ru-RU" sz="2400" dirty="0">
                <a:latin typeface="Times New Roman" panose="02020603050405020304" pitchFamily="18" charset="0"/>
                <a:cs typeface="Times New Roman" panose="02020603050405020304" pitchFamily="18" charset="0"/>
              </a:rPr>
              <a:t>1) Имя существительное нарицательное + имя существительное собственное одушевлённое</a:t>
            </a:r>
          </a:p>
          <a:p>
            <a:pPr marL="0" indent="0">
              <a:buNone/>
            </a:pPr>
            <a:r>
              <a:rPr lang="ru-RU" sz="2400"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Выпускник </a:t>
            </a:r>
            <a:r>
              <a:rPr lang="ru-RU" sz="2400" i="1" u="sng" dirty="0">
                <a:latin typeface="Times New Roman" panose="02020603050405020304" pitchFamily="18" charset="0"/>
                <a:cs typeface="Times New Roman" panose="02020603050405020304" pitchFamily="18" charset="0"/>
              </a:rPr>
              <a:t>Петров</a:t>
            </a:r>
            <a:r>
              <a:rPr lang="ru-RU" sz="2400" i="1" dirty="0">
                <a:latin typeface="Times New Roman" panose="02020603050405020304" pitchFamily="18" charset="0"/>
                <a:cs typeface="Times New Roman" panose="02020603050405020304" pitchFamily="18" charset="0"/>
              </a:rPr>
              <a:t> хорошо сдал ОГЭ.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2) Имя существительное нарицательное + имя существительное собственное неодушевлённое</a:t>
            </a:r>
          </a:p>
          <a:p>
            <a:pPr marL="0" indent="0">
              <a:buNone/>
            </a:pPr>
            <a:r>
              <a:rPr lang="ru-RU" sz="2400"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По Ростовской области протекает </a:t>
            </a:r>
            <a:r>
              <a:rPr lang="ru-RU" sz="2400" i="1" u="sng" dirty="0">
                <a:latin typeface="Times New Roman" panose="02020603050405020304" pitchFamily="18" charset="0"/>
                <a:cs typeface="Times New Roman" panose="02020603050405020304" pitchFamily="18" charset="0"/>
              </a:rPr>
              <a:t>река</a:t>
            </a:r>
            <a:r>
              <a:rPr lang="ru-RU" sz="2400" i="1" dirty="0">
                <a:latin typeface="Times New Roman" panose="02020603050405020304" pitchFamily="18" charset="0"/>
                <a:cs typeface="Times New Roman" panose="02020603050405020304" pitchFamily="18" charset="0"/>
              </a:rPr>
              <a:t> Дон. </a:t>
            </a: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6400800"/>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016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609600"/>
            <a:ext cx="8686800" cy="533400"/>
          </a:xfrm>
        </p:spPr>
        <p:txBody>
          <a:bodyPr/>
          <a:lstStyle/>
          <a:p>
            <a:r>
              <a:rPr lang="ru-RU" dirty="0">
                <a:solidFill>
                  <a:schemeClr val="accent2">
                    <a:lumMod val="60000"/>
                    <a:lumOff val="40000"/>
                  </a:schemeClr>
                </a:solidFill>
                <a:latin typeface="Times New Roman" pitchFamily="18" charset="0"/>
                <a:cs typeface="Times New Roman" pitchFamily="18" charset="0"/>
              </a:rPr>
              <a:t>Задание 2. Синтаксический анализ:</a:t>
            </a:r>
            <a:br>
              <a:rPr lang="ru-RU" dirty="0">
                <a:solidFill>
                  <a:schemeClr val="accent2">
                    <a:lumMod val="60000"/>
                    <a:lumOff val="40000"/>
                  </a:schemeClr>
                </a:solidFill>
                <a:latin typeface="Times New Roman" pitchFamily="18" charset="0"/>
                <a:cs typeface="Times New Roman" pitchFamily="18" charset="0"/>
              </a:rPr>
            </a:br>
            <a:r>
              <a:rPr lang="ru-RU" dirty="0">
                <a:solidFill>
                  <a:schemeClr val="accent2">
                    <a:lumMod val="60000"/>
                    <a:lumOff val="40000"/>
                  </a:schemeClr>
                </a:solidFill>
                <a:latin typeface="Times New Roman" pitchFamily="18" charset="0"/>
                <a:cs typeface="Times New Roman" pitchFamily="18" charset="0"/>
              </a:rPr>
              <a:t>что повторяем</a:t>
            </a:r>
            <a:r>
              <a:rPr lang="ru-RU" dirty="0">
                <a:solidFill>
                  <a:srgbClr val="C00000"/>
                </a:solidFill>
                <a:latin typeface="Times New Roman" pitchFamily="18" charset="0"/>
                <a:cs typeface="Times New Roman" pitchFamily="18" charset="0"/>
              </a:rPr>
              <a:t/>
            </a:r>
            <a:br>
              <a:rPr lang="ru-RU" dirty="0">
                <a:solidFill>
                  <a:srgbClr val="C00000"/>
                </a:solidFill>
                <a:latin typeface="Times New Roman" pitchFamily="18" charset="0"/>
                <a:cs typeface="Times New Roman" pitchFamily="18" charset="0"/>
              </a:rPr>
            </a:br>
            <a:r>
              <a:rPr lang="ru-RU" dirty="0">
                <a:solidFill>
                  <a:srgbClr val="C0000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Границы сказуемого</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99612429"/>
              </p:ext>
            </p:extLst>
          </p:nvPr>
        </p:nvGraphicFramePr>
        <p:xfrm>
          <a:off x="0" y="1565162"/>
          <a:ext cx="9144000" cy="4789945"/>
        </p:xfrm>
        <a:graphic>
          <a:graphicData uri="http://schemas.openxmlformats.org/drawingml/2006/table">
            <a:tbl>
              <a:tblPr firstRow="1" bandRow="1">
                <a:tableStyleId>{5C22544A-7EE6-4342-B048-85BDC9FD1C3A}</a:tableStyleId>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1315225">
                <a:tc>
                  <a:txBody>
                    <a:bodyPr/>
                    <a:lstStyle/>
                    <a:p>
                      <a:r>
                        <a:rPr lang="ru-RU" sz="3600" dirty="0">
                          <a:solidFill>
                            <a:schemeClr val="tx1"/>
                          </a:solidFill>
                          <a:latin typeface="Times New Roman" panose="02020603050405020304" pitchFamily="18" charset="0"/>
                          <a:cs typeface="Times New Roman" panose="02020603050405020304" pitchFamily="18" charset="0"/>
                        </a:rPr>
                        <a:t>Дом</a:t>
                      </a:r>
                      <a:r>
                        <a:rPr lang="ru-RU" sz="3600" dirty="0">
                          <a:latin typeface="Times New Roman" panose="02020603050405020304" pitchFamily="18" charset="0"/>
                          <a:cs typeface="Times New Roman" panose="02020603050405020304" pitchFamily="18" charset="0"/>
                        </a:rPr>
                        <a:t> </a:t>
                      </a:r>
                      <a:r>
                        <a:rPr lang="ru-RU" sz="3600" u="none" dirty="0">
                          <a:solidFill>
                            <a:srgbClr val="C00000"/>
                          </a:solidFill>
                          <a:latin typeface="Times New Roman" panose="02020603050405020304" pitchFamily="18" charset="0"/>
                          <a:cs typeface="Times New Roman" panose="02020603050405020304" pitchFamily="18" charset="0"/>
                        </a:rPr>
                        <a:t>стоит</a:t>
                      </a:r>
                      <a:r>
                        <a:rPr lang="ru-RU" sz="3600" u="none" dirty="0">
                          <a:latin typeface="Times New Roman" panose="02020603050405020304" pitchFamily="18" charset="0"/>
                          <a:cs typeface="Times New Roman" panose="02020603050405020304" pitchFamily="18" charset="0"/>
                        </a:rPr>
                        <a:t> </a:t>
                      </a:r>
                      <a:r>
                        <a:rPr lang="ru-RU" sz="3600" dirty="0">
                          <a:solidFill>
                            <a:schemeClr val="tx1"/>
                          </a:solidFill>
                          <a:latin typeface="Times New Roman" panose="02020603050405020304" pitchFamily="18" charset="0"/>
                          <a:cs typeface="Times New Roman" panose="02020603050405020304" pitchFamily="18" charset="0"/>
                        </a:rPr>
                        <a:t>на перекрёстке.</a:t>
                      </a:r>
                    </a:p>
                  </a:txBody>
                  <a:tcPr/>
                </a:tc>
                <a:tc>
                  <a:txBody>
                    <a:bodyPr/>
                    <a:lstStyle/>
                    <a:p>
                      <a:r>
                        <a:rPr lang="ru-RU" sz="3600" dirty="0">
                          <a:solidFill>
                            <a:schemeClr val="tx1"/>
                          </a:solidFill>
                          <a:latin typeface="Times New Roman" panose="02020603050405020304" pitchFamily="18" charset="0"/>
                          <a:cs typeface="Times New Roman" panose="02020603050405020304" pitchFamily="18" charset="0"/>
                        </a:rPr>
                        <a:t>Лес</a:t>
                      </a:r>
                      <a:r>
                        <a:rPr lang="ru-RU" sz="3600" dirty="0">
                          <a:latin typeface="Times New Roman" panose="02020603050405020304" pitchFamily="18" charset="0"/>
                          <a:cs typeface="Times New Roman" panose="02020603050405020304" pitchFamily="18" charset="0"/>
                        </a:rPr>
                        <a:t> </a:t>
                      </a:r>
                      <a:r>
                        <a:rPr lang="ru-RU" sz="3600" dirty="0">
                          <a:solidFill>
                            <a:srgbClr val="C00000"/>
                          </a:solidFill>
                          <a:latin typeface="Times New Roman" panose="02020603050405020304" pitchFamily="18" charset="0"/>
                          <a:cs typeface="Times New Roman" panose="02020603050405020304" pitchFamily="18" charset="0"/>
                        </a:rPr>
                        <a:t>стоит праздничный, нарядный.</a:t>
                      </a:r>
                    </a:p>
                  </a:txBody>
                  <a:tcPr/>
                </a:tc>
                <a:extLst>
                  <a:ext uri="{0D108BD9-81ED-4DB2-BD59-A6C34878D82A}">
                    <a16:rowId xmlns="" xmlns:a16="http://schemas.microsoft.com/office/drawing/2014/main" val="10000"/>
                  </a:ext>
                </a:extLst>
              </a:tr>
              <a:tr h="1315225">
                <a:tc>
                  <a:txBody>
                    <a:bodyPr/>
                    <a:lstStyle/>
                    <a:p>
                      <a:r>
                        <a:rPr lang="ru-RU" sz="3600" b="1" dirty="0">
                          <a:latin typeface="Times New Roman" panose="02020603050405020304" pitchFamily="18" charset="0"/>
                          <a:cs typeface="Times New Roman" panose="02020603050405020304" pitchFamily="18" charset="0"/>
                        </a:rPr>
                        <a:t>Все </a:t>
                      </a:r>
                      <a:r>
                        <a:rPr lang="ru-RU" sz="3600" b="1" dirty="0">
                          <a:solidFill>
                            <a:srgbClr val="C00000"/>
                          </a:solidFill>
                          <a:latin typeface="Times New Roman" panose="02020603050405020304" pitchFamily="18" charset="0"/>
                          <a:cs typeface="Times New Roman" panose="02020603050405020304" pitchFamily="18" charset="0"/>
                        </a:rPr>
                        <a:t>сидят </a:t>
                      </a:r>
                      <a:r>
                        <a:rPr lang="ru-RU" sz="3600" b="1" dirty="0">
                          <a:latin typeface="Times New Roman" panose="02020603050405020304" pitchFamily="18" charset="0"/>
                          <a:cs typeface="Times New Roman" panose="02020603050405020304" pitchFamily="18" charset="0"/>
                        </a:rPr>
                        <a:t>на своих местах. </a:t>
                      </a:r>
                    </a:p>
                  </a:txBody>
                  <a:tcPr/>
                </a:tc>
                <a:tc>
                  <a:txBody>
                    <a:bodyPr/>
                    <a:lstStyle/>
                    <a:p>
                      <a:r>
                        <a:rPr lang="ru-RU" sz="3600" b="1" dirty="0">
                          <a:latin typeface="Times New Roman" panose="02020603050405020304" pitchFamily="18" charset="0"/>
                          <a:cs typeface="Times New Roman" panose="02020603050405020304" pitchFamily="18" charset="0"/>
                        </a:rPr>
                        <a:t>Отец и мальчики </a:t>
                      </a:r>
                      <a:r>
                        <a:rPr lang="ru-RU" sz="3600" b="1" dirty="0">
                          <a:solidFill>
                            <a:srgbClr val="C00000"/>
                          </a:solidFill>
                          <a:latin typeface="Times New Roman" panose="02020603050405020304" pitchFamily="18" charset="0"/>
                          <a:cs typeface="Times New Roman" panose="02020603050405020304" pitchFamily="18" charset="0"/>
                        </a:rPr>
                        <a:t>сидят</a:t>
                      </a:r>
                      <a:r>
                        <a:rPr lang="ru-RU" sz="3600" b="1" dirty="0">
                          <a:latin typeface="Times New Roman" panose="02020603050405020304" pitchFamily="18" charset="0"/>
                          <a:cs typeface="Times New Roman" panose="02020603050405020304" pitchFamily="18" charset="0"/>
                        </a:rPr>
                        <a:t> без неё </a:t>
                      </a:r>
                      <a:r>
                        <a:rPr lang="ru-RU" sz="3600" b="1" dirty="0">
                          <a:solidFill>
                            <a:srgbClr val="C00000"/>
                          </a:solidFill>
                          <a:latin typeface="Times New Roman" panose="02020603050405020304" pitchFamily="18" charset="0"/>
                          <a:cs typeface="Times New Roman" panose="02020603050405020304" pitchFamily="18" charset="0"/>
                        </a:rPr>
                        <a:t>голодные</a:t>
                      </a:r>
                      <a:r>
                        <a:rPr lang="ru-RU" sz="3600" b="1" dirty="0">
                          <a:latin typeface="Times New Roman" panose="02020603050405020304" pitchFamily="18" charset="0"/>
                          <a:cs typeface="Times New Roman" panose="02020603050405020304" pitchFamily="18" charset="0"/>
                        </a:rPr>
                        <a:t> </a:t>
                      </a:r>
                    </a:p>
                  </a:txBody>
                  <a:tcPr/>
                </a:tc>
                <a:extLst>
                  <a:ext uri="{0D108BD9-81ED-4DB2-BD59-A6C34878D82A}">
                    <a16:rowId xmlns="" xmlns:a16="http://schemas.microsoft.com/office/drawing/2014/main" val="10001"/>
                  </a:ext>
                </a:extLst>
              </a:tr>
              <a:tr h="1315225">
                <a:tc>
                  <a:txBody>
                    <a:bodyPr/>
                    <a:lstStyle/>
                    <a:p>
                      <a:r>
                        <a:rPr lang="ru-RU" sz="3600" b="1" dirty="0">
                          <a:latin typeface="Times New Roman" panose="02020603050405020304" pitchFamily="18" charset="0"/>
                          <a:cs typeface="Times New Roman" panose="02020603050405020304" pitchFamily="18" charset="0"/>
                        </a:rPr>
                        <a:t>Он </a:t>
                      </a:r>
                      <a:r>
                        <a:rPr lang="ru-RU" sz="3600" b="1" dirty="0">
                          <a:solidFill>
                            <a:srgbClr val="C00000"/>
                          </a:solidFill>
                          <a:latin typeface="Times New Roman" panose="02020603050405020304" pitchFamily="18" charset="0"/>
                          <a:cs typeface="Times New Roman" panose="02020603050405020304" pitchFamily="18" charset="0"/>
                        </a:rPr>
                        <a:t>пришёл</a:t>
                      </a:r>
                      <a:r>
                        <a:rPr lang="ru-RU" sz="3600" b="1" dirty="0">
                          <a:latin typeface="Times New Roman" panose="02020603050405020304" pitchFamily="18" charset="0"/>
                          <a:cs typeface="Times New Roman" panose="02020603050405020304" pitchFamily="18" charset="0"/>
                        </a:rPr>
                        <a:t> с работы поздно. </a:t>
                      </a:r>
                    </a:p>
                  </a:txBody>
                  <a:tcPr/>
                </a:tc>
                <a:tc>
                  <a:txBody>
                    <a:bodyPr/>
                    <a:lstStyle/>
                    <a:p>
                      <a:r>
                        <a:rPr lang="ru-RU" sz="3600" b="1" dirty="0">
                          <a:latin typeface="Times New Roman" panose="02020603050405020304" pitchFamily="18" charset="0"/>
                          <a:cs typeface="Times New Roman" panose="02020603050405020304" pitchFamily="18" charset="0"/>
                        </a:rPr>
                        <a:t>Он </a:t>
                      </a:r>
                      <a:r>
                        <a:rPr lang="ru-RU" sz="3600" b="1" dirty="0">
                          <a:solidFill>
                            <a:srgbClr val="C00000"/>
                          </a:solidFill>
                          <a:latin typeface="Times New Roman" panose="02020603050405020304" pitchFamily="18" charset="0"/>
                          <a:cs typeface="Times New Roman" panose="02020603050405020304" pitchFamily="18" charset="0"/>
                        </a:rPr>
                        <a:t>пришёл </a:t>
                      </a:r>
                      <a:r>
                        <a:rPr lang="ru-RU" sz="3600" b="1" dirty="0">
                          <a:latin typeface="Times New Roman" panose="02020603050405020304" pitchFamily="18" charset="0"/>
                          <a:cs typeface="Times New Roman" panose="02020603050405020304" pitchFamily="18" charset="0"/>
                        </a:rPr>
                        <a:t>с работы </a:t>
                      </a:r>
                      <a:r>
                        <a:rPr lang="ru-RU" sz="3600" b="1" dirty="0">
                          <a:solidFill>
                            <a:srgbClr val="C00000"/>
                          </a:solidFill>
                          <a:latin typeface="Times New Roman" panose="02020603050405020304" pitchFamily="18" charset="0"/>
                          <a:cs typeface="Times New Roman" panose="02020603050405020304" pitchFamily="18" charset="0"/>
                        </a:rPr>
                        <a:t>раздражённый.</a:t>
                      </a:r>
                    </a:p>
                  </a:txBody>
                  <a:tcPr/>
                </a:tc>
                <a:extLst>
                  <a:ext uri="{0D108BD9-81ED-4DB2-BD59-A6C34878D82A}">
                    <a16:rowId xmlns="" xmlns:a16="http://schemas.microsoft.com/office/drawing/2014/main" val="10002"/>
                  </a:ext>
                </a:extLst>
              </a:tr>
            </a:tbl>
          </a:graphicData>
        </a:graphic>
      </p:graphicFrame>
      <p:sp>
        <p:nvSpPr>
          <p:cNvPr id="4" name="Нижний колонтитул 3"/>
          <p:cNvSpPr>
            <a:spLocks noGrp="1"/>
          </p:cNvSpPr>
          <p:nvPr>
            <p:ph type="ftr" sz="quarter" idx="11"/>
          </p:nvPr>
        </p:nvSpPr>
        <p:spPr/>
        <p:txBody>
          <a:bodyPr/>
          <a:lstStyle/>
          <a:p>
            <a:pPr>
              <a:defRPr/>
            </a:pPr>
            <a:r>
              <a:rPr lang="en-US" dirty="0"/>
              <a:t>www.PresentationPro.com</a:t>
            </a:r>
          </a:p>
        </p:txBody>
      </p:sp>
      <p:pic>
        <p:nvPicPr>
          <p:cNvPr id="6"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644589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417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
            </a:r>
            <a:br>
              <a:rPr lang="ru-RU" dirty="0">
                <a:solidFill>
                  <a:srgbClr val="C00000"/>
                </a:solidFill>
              </a:rPr>
            </a:br>
            <a:r>
              <a:rPr lang="ru-RU" dirty="0">
                <a:solidFill>
                  <a:schemeClr val="accent2">
                    <a:lumMod val="60000"/>
                    <a:lumOff val="40000"/>
                  </a:schemeClr>
                </a:solidFill>
                <a:latin typeface="Times New Roman" pitchFamily="18" charset="0"/>
                <a:cs typeface="Times New Roman" pitchFamily="18" charset="0"/>
              </a:rPr>
              <a:t>Задание 2. Синтаксический анализ:</a:t>
            </a:r>
            <a:br>
              <a:rPr lang="ru-RU" dirty="0">
                <a:solidFill>
                  <a:schemeClr val="accent2">
                    <a:lumMod val="60000"/>
                    <a:lumOff val="40000"/>
                  </a:schemeClr>
                </a:solidFill>
                <a:latin typeface="Times New Roman" pitchFamily="18" charset="0"/>
                <a:cs typeface="Times New Roman" pitchFamily="18" charset="0"/>
              </a:rPr>
            </a:br>
            <a:r>
              <a:rPr lang="ru-RU" dirty="0">
                <a:solidFill>
                  <a:schemeClr val="accent2">
                    <a:lumMod val="60000"/>
                    <a:lumOff val="40000"/>
                  </a:schemeClr>
                </a:solidFill>
                <a:latin typeface="Times New Roman" pitchFamily="18" charset="0"/>
                <a:cs typeface="Times New Roman" pitchFamily="18" charset="0"/>
              </a:rPr>
              <a:t>что повторяем</a:t>
            </a:r>
            <a:r>
              <a:rPr lang="ru-RU" dirty="0">
                <a:solidFill>
                  <a:srgbClr val="C00000"/>
                </a:solidFill>
              </a:rPr>
              <a:t/>
            </a:r>
            <a:br>
              <a:rPr lang="ru-RU" dirty="0">
                <a:solidFill>
                  <a:srgbClr val="C00000"/>
                </a:solidFill>
              </a:rPr>
            </a:br>
            <a:endParaRPr lang="ru-RU" dirty="0"/>
          </a:p>
        </p:txBody>
      </p:sp>
      <p:sp>
        <p:nvSpPr>
          <p:cNvPr id="3" name="Объект 2"/>
          <p:cNvSpPr>
            <a:spLocks noGrp="1"/>
          </p:cNvSpPr>
          <p:nvPr>
            <p:ph idx="1"/>
          </p:nvPr>
        </p:nvSpPr>
        <p:spPr/>
        <p:txBody>
          <a:bodyPr/>
          <a:lstStyle/>
          <a:p>
            <a:pPr marL="0" indent="0" algn="ctr">
              <a:buNone/>
            </a:pPr>
            <a:r>
              <a:rPr lang="ru-RU" sz="4800" b="1" dirty="0">
                <a:solidFill>
                  <a:srgbClr val="002060"/>
                </a:solidFill>
                <a:latin typeface="Times New Roman" pitchFamily="18" charset="0"/>
                <a:cs typeface="Times New Roman" pitchFamily="18" charset="0"/>
              </a:rPr>
              <a:t>Границы сказуемого</a:t>
            </a:r>
          </a:p>
          <a:p>
            <a:pPr marL="0" indent="0" algn="ctr">
              <a:buNone/>
            </a:pPr>
            <a:endParaRPr lang="ru-RU" dirty="0">
              <a:solidFill>
                <a:srgbClr val="002060"/>
              </a:solidFill>
            </a:endParaRPr>
          </a:p>
          <a:p>
            <a:pPr marL="0" indent="0" algn="ctr">
              <a:buNone/>
            </a:pPr>
            <a:r>
              <a:rPr lang="ru-RU" sz="4400" dirty="0">
                <a:solidFill>
                  <a:srgbClr val="002060"/>
                </a:solidFill>
                <a:latin typeface="Times New Roman" pitchFamily="18" charset="0"/>
                <a:cs typeface="Times New Roman" pitchFamily="18" charset="0"/>
              </a:rPr>
              <a:t>Я </a:t>
            </a:r>
            <a:r>
              <a:rPr lang="ru-RU" sz="4400" dirty="0">
                <a:solidFill>
                  <a:srgbClr val="C00000"/>
                </a:solidFill>
                <a:latin typeface="Times New Roman" pitchFamily="18" charset="0"/>
                <a:cs typeface="Times New Roman" pitchFamily="18" charset="0"/>
              </a:rPr>
              <a:t>хочу учиться</a:t>
            </a:r>
            <a:r>
              <a:rPr lang="ru-RU" sz="4400" dirty="0">
                <a:solidFill>
                  <a:srgbClr val="002060"/>
                </a:solidFill>
                <a:latin typeface="Times New Roman" pitchFamily="18" charset="0"/>
                <a:cs typeface="Times New Roman" pitchFamily="18" charset="0"/>
              </a:rPr>
              <a:t>.</a:t>
            </a:r>
          </a:p>
          <a:p>
            <a:pPr marL="0" indent="0" algn="ctr">
              <a:buNone/>
            </a:pPr>
            <a:r>
              <a:rPr lang="ru-RU" sz="4400" dirty="0">
                <a:solidFill>
                  <a:srgbClr val="002060"/>
                </a:solidFill>
                <a:latin typeface="Times New Roman" pitchFamily="18" charset="0"/>
                <a:cs typeface="Times New Roman" pitchFamily="18" charset="0"/>
              </a:rPr>
              <a:t>Родители </a:t>
            </a:r>
            <a:r>
              <a:rPr lang="ru-RU" sz="4400" dirty="0">
                <a:solidFill>
                  <a:srgbClr val="C00000"/>
                </a:solidFill>
                <a:latin typeface="Times New Roman" pitchFamily="18" charset="0"/>
                <a:cs typeface="Times New Roman" pitchFamily="18" charset="0"/>
              </a:rPr>
              <a:t>заставляли</a:t>
            </a:r>
            <a:r>
              <a:rPr lang="ru-RU" sz="4400" dirty="0">
                <a:solidFill>
                  <a:srgbClr val="002060"/>
                </a:solidFill>
                <a:latin typeface="Times New Roman" pitchFamily="18" charset="0"/>
                <a:cs typeface="Times New Roman" pitchFamily="18" charset="0"/>
              </a:rPr>
              <a:t> его </a:t>
            </a:r>
            <a:r>
              <a:rPr lang="ru-RU" sz="4400" dirty="0" smtClean="0">
                <a:solidFill>
                  <a:srgbClr val="002060"/>
                </a:solidFill>
                <a:latin typeface="Times New Roman" pitchFamily="18" charset="0"/>
                <a:cs typeface="Times New Roman" pitchFamily="18" charset="0"/>
              </a:rPr>
              <a:t>учиться.</a:t>
            </a:r>
            <a:endParaRPr lang="ru-RU" sz="4400"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spTree>
    <p:extLst>
      <p:ext uri="{BB962C8B-B14F-4D97-AF65-F5344CB8AC3E}">
        <p14:creationId xmlns:p14="http://schemas.microsoft.com/office/powerpoint/2010/main" val="27344335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686800" cy="895350"/>
          </a:xfrm>
        </p:spPr>
        <p:txBody>
          <a:bodyPr/>
          <a:lstStyle/>
          <a:p>
            <a:pPr algn="ctr"/>
            <a:r>
              <a:rPr lang="ru-RU" dirty="0">
                <a:solidFill>
                  <a:srgbClr val="C00000"/>
                </a:solidFill>
              </a:rPr>
              <a:t/>
            </a:r>
            <a:br>
              <a:rPr lang="ru-RU" dirty="0">
                <a:solidFill>
                  <a:srgbClr val="C00000"/>
                </a:solidFill>
              </a:rPr>
            </a:br>
            <a:r>
              <a:rPr lang="ru-RU" dirty="0">
                <a:solidFill>
                  <a:srgbClr val="C00000"/>
                </a:solidFill>
              </a:rPr>
              <a:t/>
            </a:r>
            <a:br>
              <a:rPr lang="ru-RU" dirty="0">
                <a:solidFill>
                  <a:srgbClr val="C00000"/>
                </a:solidFill>
              </a:rPr>
            </a:br>
            <a:r>
              <a:rPr lang="ru-RU" dirty="0">
                <a:solidFill>
                  <a:srgbClr val="C00000"/>
                </a:solidFill>
              </a:rPr>
              <a:t/>
            </a:r>
            <a:br>
              <a:rPr lang="ru-RU" dirty="0">
                <a:solidFill>
                  <a:srgbClr val="C00000"/>
                </a:solidFill>
              </a:rPr>
            </a:br>
            <a:r>
              <a:rPr lang="ru-RU" dirty="0">
                <a:solidFill>
                  <a:schemeClr val="accent2">
                    <a:lumMod val="60000"/>
                    <a:lumOff val="40000"/>
                  </a:schemeClr>
                </a:solidFill>
              </a:rPr>
              <a:t>Задание 2. Синтаксический анализ:</a:t>
            </a:r>
            <a:br>
              <a:rPr lang="ru-RU" dirty="0">
                <a:solidFill>
                  <a:schemeClr val="accent2">
                    <a:lumMod val="60000"/>
                    <a:lumOff val="40000"/>
                  </a:schemeClr>
                </a:solidFill>
              </a:rPr>
            </a:br>
            <a:r>
              <a:rPr lang="ru-RU" dirty="0">
                <a:solidFill>
                  <a:schemeClr val="accent2">
                    <a:lumMod val="60000"/>
                    <a:lumOff val="40000"/>
                  </a:schemeClr>
                </a:solidFill>
              </a:rPr>
              <a:t>что повторяем</a:t>
            </a:r>
            <a:br>
              <a:rPr lang="ru-RU" dirty="0">
                <a:solidFill>
                  <a:schemeClr val="accent2">
                    <a:lumMod val="60000"/>
                    <a:lumOff val="40000"/>
                  </a:schemeClr>
                </a:solidFill>
              </a:rPr>
            </a:br>
            <a:r>
              <a:rPr lang="ru-RU" dirty="0">
                <a:solidFill>
                  <a:srgbClr val="002060"/>
                </a:solidFill>
                <a:latin typeface="Times New Roman" pitchFamily="18" charset="0"/>
                <a:cs typeface="Times New Roman" pitchFamily="18" charset="0"/>
              </a:rPr>
              <a:t>Виды связи частей в сложноподчинённом предложении</a:t>
            </a:r>
          </a:p>
        </p:txBody>
      </p:sp>
      <p:sp>
        <p:nvSpPr>
          <p:cNvPr id="3" name="Объект 2"/>
          <p:cNvSpPr>
            <a:spLocks noGrp="1"/>
          </p:cNvSpPr>
          <p:nvPr>
            <p:ph idx="1"/>
          </p:nvPr>
        </p:nvSpPr>
        <p:spPr>
          <a:xfrm>
            <a:off x="204324" y="1066800"/>
            <a:ext cx="8686800" cy="4954349"/>
          </a:xfrm>
        </p:spPr>
        <p:txBody>
          <a:bodyPr/>
          <a:lstStyle/>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p>
          <a:p>
            <a:pPr marL="0" indent="0">
              <a:buNone/>
            </a:pPr>
            <a:endParaRPr lang="ru-RU" dirty="0" smtClean="0"/>
          </a:p>
          <a:p>
            <a:pPr marL="0" indent="0">
              <a:buNone/>
            </a:pPr>
            <a:r>
              <a:rPr lang="ru-RU" sz="3200" dirty="0" smtClean="0">
                <a:latin typeface="Times New Roman" pitchFamily="18" charset="0"/>
                <a:cs typeface="Times New Roman" pitchFamily="18" charset="0"/>
              </a:rPr>
              <a:t>последовательное </a:t>
            </a:r>
            <a:endParaRPr lang="ru-RU" sz="3200" dirty="0">
              <a:latin typeface="Times New Roman" pitchFamily="18" charset="0"/>
              <a:cs typeface="Times New Roman" pitchFamily="18" charset="0"/>
            </a:endParaRPr>
          </a:p>
          <a:p>
            <a:pPr marL="0" indent="0">
              <a:buNone/>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    однородное</a:t>
            </a:r>
            <a:endParaRPr lang="ru-RU" sz="3200"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pPr>
              <a:defRPr/>
            </a:pPr>
            <a:r>
              <a:rPr lang="en-US" dirty="0"/>
              <a:t>www.PresentationPro.com</a:t>
            </a:r>
          </a:p>
        </p:txBody>
      </p:sp>
      <p:cxnSp>
        <p:nvCxnSpPr>
          <p:cNvPr id="6" name="Прямая со стрелкой 5"/>
          <p:cNvCxnSpPr/>
          <p:nvPr/>
        </p:nvCxnSpPr>
        <p:spPr>
          <a:xfrm flipH="1">
            <a:off x="1524000" y="2276559"/>
            <a:ext cx="2476500" cy="861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953000" y="2276559"/>
            <a:ext cx="2362200" cy="695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419600" y="2324100"/>
            <a:ext cx="0" cy="1283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959749" y="3724359"/>
            <a:ext cx="838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p:nvCxnSpPr>
        <p:spPr>
          <a:xfrm flipH="1">
            <a:off x="1035949" y="4191000"/>
            <a:ext cx="685800" cy="4191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880852" y="4524459"/>
            <a:ext cx="838200" cy="7429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880852" y="5610309"/>
            <a:ext cx="838200" cy="7429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a:off x="1284273" y="5253247"/>
            <a:ext cx="0" cy="357062"/>
          </a:xfrm>
          <a:prstGeom prst="line">
            <a:avLst/>
          </a:prstGeom>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3962400" y="4532551"/>
            <a:ext cx="838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837858" y="5257547"/>
            <a:ext cx="838200" cy="7429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3124200" y="5276850"/>
            <a:ext cx="838200" cy="7429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stCxn id="20" idx="2"/>
          </p:cNvCxnSpPr>
          <p:nvPr/>
        </p:nvCxnSpPr>
        <p:spPr>
          <a:xfrm flipH="1">
            <a:off x="3500142" y="4989751"/>
            <a:ext cx="881358" cy="27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329914" y="5011245"/>
            <a:ext cx="795042" cy="25009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74280" y="2845636"/>
            <a:ext cx="2788919" cy="584775"/>
          </a:xfrm>
          <a:prstGeom prst="rect">
            <a:avLst/>
          </a:prstGeom>
          <a:noFill/>
        </p:spPr>
        <p:txBody>
          <a:bodyPr wrap="square" rtlCol="0">
            <a:spAutoFit/>
          </a:bodyPr>
          <a:lstStyle/>
          <a:p>
            <a:r>
              <a:rPr lang="ru-RU" sz="3200" dirty="0" smtClean="0">
                <a:cs typeface="Times New Roman" pitchFamily="18" charset="0"/>
              </a:rPr>
              <a:t>неоднородное</a:t>
            </a:r>
            <a:endParaRPr lang="ru-RU" sz="3200" dirty="0">
              <a:cs typeface="Times New Roman" pitchFamily="18" charset="0"/>
            </a:endParaRPr>
          </a:p>
        </p:txBody>
      </p:sp>
      <p:sp>
        <p:nvSpPr>
          <p:cNvPr id="32" name="Прямоугольник 31"/>
          <p:cNvSpPr/>
          <p:nvPr/>
        </p:nvSpPr>
        <p:spPr>
          <a:xfrm>
            <a:off x="6773540" y="3438662"/>
            <a:ext cx="838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5715000" y="4238625"/>
            <a:ext cx="838200" cy="7429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829339" y="4196732"/>
            <a:ext cx="838200" cy="7429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a:endCxn id="33" idx="0"/>
          </p:cNvCxnSpPr>
          <p:nvPr/>
        </p:nvCxnSpPr>
        <p:spPr>
          <a:xfrm flipH="1">
            <a:off x="6134100" y="3895862"/>
            <a:ext cx="647700" cy="342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7611740" y="3890246"/>
            <a:ext cx="849242" cy="348379"/>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1" y="6404211"/>
            <a:ext cx="2438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826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447800"/>
            <a:ext cx="8715435" cy="4678363"/>
          </a:xfrm>
        </p:spPr>
        <p:txBody>
          <a:bodyPr>
            <a:normAutofit fontScale="77500" lnSpcReduction="20000"/>
          </a:bodyPr>
          <a:lstStyle/>
          <a:p>
            <a:pPr algn="just">
              <a:buNone/>
            </a:pPr>
            <a:r>
              <a:rPr lang="ru-RU" sz="4400" dirty="0" smtClean="0">
                <a:latin typeface="Times New Roman" pitchFamily="18" charset="0"/>
                <a:cs typeface="Times New Roman" pitchFamily="18" charset="0"/>
              </a:rPr>
              <a:t>         Применение </a:t>
            </a:r>
            <a:r>
              <a:rPr lang="ru-RU" sz="4400" dirty="0">
                <a:latin typeface="Times New Roman" pitchFamily="18" charset="0"/>
                <a:cs typeface="Times New Roman" pitchFamily="18" charset="0"/>
              </a:rPr>
              <a:t>правил постановки знаков препинания в конце предложения, в простом и сложном предложениях, при прямой речи, цитировании, диалоге</a:t>
            </a:r>
            <a:endParaRPr lang="ru-RU" sz="4400" b="1" dirty="0">
              <a:latin typeface="Times New Roman" pitchFamily="18" charset="0"/>
              <a:cs typeface="Times New Roman" pitchFamily="18" charset="0"/>
            </a:endParaRPr>
          </a:p>
          <a:p>
            <a:pPr algn="just">
              <a:buNone/>
            </a:pPr>
            <a:endParaRPr lang="ru-RU" sz="4400" b="1" dirty="0">
              <a:latin typeface="Times New Roman" pitchFamily="18" charset="0"/>
              <a:cs typeface="Times New Roman" pitchFamily="18" charset="0"/>
            </a:endParaRPr>
          </a:p>
          <a:p>
            <a:pPr algn="ctr">
              <a:buNone/>
            </a:pPr>
            <a:r>
              <a:rPr lang="ru-RU" sz="4400" b="1" dirty="0">
                <a:latin typeface="Times New Roman" pitchFamily="18" charset="0"/>
                <a:cs typeface="Times New Roman" pitchFamily="18" charset="0"/>
              </a:rPr>
              <a:t>Запятая</a:t>
            </a:r>
          </a:p>
          <a:p>
            <a:pPr algn="ctr">
              <a:buNone/>
            </a:pPr>
            <a:r>
              <a:rPr lang="ru-RU" sz="4400" b="1" dirty="0">
                <a:latin typeface="Times New Roman" pitchFamily="18" charset="0"/>
                <a:cs typeface="Times New Roman" pitchFamily="18" charset="0"/>
              </a:rPr>
              <a:t>Двоеточие</a:t>
            </a:r>
          </a:p>
          <a:p>
            <a:pPr algn="ctr">
              <a:buNone/>
            </a:pPr>
            <a:r>
              <a:rPr lang="ru-RU" sz="4400" b="1" dirty="0">
                <a:latin typeface="Times New Roman" pitchFamily="18" charset="0"/>
                <a:cs typeface="Times New Roman" pitchFamily="18" charset="0"/>
              </a:rPr>
              <a:t>Тире</a:t>
            </a:r>
          </a:p>
          <a:p>
            <a:pPr algn="ctr">
              <a:buNone/>
            </a:pPr>
            <a:r>
              <a:rPr lang="ru-RU" sz="4400" b="1" dirty="0">
                <a:latin typeface="Times New Roman" pitchFamily="18" charset="0"/>
                <a:cs typeface="Times New Roman" pitchFamily="18" charset="0"/>
              </a:rPr>
              <a:t>Кавычки </a:t>
            </a: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rPr>
              <a:t>Задание 3. Пунктуационный анализ</a:t>
            </a:r>
            <a:endParaRPr lang="ru-RU" dirty="0">
              <a:solidFill>
                <a:schemeClr val="accent2">
                  <a:lumMod val="60000"/>
                  <a:lumOff val="40000"/>
                </a:schemeClr>
              </a:solidFill>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6248400"/>
            <a:ext cx="2229715"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015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2"/>
          </p:nvPr>
        </p:nvSpPr>
        <p:spPr/>
        <p:txBody>
          <a:bodyPr/>
          <a:lstStyle/>
          <a:p>
            <a:pPr>
              <a:defRPr/>
            </a:pPr>
            <a:r>
              <a:rPr lang="en-US"/>
              <a:t>www.PresentationPro.com</a:t>
            </a:r>
            <a:endParaRPr lang="en-US" dirty="0"/>
          </a:p>
        </p:txBody>
      </p:sp>
      <p:pic>
        <p:nvPicPr>
          <p:cNvPr id="3" name="Picture 2" descr="D:\4_original.jpeg"/>
          <p:cNvPicPr>
            <a:picLocks noChangeAspect="1" noChangeArrowheads="1"/>
          </p:cNvPicPr>
          <p:nvPr/>
        </p:nvPicPr>
        <p:blipFill>
          <a:blip r:embed="rId2" cstate="print"/>
          <a:srcRect/>
          <a:stretch>
            <a:fillRect/>
          </a:stretch>
        </p:blipFill>
        <p:spPr bwMode="auto">
          <a:xfrm>
            <a:off x="228600" y="2743200"/>
            <a:ext cx="3962400" cy="2808288"/>
          </a:xfrm>
          <a:prstGeom prst="rect">
            <a:avLst/>
          </a:prstGeom>
          <a:noFill/>
        </p:spPr>
      </p:pic>
      <p:pic>
        <p:nvPicPr>
          <p:cNvPr id="4" name="Picture 3" descr="D:\fullsize.jpg"/>
          <p:cNvPicPr>
            <a:picLocks noChangeAspect="1" noChangeArrowheads="1"/>
          </p:cNvPicPr>
          <p:nvPr/>
        </p:nvPicPr>
        <p:blipFill>
          <a:blip r:embed="rId3" cstate="print"/>
          <a:srcRect/>
          <a:stretch>
            <a:fillRect/>
          </a:stretch>
        </p:blipFill>
        <p:spPr bwMode="auto">
          <a:xfrm>
            <a:off x="4724400" y="2819400"/>
            <a:ext cx="4191000" cy="2743200"/>
          </a:xfrm>
          <a:prstGeom prst="rect">
            <a:avLst/>
          </a:prstGeom>
          <a:noFill/>
        </p:spPr>
      </p:pic>
      <p:sp>
        <p:nvSpPr>
          <p:cNvPr id="6" name="TextBox 5"/>
          <p:cNvSpPr txBox="1"/>
          <p:nvPr/>
        </p:nvSpPr>
        <p:spPr>
          <a:xfrm>
            <a:off x="533400" y="1032858"/>
            <a:ext cx="7848600" cy="1569660"/>
          </a:xfrm>
          <a:prstGeom prst="rect">
            <a:avLst/>
          </a:prstGeom>
          <a:noFill/>
        </p:spPr>
        <p:txBody>
          <a:bodyPr wrap="square" rtlCol="0">
            <a:spAutoFit/>
          </a:bodyPr>
          <a:lstStyle/>
          <a:p>
            <a:pPr algn="ctr"/>
            <a:r>
              <a:rPr lang="ru-RU" sz="4800" dirty="0">
                <a:solidFill>
                  <a:srgbClr val="C00000"/>
                </a:solidFill>
              </a:rPr>
              <a:t>Не человек знающий, </a:t>
            </a:r>
          </a:p>
          <a:p>
            <a:pPr algn="ctr"/>
            <a:r>
              <a:rPr lang="ru-RU" sz="4800" dirty="0">
                <a:solidFill>
                  <a:srgbClr val="C00000"/>
                </a:solidFill>
              </a:rPr>
              <a:t>а человек создающий</a:t>
            </a:r>
          </a:p>
        </p:txBody>
      </p:sp>
      <p:pic>
        <p:nvPicPr>
          <p:cNvPr id="7" name="Picture 2" descr="C:\Диск Д\Documents\логотип Легиона\лого легион 15 лет 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63246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600200"/>
            <a:ext cx="8568951" cy="4525963"/>
          </a:xfrm>
        </p:spPr>
        <p:txBody>
          <a:bodyPr>
            <a:normAutofit/>
          </a:bodyPr>
          <a:lstStyle/>
          <a:p>
            <a:pPr marL="0" indent="0">
              <a:buNone/>
            </a:pPr>
            <a:r>
              <a:rPr lang="ru-RU" b="1" dirty="0">
                <a:solidFill>
                  <a:schemeClr val="tx1"/>
                </a:solidFill>
                <a:latin typeface="Times New Roman" pitchFamily="18" charset="0"/>
                <a:cs typeface="Times New Roman" pitchFamily="18" charset="0"/>
              </a:rPr>
              <a:t>Расставьте знаки препинания. Укажите цифры, на месте которых должны стоять </a:t>
            </a:r>
            <a:r>
              <a:rPr lang="ru-RU" b="1" dirty="0">
                <a:solidFill>
                  <a:srgbClr val="C00000"/>
                </a:solidFill>
                <a:latin typeface="Times New Roman" pitchFamily="18" charset="0"/>
                <a:cs typeface="Times New Roman" pitchFamily="18" charset="0"/>
              </a:rPr>
              <a:t>запятые.</a:t>
            </a:r>
          </a:p>
          <a:p>
            <a:pPr marL="0" indent="0">
              <a:buNone/>
            </a:pPr>
            <a:endParaRPr lang="ru-RU" b="1" i="1" dirty="0">
              <a:solidFill>
                <a:schemeClr val="tx1"/>
              </a:solidFill>
              <a:latin typeface="Times New Roman" pitchFamily="18" charset="0"/>
              <a:cs typeface="Times New Roman" pitchFamily="18" charset="0"/>
            </a:endParaRPr>
          </a:p>
          <a:p>
            <a:pPr marL="0" indent="0">
              <a:buNone/>
            </a:pPr>
            <a:r>
              <a:rPr lang="ru-RU" b="1" i="1" dirty="0">
                <a:solidFill>
                  <a:schemeClr val="tx1"/>
                </a:solidFill>
                <a:latin typeface="Times New Roman" pitchFamily="18" charset="0"/>
                <a:cs typeface="Times New Roman" pitchFamily="18" charset="0"/>
              </a:rPr>
              <a:t>Читай не затем (1) чтобы противоречить (2) и опровергать (3) не затем (4) чтобы принимать на веру (5) и не затем (6) чтобы найти предмет для беседы (7) но (8) чтобы мыслить (9) и рассуждать.</a:t>
            </a:r>
          </a:p>
          <a:p>
            <a:pPr marL="0" indent="0">
              <a:buNone/>
            </a:pPr>
            <a:endParaRPr lang="ru-RU" b="1" dirty="0">
              <a:solidFill>
                <a:schemeClr val="tx1"/>
              </a:solidFill>
              <a:latin typeface="Times New Roman" pitchFamily="18" charset="0"/>
              <a:cs typeface="Times New Roman" pitchFamily="18" charset="0"/>
            </a:endParaRPr>
          </a:p>
          <a:p>
            <a:pPr marL="0" indent="0">
              <a:buNone/>
            </a:pPr>
            <a:r>
              <a:rPr lang="ru-RU" b="1" dirty="0">
                <a:solidFill>
                  <a:schemeClr val="tx1"/>
                </a:solidFill>
                <a:latin typeface="Times New Roman" pitchFamily="18" charset="0"/>
                <a:cs typeface="Times New Roman" pitchFamily="18" charset="0"/>
              </a:rPr>
              <a:t>Ответ: 1, 3, 4, 5, 6, 7.</a:t>
            </a:r>
          </a:p>
        </p:txBody>
      </p:sp>
      <p:sp>
        <p:nvSpPr>
          <p:cNvPr id="3" name="Заголовок 2"/>
          <p:cNvSpPr>
            <a:spLocks noGrp="1"/>
          </p:cNvSpPr>
          <p:nvPr>
            <p:ph type="title"/>
          </p:nvPr>
        </p:nvSpPr>
        <p:spPr>
          <a:xfrm>
            <a:off x="182077" y="0"/>
            <a:ext cx="8686800" cy="1143000"/>
          </a:xfrm>
        </p:spPr>
        <p:txBody>
          <a:bodyPr>
            <a:normAutofit fontScale="90000"/>
          </a:bodyPr>
          <a:lstStyle/>
          <a:p>
            <a:r>
              <a:rPr lang="ru-RU" sz="4000" b="1" dirty="0">
                <a:solidFill>
                  <a:schemeClr val="accent2">
                    <a:lumMod val="60000"/>
                    <a:lumOff val="40000"/>
                  </a:schemeClr>
                </a:solidFill>
              </a:rPr>
              <a:t>Задание 3. Пунктуационный анализ</a:t>
            </a:r>
            <a:endParaRPr lang="ru-RU" sz="4000" dirty="0">
              <a:solidFill>
                <a:schemeClr val="accent2">
                  <a:lumMod val="60000"/>
                  <a:lumOff val="40000"/>
                </a:schemeClr>
              </a:solidFill>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3246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42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447800"/>
            <a:ext cx="8496943" cy="5149552"/>
          </a:xfrm>
        </p:spPr>
        <p:txBody>
          <a:bodyPr>
            <a:normAutofit fontScale="40000" lnSpcReduction="20000"/>
          </a:bodyPr>
          <a:lstStyle/>
          <a:p>
            <a:pPr marL="0" indent="0">
              <a:buNone/>
            </a:pPr>
            <a:r>
              <a:rPr lang="ru-RU" sz="5900" b="1" dirty="0">
                <a:solidFill>
                  <a:schemeClr val="tx1"/>
                </a:solidFill>
                <a:latin typeface="Times New Roman" pitchFamily="18" charset="0"/>
                <a:cs typeface="Times New Roman" pitchFamily="18" charset="0"/>
              </a:rPr>
              <a:t>Расставьте знаки препинания. Укажите цифры, на месте которых должно стоять </a:t>
            </a:r>
            <a:r>
              <a:rPr lang="ru-RU" sz="5900" b="1" dirty="0">
                <a:solidFill>
                  <a:srgbClr val="C00000"/>
                </a:solidFill>
                <a:latin typeface="Times New Roman" pitchFamily="18" charset="0"/>
                <a:cs typeface="Times New Roman" pitchFamily="18" charset="0"/>
              </a:rPr>
              <a:t>кавычки.</a:t>
            </a:r>
          </a:p>
          <a:p>
            <a:pPr marL="0" indent="0">
              <a:buNone/>
            </a:pPr>
            <a:endParaRPr lang="ru-RU" sz="5900" b="1" i="1" dirty="0">
              <a:solidFill>
                <a:schemeClr val="tx1"/>
              </a:solidFill>
              <a:latin typeface="Times New Roman" pitchFamily="18" charset="0"/>
              <a:cs typeface="Times New Roman" pitchFamily="18" charset="0"/>
            </a:endParaRPr>
          </a:p>
          <a:p>
            <a:pPr marL="0" indent="0">
              <a:buNone/>
            </a:pPr>
            <a:r>
              <a:rPr lang="ru-RU" sz="5900" b="1" i="1" dirty="0">
                <a:solidFill>
                  <a:schemeClr val="tx1"/>
                </a:solidFill>
                <a:latin typeface="Times New Roman" pitchFamily="18" charset="0"/>
                <a:cs typeface="Times New Roman" pitchFamily="18" charset="0"/>
              </a:rPr>
              <a:t>Недалеко от столицы, там, где протекает река (1)Сестра(2), находится небольшой город (3)Клин(4). С этим городом связаны последние годы жизни </a:t>
            </a:r>
            <a:r>
              <a:rPr lang="ru-RU" sz="5900" b="1" i="1" dirty="0" err="1" smtClean="0">
                <a:solidFill>
                  <a:schemeClr val="tx1"/>
                </a:solidFill>
                <a:latin typeface="Times New Roman" pitchFamily="18" charset="0"/>
                <a:cs typeface="Times New Roman" pitchFamily="18" charset="0"/>
              </a:rPr>
              <a:t>П.И.Чайковского</a:t>
            </a:r>
            <a:r>
              <a:rPr lang="ru-RU" sz="5900" b="1" i="1" dirty="0">
                <a:solidFill>
                  <a:schemeClr val="tx1"/>
                </a:solidFill>
                <a:latin typeface="Times New Roman" pitchFamily="18" charset="0"/>
                <a:cs typeface="Times New Roman" pitchFamily="18" charset="0"/>
              </a:rPr>
              <a:t>, выдающегося русского композитора, создавшего балет (5)Щелкунчик(6). На окраине города стоит (7)дом-музей(8) Чайковского, в котором самые известные музыканты собираются и исполняют его произведения.</a:t>
            </a:r>
          </a:p>
          <a:p>
            <a:pPr marL="0" indent="0">
              <a:buNone/>
            </a:pPr>
            <a:endParaRPr lang="ru-RU" sz="4400" b="1" dirty="0">
              <a:solidFill>
                <a:schemeClr val="tx1"/>
              </a:solidFill>
            </a:endParaRPr>
          </a:p>
          <a:p>
            <a:pPr marL="0" indent="0">
              <a:buNone/>
            </a:pPr>
            <a:r>
              <a:rPr lang="ru-RU" sz="4400" b="1" dirty="0">
                <a:solidFill>
                  <a:schemeClr val="tx1"/>
                </a:solidFill>
              </a:rPr>
              <a:t>Ответ: 5, 6.</a:t>
            </a:r>
          </a:p>
          <a:p>
            <a:pPr marL="0" indent="0" algn="r">
              <a:buNone/>
            </a:pPr>
            <a:endParaRPr lang="ru-RU" sz="1900" i="1" dirty="0">
              <a:solidFill>
                <a:schemeClr val="tx1"/>
              </a:solidFill>
            </a:endParaRPr>
          </a:p>
          <a:p>
            <a:pPr marL="0" indent="0" algn="r">
              <a:buNone/>
            </a:pPr>
            <a:r>
              <a:rPr lang="ru-RU" sz="2900" i="1" dirty="0">
                <a:solidFill>
                  <a:schemeClr val="tx1"/>
                </a:solidFill>
              </a:rPr>
              <a:t>(Из пособия «ОГЭ. Русский язык. Типовые экзаменационные варианты. </a:t>
            </a:r>
            <a:br>
              <a:rPr lang="ru-RU" sz="2900" i="1" dirty="0">
                <a:solidFill>
                  <a:schemeClr val="tx1"/>
                </a:solidFill>
              </a:rPr>
            </a:br>
            <a:r>
              <a:rPr lang="ru-RU" sz="2900" i="1" dirty="0">
                <a:solidFill>
                  <a:schemeClr val="tx1"/>
                </a:solidFill>
              </a:rPr>
              <a:t>36 вариантов» под редакцией И.П. </a:t>
            </a:r>
            <a:r>
              <a:rPr lang="ru-RU" sz="2900" i="1" dirty="0" err="1">
                <a:solidFill>
                  <a:schemeClr val="tx1"/>
                </a:solidFill>
              </a:rPr>
              <a:t>Цыбулько</a:t>
            </a:r>
            <a:r>
              <a:rPr lang="ru-RU" sz="2900" i="1" dirty="0">
                <a:solidFill>
                  <a:schemeClr val="tx1"/>
                </a:solidFill>
              </a:rPr>
              <a:t>)</a:t>
            </a: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3. Пунктуационный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185247"/>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424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676400"/>
            <a:ext cx="8568951" cy="4776936"/>
          </a:xfrm>
        </p:spPr>
        <p:txBody>
          <a:bodyPr>
            <a:normAutofit fontScale="92500" lnSpcReduction="20000"/>
          </a:bodyPr>
          <a:lstStyle/>
          <a:p>
            <a:pPr marL="0" indent="0">
              <a:buNone/>
            </a:pPr>
            <a:r>
              <a:rPr lang="ru-RU" b="1" dirty="0">
                <a:solidFill>
                  <a:schemeClr val="tx1"/>
                </a:solidFill>
                <a:latin typeface="Times New Roman" pitchFamily="18" charset="0"/>
                <a:cs typeface="Times New Roman" pitchFamily="18" charset="0"/>
              </a:rPr>
              <a:t>Расставьте знаки препинания. Укажите цифры, на месте которых должно стоять </a:t>
            </a:r>
            <a:r>
              <a:rPr lang="ru-RU" b="1" dirty="0">
                <a:solidFill>
                  <a:srgbClr val="C00000"/>
                </a:solidFill>
                <a:latin typeface="Times New Roman" pitchFamily="18" charset="0"/>
                <a:cs typeface="Times New Roman" pitchFamily="18" charset="0"/>
              </a:rPr>
              <a:t>тире</a:t>
            </a:r>
            <a:r>
              <a:rPr lang="ru-RU" b="1" dirty="0">
                <a:solidFill>
                  <a:schemeClr val="tx1"/>
                </a:solidFill>
                <a:latin typeface="Times New Roman" pitchFamily="18" charset="0"/>
                <a:cs typeface="Times New Roman" pitchFamily="18" charset="0"/>
              </a:rPr>
              <a:t>.</a:t>
            </a:r>
          </a:p>
          <a:p>
            <a:pPr marL="0" indent="0">
              <a:buNone/>
            </a:pPr>
            <a:endParaRPr lang="ru-RU" b="1" i="1" dirty="0">
              <a:solidFill>
                <a:schemeClr val="tx1"/>
              </a:solidFill>
              <a:latin typeface="Times New Roman" pitchFamily="18" charset="0"/>
              <a:cs typeface="Times New Roman" pitchFamily="18" charset="0"/>
            </a:endParaRPr>
          </a:p>
          <a:p>
            <a:pPr marL="0" indent="0">
              <a:buNone/>
            </a:pPr>
            <a:r>
              <a:rPr lang="ru-RU" b="1" i="1" dirty="0">
                <a:solidFill>
                  <a:schemeClr val="tx1"/>
                </a:solidFill>
                <a:latin typeface="Times New Roman" pitchFamily="18" charset="0"/>
                <a:cs typeface="Times New Roman" pitchFamily="18" charset="0"/>
              </a:rPr>
              <a:t>Лиза присела на край стула и посмотрела в окно.</a:t>
            </a:r>
          </a:p>
          <a:p>
            <a:pPr marL="0" indent="0">
              <a:buNone/>
            </a:pPr>
            <a:r>
              <a:rPr lang="ru-RU" b="1" i="1" dirty="0">
                <a:solidFill>
                  <a:schemeClr val="tx1"/>
                </a:solidFill>
                <a:latin typeface="Times New Roman" pitchFamily="18" charset="0"/>
                <a:cs typeface="Times New Roman" pitchFamily="18" charset="0"/>
              </a:rPr>
              <a:t>(1) Мама, ты тоже считаешь (2) что Наташа Ростова (3) это положительный герой? (4) вдруг спросила она.</a:t>
            </a:r>
          </a:p>
          <a:p>
            <a:pPr marL="0" indent="0">
              <a:buNone/>
            </a:pPr>
            <a:r>
              <a:rPr lang="ru-RU" b="1" i="1" dirty="0">
                <a:solidFill>
                  <a:schemeClr val="tx1"/>
                </a:solidFill>
                <a:latin typeface="Times New Roman" pitchFamily="18" charset="0"/>
                <a:cs typeface="Times New Roman" pitchFamily="18" charset="0"/>
              </a:rPr>
              <a:t>Софья Васильевна быстро повернулась на стуле.</a:t>
            </a:r>
          </a:p>
          <a:p>
            <a:pPr marL="0" indent="0">
              <a:buNone/>
            </a:pPr>
            <a:r>
              <a:rPr lang="ru-RU" b="1" i="1" dirty="0">
                <a:solidFill>
                  <a:schemeClr val="tx1"/>
                </a:solidFill>
                <a:latin typeface="Times New Roman" pitchFamily="18" charset="0"/>
                <a:cs typeface="Times New Roman" pitchFamily="18" charset="0"/>
              </a:rPr>
              <a:t>(5) Думаешь? (6) Она помедлила. (7) Ну конечно...</a:t>
            </a:r>
          </a:p>
          <a:p>
            <a:pPr marL="0" indent="0">
              <a:buNone/>
            </a:pPr>
            <a:endParaRPr lang="ru-RU" b="1" dirty="0">
              <a:solidFill>
                <a:schemeClr val="tx1"/>
              </a:solidFill>
              <a:latin typeface="Times New Roman" pitchFamily="18" charset="0"/>
              <a:cs typeface="Times New Roman" pitchFamily="18" charset="0"/>
            </a:endParaRPr>
          </a:p>
          <a:p>
            <a:pPr marL="0" indent="0">
              <a:buNone/>
            </a:pPr>
            <a:r>
              <a:rPr lang="ru-RU" b="1" dirty="0">
                <a:solidFill>
                  <a:schemeClr val="tx1"/>
                </a:solidFill>
                <a:latin typeface="Times New Roman" pitchFamily="18" charset="0"/>
                <a:cs typeface="Times New Roman" pitchFamily="18" charset="0"/>
              </a:rPr>
              <a:t>Ответ: 1, 3, 4, 5, 6, 7.</a:t>
            </a:r>
          </a:p>
          <a:p>
            <a:pPr marL="0" indent="0" algn="r">
              <a:buNone/>
            </a:pPr>
            <a:endParaRPr lang="ru-RU" sz="1900" i="1" dirty="0">
              <a:solidFill>
                <a:schemeClr val="tx1"/>
              </a:solidFill>
              <a:latin typeface="Times New Roman" pitchFamily="18" charset="0"/>
              <a:cs typeface="Times New Roman" pitchFamily="18" charset="0"/>
            </a:endParaRPr>
          </a:p>
          <a:p>
            <a:pPr marL="0" indent="0" algn="r">
              <a:buNone/>
            </a:pPr>
            <a:r>
              <a:rPr lang="ru-RU" sz="1900" i="1" dirty="0">
                <a:solidFill>
                  <a:schemeClr val="tx1"/>
                </a:solidFill>
                <a:latin typeface="Times New Roman" pitchFamily="18" charset="0"/>
                <a:cs typeface="Times New Roman" pitchFamily="18" charset="0"/>
              </a:rPr>
              <a:t>(Из пособия «ОГЭ. Русский язык. Типовые экзаменационные варианты. </a:t>
            </a:r>
            <a:br>
              <a:rPr lang="ru-RU" sz="1900" i="1" dirty="0">
                <a:solidFill>
                  <a:schemeClr val="tx1"/>
                </a:solidFill>
                <a:latin typeface="Times New Roman" pitchFamily="18" charset="0"/>
                <a:cs typeface="Times New Roman" pitchFamily="18" charset="0"/>
              </a:rPr>
            </a:br>
            <a:r>
              <a:rPr lang="ru-RU" sz="1900" i="1" dirty="0">
                <a:solidFill>
                  <a:schemeClr val="tx1"/>
                </a:solidFill>
                <a:latin typeface="Times New Roman" pitchFamily="18" charset="0"/>
                <a:cs typeface="Times New Roman" pitchFamily="18" charset="0"/>
              </a:rPr>
              <a:t>36 вариантов» под редакцией И.П. </a:t>
            </a:r>
            <a:r>
              <a:rPr lang="ru-RU" sz="1900" i="1" dirty="0" err="1">
                <a:solidFill>
                  <a:schemeClr val="tx1"/>
                </a:solidFill>
                <a:latin typeface="Times New Roman" pitchFamily="18" charset="0"/>
                <a:cs typeface="Times New Roman" pitchFamily="18" charset="0"/>
              </a:rPr>
              <a:t>Цыбулько</a:t>
            </a:r>
            <a:r>
              <a:rPr lang="ru-RU" sz="1900" i="1" dirty="0">
                <a:solidFill>
                  <a:schemeClr val="tx1"/>
                </a:solidFill>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dirty="0">
                <a:solidFill>
                  <a:schemeClr val="accent2">
                    <a:lumMod val="60000"/>
                    <a:lumOff val="40000"/>
                  </a:schemeClr>
                </a:solidFill>
                <a:latin typeface="Times New Roman" pitchFamily="18" charset="0"/>
                <a:cs typeface="Times New Roman" pitchFamily="18" charset="0"/>
              </a:rPr>
              <a:t>Задание 3. Пунктуационный анализ</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203" y="63246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623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348880"/>
            <a:ext cx="8568951" cy="4104456"/>
          </a:xfrm>
        </p:spPr>
        <p:txBody>
          <a:bodyPr>
            <a:normAutofit fontScale="77500" lnSpcReduction="20000"/>
          </a:bodyPr>
          <a:lstStyle/>
          <a:p>
            <a:pPr marL="0" indent="0">
              <a:buNone/>
            </a:pPr>
            <a:r>
              <a:rPr lang="ru-RU" b="1" dirty="0">
                <a:solidFill>
                  <a:schemeClr val="tx1"/>
                </a:solidFill>
                <a:latin typeface="Times New Roman" pitchFamily="18" charset="0"/>
                <a:cs typeface="Times New Roman" pitchFamily="18" charset="0"/>
              </a:rPr>
              <a:t>Расставьте знаки препинания. Укажите цифры, на месте которых должно стоять </a:t>
            </a:r>
            <a:r>
              <a:rPr lang="ru-RU" b="1" dirty="0">
                <a:solidFill>
                  <a:srgbClr val="C00000"/>
                </a:solidFill>
                <a:latin typeface="Times New Roman" pitchFamily="18" charset="0"/>
                <a:cs typeface="Times New Roman" pitchFamily="18" charset="0"/>
              </a:rPr>
              <a:t>двоеточие.</a:t>
            </a:r>
          </a:p>
          <a:p>
            <a:pPr marL="0" indent="0">
              <a:buNone/>
            </a:pPr>
            <a:endParaRPr lang="ru-RU" b="1" i="1" dirty="0">
              <a:solidFill>
                <a:schemeClr val="tx1"/>
              </a:solidFill>
              <a:latin typeface="Times New Roman" pitchFamily="18" charset="0"/>
              <a:cs typeface="Times New Roman" pitchFamily="18" charset="0"/>
            </a:endParaRPr>
          </a:p>
          <a:p>
            <a:pPr marL="0" indent="0">
              <a:buNone/>
            </a:pPr>
            <a:r>
              <a:rPr lang="ru-RU" b="1" i="1" dirty="0">
                <a:solidFill>
                  <a:schemeClr val="tx1"/>
                </a:solidFill>
                <a:latin typeface="Times New Roman" pitchFamily="18" charset="0"/>
                <a:cs typeface="Times New Roman" pitchFamily="18" charset="0"/>
              </a:rPr>
              <a:t>П.А. </a:t>
            </a:r>
            <a:r>
              <a:rPr lang="ru-RU" b="1" i="1" dirty="0" err="1">
                <a:solidFill>
                  <a:schemeClr val="tx1"/>
                </a:solidFill>
                <a:latin typeface="Times New Roman" pitchFamily="18" charset="0"/>
                <a:cs typeface="Times New Roman" pitchFamily="18" charset="0"/>
              </a:rPr>
              <a:t>Плетнёв</a:t>
            </a:r>
            <a:r>
              <a:rPr lang="ru-RU" b="1" i="1" dirty="0">
                <a:solidFill>
                  <a:schemeClr val="tx1"/>
                </a:solidFill>
                <a:latin typeface="Times New Roman" pitchFamily="18" charset="0"/>
                <a:cs typeface="Times New Roman" pitchFamily="18" charset="0"/>
              </a:rPr>
              <a:t> (1) поэт (2) литературный критик (3) издатель сочинений А.С. Пушкина. В одном из писем он писал (4) «Я имел </a:t>
            </a:r>
            <a:r>
              <a:rPr lang="ru-RU" b="1" i="1" dirty="0" err="1">
                <a:solidFill>
                  <a:schemeClr val="tx1"/>
                </a:solidFill>
                <a:latin typeface="Times New Roman" pitchFamily="18" charset="0"/>
                <a:cs typeface="Times New Roman" pitchFamily="18" charset="0"/>
              </a:rPr>
              <a:t>счастие</a:t>
            </a:r>
            <a:r>
              <a:rPr lang="ru-RU" b="1" i="1" dirty="0">
                <a:solidFill>
                  <a:schemeClr val="tx1"/>
                </a:solidFill>
                <a:latin typeface="Times New Roman" pitchFamily="18" charset="0"/>
                <a:cs typeface="Times New Roman" pitchFamily="18" charset="0"/>
              </a:rPr>
              <a:t> в течение двадцати лет пользоваться дружбою нашего знаменитого поэта… Я был для него всем (5) и родственником (6) и другом (7) и издателем (8) и кассиром». «Евгения Онегина» Пушкин посвятил (9) </a:t>
            </a:r>
            <a:r>
              <a:rPr lang="ru-RU" b="1" i="1" dirty="0" err="1">
                <a:solidFill>
                  <a:schemeClr val="tx1"/>
                </a:solidFill>
                <a:latin typeface="Times New Roman" pitchFamily="18" charset="0"/>
                <a:cs typeface="Times New Roman" pitchFamily="18" charset="0"/>
              </a:rPr>
              <a:t>Плетнёву</a:t>
            </a:r>
            <a:r>
              <a:rPr lang="ru-RU" b="1" i="1" dirty="0">
                <a:solidFill>
                  <a:schemeClr val="tx1"/>
                </a:solidFill>
                <a:latin typeface="Times New Roman" pitchFamily="18" charset="0"/>
                <a:cs typeface="Times New Roman" pitchFamily="18" charset="0"/>
              </a:rPr>
              <a:t>.</a:t>
            </a:r>
          </a:p>
          <a:p>
            <a:pPr marL="0" indent="0">
              <a:buNone/>
            </a:pPr>
            <a:endParaRPr lang="ru-RU" b="1" dirty="0">
              <a:solidFill>
                <a:schemeClr val="tx1"/>
              </a:solidFill>
              <a:latin typeface="Times New Roman" pitchFamily="18" charset="0"/>
              <a:cs typeface="Times New Roman" pitchFamily="18" charset="0"/>
            </a:endParaRPr>
          </a:p>
          <a:p>
            <a:pPr marL="0" indent="0">
              <a:buNone/>
            </a:pPr>
            <a:r>
              <a:rPr lang="ru-RU" b="1" dirty="0">
                <a:solidFill>
                  <a:schemeClr val="tx1"/>
                </a:solidFill>
                <a:latin typeface="Times New Roman" pitchFamily="18" charset="0"/>
                <a:cs typeface="Times New Roman" pitchFamily="18" charset="0"/>
              </a:rPr>
              <a:t>Ответ: 4, 5.</a:t>
            </a:r>
          </a:p>
          <a:p>
            <a:pPr marL="0" indent="0" algn="r">
              <a:buNone/>
            </a:pPr>
            <a:endParaRPr lang="ru-RU" sz="1900" i="1" dirty="0">
              <a:solidFill>
                <a:schemeClr val="tx1"/>
              </a:solidFill>
            </a:endParaRPr>
          </a:p>
          <a:p>
            <a:pPr marL="0" indent="0" algn="r">
              <a:buNone/>
            </a:pPr>
            <a:r>
              <a:rPr lang="ru-RU" sz="1900" i="1" dirty="0">
                <a:solidFill>
                  <a:schemeClr val="tx1"/>
                </a:solidFill>
              </a:rPr>
              <a:t>(Из пособия «ОГЭ. Русский язык. Типовые экзаменационные варианты. </a:t>
            </a:r>
            <a:br>
              <a:rPr lang="ru-RU" sz="1900" i="1" dirty="0">
                <a:solidFill>
                  <a:schemeClr val="tx1"/>
                </a:solidFill>
              </a:rPr>
            </a:br>
            <a:r>
              <a:rPr lang="ru-RU" sz="1900" i="1" dirty="0">
                <a:solidFill>
                  <a:schemeClr val="tx1"/>
                </a:solidFill>
              </a:rPr>
              <a:t>36 вариантов» под редакцией И.П. </a:t>
            </a:r>
            <a:r>
              <a:rPr lang="ru-RU" sz="1900" i="1" dirty="0" err="1">
                <a:solidFill>
                  <a:schemeClr val="tx1"/>
                </a:solidFill>
              </a:rPr>
              <a:t>Цыбулько</a:t>
            </a:r>
            <a:r>
              <a:rPr lang="ru-RU" sz="1900" i="1" dirty="0">
                <a:solidFill>
                  <a:schemeClr val="tx1"/>
                </a:solidFill>
              </a:rPr>
              <a:t>)</a:t>
            </a:r>
          </a:p>
          <a:p>
            <a:endParaRPr lang="ru-RU" dirty="0"/>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3. Пунктуационный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850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928802"/>
            <a:ext cx="8715435" cy="4197361"/>
          </a:xfrm>
        </p:spPr>
        <p:txBody>
          <a:bodyPr>
            <a:normAutofit/>
          </a:bodyPr>
          <a:lstStyle/>
          <a:p>
            <a:pPr>
              <a:buNone/>
            </a:pPr>
            <a:r>
              <a:rPr lang="ru-RU" sz="4000" b="1" dirty="0">
                <a:latin typeface="Times New Roman" pitchFamily="18" charset="0"/>
                <a:cs typeface="Times New Roman" pitchFamily="18" charset="0"/>
              </a:rPr>
              <a:t>Запятая</a:t>
            </a:r>
          </a:p>
          <a:p>
            <a:r>
              <a:rPr lang="ru-RU" sz="3200" dirty="0">
                <a:latin typeface="Times New Roman" pitchFamily="18" charset="0"/>
                <a:cs typeface="Times New Roman" pitchFamily="18" charset="0"/>
              </a:rPr>
              <a:t>на уровне простого предложении </a:t>
            </a:r>
          </a:p>
          <a:p>
            <a:pPr lvl="2"/>
            <a:r>
              <a:rPr lang="ru-RU" sz="2800" dirty="0">
                <a:latin typeface="Times New Roman" pitchFamily="18" charset="0"/>
                <a:cs typeface="Times New Roman" pitchFamily="18" charset="0"/>
              </a:rPr>
              <a:t>при однородных членах,</a:t>
            </a:r>
          </a:p>
          <a:p>
            <a:pPr lvl="2"/>
            <a:r>
              <a:rPr lang="ru-RU" sz="2800" dirty="0">
                <a:latin typeface="Times New Roman" pitchFamily="18" charset="0"/>
                <a:cs typeface="Times New Roman" pitchFamily="18" charset="0"/>
              </a:rPr>
              <a:t>при обособленных членах,</a:t>
            </a:r>
          </a:p>
          <a:p>
            <a:pPr lvl="2"/>
            <a:r>
              <a:rPr lang="ru-RU" sz="2800" dirty="0">
                <a:latin typeface="Times New Roman" pitchFamily="18" charset="0"/>
                <a:cs typeface="Times New Roman" pitchFamily="18" charset="0"/>
              </a:rPr>
              <a:t>при вводных словах,</a:t>
            </a:r>
          </a:p>
          <a:p>
            <a:pPr lvl="2"/>
            <a:r>
              <a:rPr lang="ru-RU" sz="2800" dirty="0">
                <a:latin typeface="Times New Roman" pitchFamily="18" charset="0"/>
                <a:cs typeface="Times New Roman" pitchFamily="18" charset="0"/>
              </a:rPr>
              <a:t>при обращениях.</a:t>
            </a:r>
          </a:p>
          <a:p>
            <a:pPr lvl="2"/>
            <a:endParaRPr lang="ru-RU" sz="2800" dirty="0"/>
          </a:p>
        </p:txBody>
      </p:sp>
      <p:sp>
        <p:nvSpPr>
          <p:cNvPr id="3" name="Заголовок 2"/>
          <p:cNvSpPr>
            <a:spLocks noGrp="1"/>
          </p:cNvSpPr>
          <p:nvPr>
            <p:ph type="title"/>
          </p:nvPr>
        </p:nvSpPr>
        <p:spPr>
          <a:xfrm>
            <a:off x="457200" y="-304800"/>
            <a:ext cx="8229600" cy="2019288"/>
          </a:xfrm>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3. Пунктуационный анали</a:t>
            </a:r>
            <a:r>
              <a:rPr lang="ru-RU" b="1" i="1" dirty="0">
                <a:solidFill>
                  <a:schemeClr val="accent2">
                    <a:lumMod val="60000"/>
                    <a:lumOff val="40000"/>
                  </a:schemeClr>
                </a:solidFill>
                <a:latin typeface="Times New Roman" pitchFamily="18" charset="0"/>
                <a:cs typeface="Times New Roman" pitchFamily="18" charset="0"/>
              </a:rPr>
              <a:t>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438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0" y="1600200"/>
            <a:ext cx="8715435" cy="4197361"/>
          </a:xfrm>
        </p:spPr>
        <p:txBody>
          <a:bodyPr>
            <a:normAutofit/>
          </a:bodyPr>
          <a:lstStyle/>
          <a:p>
            <a:pPr>
              <a:buNone/>
            </a:pPr>
            <a:r>
              <a:rPr lang="ru-RU" sz="4000" b="1" dirty="0">
                <a:latin typeface="Times New Roman" pitchFamily="18" charset="0"/>
                <a:cs typeface="Times New Roman" pitchFamily="18" charset="0"/>
              </a:rPr>
              <a:t>Запятая</a:t>
            </a:r>
          </a:p>
          <a:p>
            <a:r>
              <a:rPr lang="ru-RU" sz="3200" dirty="0">
                <a:latin typeface="Times New Roman" pitchFamily="18" charset="0"/>
                <a:cs typeface="Times New Roman" pitchFamily="18" charset="0"/>
              </a:rPr>
              <a:t>в сложном предложении </a:t>
            </a:r>
          </a:p>
          <a:p>
            <a:pPr lvl="2"/>
            <a:r>
              <a:rPr lang="ru-RU" sz="2800" dirty="0">
                <a:latin typeface="Times New Roman" pitchFamily="18" charset="0"/>
                <a:cs typeface="Times New Roman" pitchFamily="18" charset="0"/>
              </a:rPr>
              <a:t>между частями сложного предложения, связанными сочинительной, подчинительной и бессоюзной связью.</a:t>
            </a:r>
          </a:p>
        </p:txBody>
      </p:sp>
      <p:sp>
        <p:nvSpPr>
          <p:cNvPr id="3" name="Заголовок 2"/>
          <p:cNvSpPr>
            <a:spLocks noGrp="1"/>
          </p:cNvSpPr>
          <p:nvPr>
            <p:ph type="title"/>
          </p:nvPr>
        </p:nvSpPr>
        <p:spPr>
          <a:xfrm>
            <a:off x="457200" y="-76200"/>
            <a:ext cx="8229600" cy="1790688"/>
          </a:xfrm>
        </p:spPr>
        <p:txBody>
          <a:bodyPr>
            <a:normAutofit/>
          </a:bodyPr>
          <a:lstStyle/>
          <a:p>
            <a:r>
              <a:rPr lang="ru-RU" dirty="0">
                <a:solidFill>
                  <a:schemeClr val="accent2">
                    <a:lumMod val="60000"/>
                    <a:lumOff val="40000"/>
                  </a:schemeClr>
                </a:solidFill>
                <a:latin typeface="Times New Roman" pitchFamily="18" charset="0"/>
                <a:cs typeface="Times New Roman" pitchFamily="18" charset="0"/>
              </a:rPr>
              <a:t>Задание 3. Пунктуационный анализ</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2"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7035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0" y="1974839"/>
            <a:ext cx="8715435" cy="4197361"/>
          </a:xfrm>
        </p:spPr>
        <p:txBody>
          <a:bodyPr>
            <a:normAutofit/>
          </a:bodyPr>
          <a:lstStyle/>
          <a:p>
            <a:pPr>
              <a:buNone/>
            </a:pPr>
            <a:r>
              <a:rPr lang="ru-RU" sz="4000" b="1" dirty="0">
                <a:latin typeface="Times New Roman" pitchFamily="18" charset="0"/>
                <a:cs typeface="Times New Roman" pitchFamily="18" charset="0"/>
              </a:rPr>
              <a:t>Двоеточие</a:t>
            </a:r>
          </a:p>
          <a:p>
            <a:r>
              <a:rPr lang="ru-RU" sz="3200" dirty="0">
                <a:latin typeface="Times New Roman" pitchFamily="18" charset="0"/>
                <a:cs typeface="Times New Roman" pitchFamily="18" charset="0"/>
              </a:rPr>
              <a:t>после обобщающего слова при однородных членах предложения;</a:t>
            </a:r>
          </a:p>
          <a:p>
            <a:r>
              <a:rPr lang="ru-RU" sz="3200" dirty="0">
                <a:latin typeface="Times New Roman" pitchFamily="18" charset="0"/>
                <a:cs typeface="Times New Roman" pitchFamily="18" charset="0"/>
              </a:rPr>
              <a:t>при бессоюзной связи частей сложного предложения, в том числе и в предложениях с прямой речью.</a:t>
            </a:r>
          </a:p>
          <a:p>
            <a:pPr>
              <a:buNone/>
            </a:pPr>
            <a:r>
              <a:rPr lang="ru-RU" sz="3200" dirty="0"/>
              <a:t> </a:t>
            </a:r>
          </a:p>
          <a:p>
            <a:endParaRPr lang="ru-RU" sz="2800" dirty="0"/>
          </a:p>
          <a:p>
            <a:pPr lvl="2"/>
            <a:endParaRPr lang="ru-RU" sz="2800" dirty="0"/>
          </a:p>
        </p:txBody>
      </p:sp>
      <p:sp>
        <p:nvSpPr>
          <p:cNvPr id="3" name="Заголовок 2"/>
          <p:cNvSpPr>
            <a:spLocks noGrp="1"/>
          </p:cNvSpPr>
          <p:nvPr>
            <p:ph type="title"/>
          </p:nvPr>
        </p:nvSpPr>
        <p:spPr>
          <a:xfrm>
            <a:off x="457200" y="0"/>
            <a:ext cx="8229600" cy="1295400"/>
          </a:xfrm>
        </p:spPr>
        <p:txBody>
          <a:bodyPr>
            <a:normAutofit/>
          </a:bodyPr>
          <a:lstStyle/>
          <a:p>
            <a:pPr algn="ctr"/>
            <a:r>
              <a:rPr lang="ru-RU" b="1" dirty="0">
                <a:solidFill>
                  <a:schemeClr val="accent2">
                    <a:lumMod val="60000"/>
                    <a:lumOff val="40000"/>
                  </a:schemeClr>
                </a:solidFill>
                <a:latin typeface="Times New Roman" pitchFamily="18" charset="0"/>
                <a:cs typeface="Times New Roman" pitchFamily="18" charset="0"/>
              </a:rPr>
              <a:t>Задание 3. Пунктуационный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2" y="61722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900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524000"/>
            <a:ext cx="8715435" cy="4197361"/>
          </a:xfrm>
        </p:spPr>
        <p:txBody>
          <a:bodyPr>
            <a:normAutofit fontScale="85000" lnSpcReduction="10000"/>
          </a:bodyPr>
          <a:lstStyle/>
          <a:p>
            <a:pPr>
              <a:buNone/>
            </a:pPr>
            <a:r>
              <a:rPr lang="ru-RU" sz="4000" b="1" dirty="0">
                <a:latin typeface="Times New Roman" pitchFamily="18" charset="0"/>
                <a:cs typeface="Times New Roman" pitchFamily="18" charset="0"/>
              </a:rPr>
              <a:t>Тире</a:t>
            </a:r>
          </a:p>
          <a:p>
            <a:r>
              <a:rPr lang="ru-RU" sz="3200" dirty="0">
                <a:latin typeface="Times New Roman" pitchFamily="18" charset="0"/>
                <a:cs typeface="Times New Roman" pitchFamily="18" charset="0"/>
              </a:rPr>
              <a:t>перед обобщающим словом при однородных членах предложения;</a:t>
            </a:r>
          </a:p>
          <a:p>
            <a:r>
              <a:rPr lang="ru-RU" sz="3200" dirty="0">
                <a:latin typeface="Times New Roman" pitchFamily="18" charset="0"/>
                <a:cs typeface="Times New Roman" pitchFamily="18" charset="0"/>
              </a:rPr>
              <a:t>при бессоюзной связи частей сложного предложения, в том числе и в предложениях с прямой речью;</a:t>
            </a:r>
          </a:p>
          <a:p>
            <a:r>
              <a:rPr lang="ru-RU" sz="3200" dirty="0">
                <a:latin typeface="Times New Roman" pitchFamily="18" charset="0"/>
                <a:cs typeface="Times New Roman" pitchFamily="18" charset="0"/>
              </a:rPr>
              <a:t>при диалоге;</a:t>
            </a:r>
          </a:p>
          <a:p>
            <a:r>
              <a:rPr lang="ru-RU" sz="3200" dirty="0">
                <a:latin typeface="Times New Roman" pitchFamily="18" charset="0"/>
                <a:cs typeface="Times New Roman" pitchFamily="18" charset="0"/>
              </a:rPr>
              <a:t>при приложении;</a:t>
            </a:r>
          </a:p>
          <a:p>
            <a:r>
              <a:rPr lang="ru-RU" sz="3200" dirty="0">
                <a:latin typeface="Times New Roman" pitchFamily="18" charset="0"/>
                <a:cs typeface="Times New Roman" pitchFamily="18" charset="0"/>
              </a:rPr>
              <a:t>в неполном </a:t>
            </a:r>
            <a:r>
              <a:rPr lang="ru-RU" sz="3200" dirty="0" smtClean="0">
                <a:latin typeface="Times New Roman" pitchFamily="18" charset="0"/>
                <a:cs typeface="Times New Roman" pitchFamily="18" charset="0"/>
              </a:rPr>
              <a:t>предложении.</a:t>
            </a:r>
            <a:endParaRPr lang="ru-RU" sz="3200" dirty="0">
              <a:latin typeface="Times New Roman" pitchFamily="18" charset="0"/>
              <a:cs typeface="Times New Roman" pitchFamily="18" charset="0"/>
            </a:endParaRPr>
          </a:p>
          <a:p>
            <a:pPr>
              <a:buNone/>
            </a:pPr>
            <a:r>
              <a:rPr lang="ru-RU" sz="3200" dirty="0"/>
              <a:t> </a:t>
            </a:r>
          </a:p>
          <a:p>
            <a:endParaRPr lang="ru-RU" sz="2800" dirty="0"/>
          </a:p>
          <a:p>
            <a:pPr lvl="2"/>
            <a:endParaRPr lang="ru-RU" sz="2800" dirty="0"/>
          </a:p>
        </p:txBody>
      </p:sp>
      <p:sp>
        <p:nvSpPr>
          <p:cNvPr id="3" name="Заголовок 2"/>
          <p:cNvSpPr>
            <a:spLocks noGrp="1"/>
          </p:cNvSpPr>
          <p:nvPr>
            <p:ph type="title"/>
          </p:nvPr>
        </p:nvSpPr>
        <p:spPr>
          <a:xfrm>
            <a:off x="457200" y="0"/>
            <a:ext cx="8229600" cy="1714488"/>
          </a:xfrm>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3. Пунктуационный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61722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887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676400"/>
            <a:ext cx="8715435" cy="4449763"/>
          </a:xfrm>
        </p:spPr>
        <p:txBody>
          <a:bodyPr>
            <a:normAutofit/>
          </a:bodyPr>
          <a:lstStyle/>
          <a:p>
            <a:pPr>
              <a:buNone/>
            </a:pPr>
            <a:r>
              <a:rPr lang="ru-RU" sz="4000" b="1" dirty="0">
                <a:latin typeface="Times New Roman" pitchFamily="18" charset="0"/>
                <a:cs typeface="Times New Roman" pitchFamily="18" charset="0"/>
              </a:rPr>
              <a:t>Кавычки</a:t>
            </a:r>
          </a:p>
          <a:p>
            <a:r>
              <a:rPr lang="ru-RU" sz="3200" dirty="0">
                <a:latin typeface="Times New Roman" pitchFamily="18" charset="0"/>
                <a:cs typeface="Times New Roman" pitchFamily="18" charset="0"/>
              </a:rPr>
              <a:t>собственные наименования, в том числе и несогласованные приложения;</a:t>
            </a:r>
          </a:p>
          <a:p>
            <a:r>
              <a:rPr lang="ru-RU" sz="3200" dirty="0">
                <a:latin typeface="Times New Roman" pitchFamily="18" charset="0"/>
                <a:cs typeface="Times New Roman" pitchFamily="18" charset="0"/>
              </a:rPr>
              <a:t>прямая речь;</a:t>
            </a:r>
          </a:p>
          <a:p>
            <a:r>
              <a:rPr lang="ru-RU" sz="3200" dirty="0">
                <a:latin typeface="Times New Roman" pitchFamily="18" charset="0"/>
                <a:cs typeface="Times New Roman" pitchFamily="18" charset="0"/>
              </a:rPr>
              <a:t>цитирование.</a:t>
            </a:r>
          </a:p>
          <a:p>
            <a:pPr>
              <a:buNone/>
            </a:pPr>
            <a:r>
              <a:rPr lang="ru-RU" sz="3200" dirty="0"/>
              <a:t> </a:t>
            </a:r>
          </a:p>
          <a:p>
            <a:endParaRPr lang="ru-RU" sz="2800" dirty="0"/>
          </a:p>
          <a:p>
            <a:pPr lvl="2"/>
            <a:endParaRPr lang="ru-RU" sz="2800" dirty="0"/>
          </a:p>
        </p:txBody>
      </p:sp>
      <p:sp>
        <p:nvSpPr>
          <p:cNvPr id="3" name="Заголовок 2"/>
          <p:cNvSpPr>
            <a:spLocks noGrp="1"/>
          </p:cNvSpPr>
          <p:nvPr>
            <p:ph type="title"/>
          </p:nvPr>
        </p:nvSpPr>
        <p:spPr>
          <a:xfrm>
            <a:off x="457200" y="338328"/>
            <a:ext cx="8229600" cy="804672"/>
          </a:xfrm>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3. Пунктуационный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164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b="1" dirty="0">
                <a:solidFill>
                  <a:schemeClr val="tx1"/>
                </a:solidFill>
                <a:latin typeface="Times New Roman" pitchFamily="18" charset="0"/>
                <a:cs typeface="Times New Roman" pitchFamily="18" charset="0"/>
              </a:rPr>
              <a:t>Замените словосочетание </a:t>
            </a:r>
            <a:r>
              <a:rPr lang="ru-RU" b="1" i="1" dirty="0">
                <a:solidFill>
                  <a:schemeClr val="tx1"/>
                </a:solidFill>
                <a:latin typeface="Times New Roman" pitchFamily="18" charset="0"/>
                <a:cs typeface="Times New Roman" pitchFamily="18" charset="0"/>
              </a:rPr>
              <a:t>«картонные обложки»</a:t>
            </a:r>
            <a:r>
              <a:rPr lang="ru-RU" b="1" dirty="0">
                <a:solidFill>
                  <a:schemeClr val="tx1"/>
                </a:solidFill>
                <a:latin typeface="Times New Roman" pitchFamily="18" charset="0"/>
                <a:cs typeface="Times New Roman" pitchFamily="18" charset="0"/>
              </a:rPr>
              <a:t>, построенное на основе согласования, синонимичным словосочетанием со связью </a:t>
            </a:r>
            <a:r>
              <a:rPr lang="ru-RU" b="1" i="1" dirty="0">
                <a:solidFill>
                  <a:schemeClr val="tx1"/>
                </a:solidFill>
                <a:latin typeface="Times New Roman" pitchFamily="18" charset="0"/>
                <a:cs typeface="Times New Roman" pitchFamily="18" charset="0"/>
              </a:rPr>
              <a:t>управление</a:t>
            </a:r>
            <a:r>
              <a:rPr lang="ru-RU" b="1" dirty="0">
                <a:solidFill>
                  <a:schemeClr val="tx1"/>
                </a:solidFill>
                <a:latin typeface="Times New Roman" pitchFamily="18" charset="0"/>
                <a:cs typeface="Times New Roman" pitchFamily="18" charset="0"/>
              </a:rPr>
              <a:t>. Напишите получившееся словосочетание.</a:t>
            </a:r>
          </a:p>
          <a:p>
            <a:pPr marL="0" indent="0">
              <a:buNone/>
            </a:pPr>
            <a:endParaRPr lang="ru-RU" b="1" dirty="0">
              <a:solidFill>
                <a:schemeClr val="tx1"/>
              </a:solidFill>
              <a:latin typeface="Times New Roman" pitchFamily="18" charset="0"/>
              <a:cs typeface="Times New Roman" pitchFamily="18" charset="0"/>
            </a:endParaRPr>
          </a:p>
          <a:p>
            <a:pPr marL="0" indent="0">
              <a:buNone/>
            </a:pPr>
            <a:r>
              <a:rPr lang="ru-RU" b="1" dirty="0">
                <a:solidFill>
                  <a:schemeClr val="tx1"/>
                </a:solidFill>
                <a:latin typeface="Times New Roman" pitchFamily="18" charset="0"/>
                <a:cs typeface="Times New Roman" pitchFamily="18" charset="0"/>
              </a:rPr>
              <a:t>Ответ: обложки из картона.</a:t>
            </a: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4. Синтаксический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24368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534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064705590"/>
              </p:ext>
            </p:extLst>
          </p:nvPr>
        </p:nvGraphicFramePr>
        <p:xfrm>
          <a:off x="251520" y="1844823"/>
          <a:ext cx="8640960" cy="463296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0000"/>
                    </a:ext>
                  </a:extLst>
                </a:gridCol>
                <a:gridCol w="4320480">
                  <a:extLst>
                    <a:ext uri="{9D8B030D-6E8A-4147-A177-3AD203B41FA5}">
                      <a16:colId xmlns="" xmlns:a16="http://schemas.microsoft.com/office/drawing/2014/main" val="20001"/>
                    </a:ext>
                  </a:extLst>
                </a:gridCol>
              </a:tblGrid>
              <a:tr h="648073">
                <a:tc>
                  <a:txBody>
                    <a:bodyPr/>
                    <a:lstStyle/>
                    <a:p>
                      <a:pPr algn="ctr"/>
                      <a:r>
                        <a:rPr lang="ru-RU" sz="2800" dirty="0"/>
                        <a:t>2019 год</a:t>
                      </a:r>
                    </a:p>
                    <a:p>
                      <a:pPr algn="ctr"/>
                      <a:r>
                        <a:rPr lang="ru-RU" sz="2800" dirty="0"/>
                        <a:t>БЫЛО</a:t>
                      </a:r>
                    </a:p>
                  </a:txBody>
                  <a:tcPr/>
                </a:tc>
                <a:tc>
                  <a:txBody>
                    <a:bodyPr/>
                    <a:lstStyle/>
                    <a:p>
                      <a:pPr algn="ctr"/>
                      <a:r>
                        <a:rPr lang="ru-RU" sz="2800" dirty="0"/>
                        <a:t>2020 год</a:t>
                      </a:r>
                    </a:p>
                    <a:p>
                      <a:pPr algn="ctr"/>
                      <a:r>
                        <a:rPr lang="ru-RU" sz="2800" dirty="0"/>
                        <a:t>БУДЕТ</a:t>
                      </a:r>
                    </a:p>
                  </a:txBody>
                  <a:tcPr/>
                </a:tc>
                <a:extLst>
                  <a:ext uri="{0D108BD9-81ED-4DB2-BD59-A6C34878D82A}">
                    <a16:rowId xmlns="" xmlns:a16="http://schemas.microsoft.com/office/drawing/2014/main" val="10000"/>
                  </a:ext>
                </a:extLst>
              </a:tr>
              <a:tr h="473185">
                <a:tc>
                  <a:txBody>
                    <a:bodyPr/>
                    <a:lstStyle/>
                    <a:p>
                      <a:r>
                        <a:rPr lang="ru-RU" sz="2800" b="1" dirty="0"/>
                        <a:t>Количество заданий - 15</a:t>
                      </a:r>
                    </a:p>
                  </a:txBody>
                  <a:tcPr/>
                </a:tc>
                <a:tc>
                  <a:txBody>
                    <a:bodyPr/>
                    <a:lstStyle/>
                    <a:p>
                      <a:r>
                        <a:rPr lang="ru-RU" sz="2800" b="1" dirty="0"/>
                        <a:t>Количество заданий - 9</a:t>
                      </a:r>
                    </a:p>
                  </a:txBody>
                  <a:tcPr/>
                </a:tc>
                <a:extLst>
                  <a:ext uri="{0D108BD9-81ED-4DB2-BD59-A6C34878D82A}">
                    <a16:rowId xmlns="" xmlns:a16="http://schemas.microsoft.com/office/drawing/2014/main" val="10001"/>
                  </a:ext>
                </a:extLst>
              </a:tr>
              <a:tr h="432048">
                <a:tc>
                  <a:txBody>
                    <a:bodyPr/>
                    <a:lstStyle/>
                    <a:p>
                      <a:r>
                        <a:rPr lang="ru-RU" sz="2800" b="1" dirty="0"/>
                        <a:t>Первичных баллов - 39</a:t>
                      </a:r>
                    </a:p>
                  </a:txBody>
                  <a:tcPr/>
                </a:tc>
                <a:tc>
                  <a:txBody>
                    <a:bodyPr/>
                    <a:lstStyle/>
                    <a:p>
                      <a:r>
                        <a:rPr lang="ru-RU" sz="2800" b="1" dirty="0"/>
                        <a:t>Первичных баллов - 33</a:t>
                      </a:r>
                    </a:p>
                  </a:txBody>
                  <a:tcPr/>
                </a:tc>
                <a:extLst>
                  <a:ext uri="{0D108BD9-81ED-4DB2-BD59-A6C34878D82A}">
                    <a16:rowId xmlns="" xmlns:a16="http://schemas.microsoft.com/office/drawing/2014/main" val="10002"/>
                  </a:ext>
                </a:extLst>
              </a:tr>
              <a:tr h="829987">
                <a:tc>
                  <a:txBody>
                    <a:bodyPr/>
                    <a:lstStyle/>
                    <a:p>
                      <a:r>
                        <a:rPr lang="ru-RU" sz="2800" b="1" dirty="0"/>
                        <a:t>Тексты для изложений публицистического или художественного стиля без жанровой дифференциации</a:t>
                      </a:r>
                    </a:p>
                  </a:txBody>
                  <a:tcPr/>
                </a:tc>
                <a:tc>
                  <a:txBody>
                    <a:bodyPr/>
                    <a:lstStyle/>
                    <a:p>
                      <a:r>
                        <a:rPr lang="ru-RU" sz="2800" b="1" dirty="0"/>
                        <a:t>Изменена жанровая специфика</a:t>
                      </a:r>
                      <a:r>
                        <a:rPr lang="ru-RU" sz="2800" b="1" baseline="0" dirty="0"/>
                        <a:t> текстов для изложения: путевые заметки, очерки, рецензии, мемуары, письма</a:t>
                      </a:r>
                      <a:endParaRPr lang="ru-RU" sz="2800" b="1" dirty="0"/>
                    </a:p>
                  </a:txBody>
                  <a:tcPr/>
                </a:tc>
                <a:extLst>
                  <a:ext uri="{0D108BD9-81ED-4DB2-BD59-A6C34878D82A}">
                    <a16:rowId xmlns="" xmlns:a16="http://schemas.microsoft.com/office/drawing/2014/main" val="10003"/>
                  </a:ext>
                </a:extLst>
              </a:tr>
            </a:tbl>
          </a:graphicData>
        </a:graphic>
      </p:graphicFrame>
      <p:sp>
        <p:nvSpPr>
          <p:cNvPr id="3" name="Заголовок 2"/>
          <p:cNvSpPr>
            <a:spLocks noGrp="1"/>
          </p:cNvSpPr>
          <p:nvPr>
            <p:ph type="title"/>
          </p:nvPr>
        </p:nvSpPr>
        <p:spPr>
          <a:xfrm>
            <a:off x="228600" y="304800"/>
            <a:ext cx="8686800" cy="838200"/>
          </a:xfrm>
        </p:spPr>
        <p:txBody>
          <a:bodyPr>
            <a:noAutofit/>
          </a:bodyPr>
          <a:lstStyle/>
          <a:p>
            <a:pPr algn="ctr"/>
            <a:r>
              <a:rPr lang="ru-RU" sz="2800" b="1" dirty="0">
                <a:solidFill>
                  <a:schemeClr val="accent2">
                    <a:lumMod val="60000"/>
                    <a:lumOff val="40000"/>
                  </a:schemeClr>
                </a:solidFill>
              </a:rPr>
              <a:t>Изменения в структуре </a:t>
            </a:r>
            <a:br>
              <a:rPr lang="ru-RU" sz="2800" b="1" dirty="0">
                <a:solidFill>
                  <a:schemeClr val="accent2">
                    <a:lumMod val="60000"/>
                    <a:lumOff val="40000"/>
                  </a:schemeClr>
                </a:solidFill>
              </a:rPr>
            </a:br>
            <a:r>
              <a:rPr lang="ru-RU" sz="2800" b="1" dirty="0">
                <a:solidFill>
                  <a:schemeClr val="accent2">
                    <a:lumMod val="60000"/>
                    <a:lumOff val="40000"/>
                  </a:schemeClr>
                </a:solidFill>
              </a:rPr>
              <a:t>КИМ ОГЭ</a:t>
            </a:r>
          </a:p>
        </p:txBody>
      </p:sp>
      <p:graphicFrame>
        <p:nvGraphicFramePr>
          <p:cNvPr id="6" name="Объект 4"/>
          <p:cNvGraphicFramePr>
            <a:graphicFrameLocks noGrp="1"/>
          </p:cNvGraphicFramePr>
          <p:nvPr>
            <p:ph idx="1"/>
            <p:extLst>
              <p:ext uri="{D42A27DB-BD31-4B8C-83A1-F6EECF244321}">
                <p14:modId xmlns:p14="http://schemas.microsoft.com/office/powerpoint/2010/main" val="3267716978"/>
              </p:ext>
            </p:extLst>
          </p:nvPr>
        </p:nvGraphicFramePr>
        <p:xfrm>
          <a:off x="251520" y="1371600"/>
          <a:ext cx="8640960" cy="5106184"/>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0000"/>
                    </a:ext>
                  </a:extLst>
                </a:gridCol>
                <a:gridCol w="4320480">
                  <a:extLst>
                    <a:ext uri="{9D8B030D-6E8A-4147-A177-3AD203B41FA5}">
                      <a16:colId xmlns="" xmlns:a16="http://schemas.microsoft.com/office/drawing/2014/main" val="20001"/>
                    </a:ext>
                  </a:extLst>
                </a:gridCol>
              </a:tblGrid>
              <a:tr h="1418104">
                <a:tc>
                  <a:txBody>
                    <a:bodyPr/>
                    <a:lstStyle/>
                    <a:p>
                      <a:pPr algn="ctr"/>
                      <a:r>
                        <a:rPr lang="ru-RU" sz="2800" dirty="0">
                          <a:solidFill>
                            <a:schemeClr val="tx1"/>
                          </a:solidFill>
                          <a:latin typeface="Times New Roman" pitchFamily="18" charset="0"/>
                          <a:cs typeface="Times New Roman" pitchFamily="18" charset="0"/>
                        </a:rPr>
                        <a:t>2019 </a:t>
                      </a:r>
                    </a:p>
                  </a:txBody>
                  <a:tcPr/>
                </a:tc>
                <a:tc>
                  <a:txBody>
                    <a:bodyPr/>
                    <a:lstStyle/>
                    <a:p>
                      <a:pPr algn="ctr"/>
                      <a:r>
                        <a:rPr lang="ru-RU" sz="2800" dirty="0">
                          <a:solidFill>
                            <a:schemeClr val="tx1"/>
                          </a:solidFill>
                          <a:latin typeface="Times New Roman" pitchFamily="18" charset="0"/>
                          <a:cs typeface="Times New Roman" pitchFamily="18" charset="0"/>
                        </a:rPr>
                        <a:t>2020</a:t>
                      </a:r>
                    </a:p>
                  </a:txBody>
                  <a:tcPr/>
                </a:tc>
                <a:extLst>
                  <a:ext uri="{0D108BD9-81ED-4DB2-BD59-A6C34878D82A}">
                    <a16:rowId xmlns="" xmlns:a16="http://schemas.microsoft.com/office/drawing/2014/main" val="10000"/>
                  </a:ext>
                </a:extLst>
              </a:tr>
              <a:tr h="473185">
                <a:tc>
                  <a:txBody>
                    <a:bodyPr/>
                    <a:lstStyle/>
                    <a:p>
                      <a:pPr marL="457200" indent="-457200">
                        <a:buFont typeface="Wingdings" pitchFamily="2" charset="2"/>
                        <a:buNone/>
                      </a:pPr>
                      <a:r>
                        <a:rPr lang="ru-RU" sz="2800" b="1" dirty="0">
                          <a:latin typeface="Times New Roman" pitchFamily="18" charset="0"/>
                          <a:cs typeface="Times New Roman" pitchFamily="18" charset="0"/>
                        </a:rPr>
                        <a:t>Количество заданий - 15</a:t>
                      </a:r>
                    </a:p>
                  </a:txBody>
                  <a:tcPr/>
                </a:tc>
                <a:tc>
                  <a:txBody>
                    <a:bodyPr/>
                    <a:lstStyle/>
                    <a:p>
                      <a:pPr marL="457200" indent="-457200">
                        <a:buFont typeface="Wingdings" pitchFamily="2" charset="2"/>
                        <a:buNone/>
                      </a:pPr>
                      <a:r>
                        <a:rPr lang="ru-RU" sz="2800" b="1" dirty="0">
                          <a:latin typeface="Times New Roman" pitchFamily="18" charset="0"/>
                          <a:cs typeface="Times New Roman" pitchFamily="18" charset="0"/>
                        </a:rPr>
                        <a:t>Количество заданий - 9</a:t>
                      </a:r>
                    </a:p>
                  </a:txBody>
                  <a:tcPr/>
                </a:tc>
                <a:extLst>
                  <a:ext uri="{0D108BD9-81ED-4DB2-BD59-A6C34878D82A}">
                    <a16:rowId xmlns="" xmlns:a16="http://schemas.microsoft.com/office/drawing/2014/main" val="10001"/>
                  </a:ext>
                </a:extLst>
              </a:tr>
              <a:tr h="432048">
                <a:tc>
                  <a:txBody>
                    <a:bodyPr/>
                    <a:lstStyle/>
                    <a:p>
                      <a:pPr marL="457200" indent="-457200">
                        <a:buFont typeface="Wingdings" pitchFamily="2" charset="2"/>
                        <a:buNone/>
                      </a:pPr>
                      <a:r>
                        <a:rPr lang="ru-RU" sz="2800" b="1" dirty="0">
                          <a:latin typeface="Times New Roman" pitchFamily="18" charset="0"/>
                          <a:cs typeface="Times New Roman" pitchFamily="18" charset="0"/>
                        </a:rPr>
                        <a:t>Первичных баллов  39</a:t>
                      </a:r>
                    </a:p>
                  </a:txBody>
                  <a:tcPr/>
                </a:tc>
                <a:tc>
                  <a:txBody>
                    <a:bodyPr/>
                    <a:lstStyle/>
                    <a:p>
                      <a:pPr marL="457200" indent="-457200">
                        <a:buFont typeface="Wingdings" pitchFamily="2" charset="2"/>
                        <a:buNone/>
                      </a:pPr>
                      <a:r>
                        <a:rPr lang="ru-RU" sz="2800" b="1" dirty="0">
                          <a:latin typeface="Times New Roman" pitchFamily="18" charset="0"/>
                          <a:cs typeface="Times New Roman" pitchFamily="18" charset="0"/>
                        </a:rPr>
                        <a:t>Первичных баллов  33</a:t>
                      </a:r>
                    </a:p>
                  </a:txBody>
                  <a:tcPr/>
                </a:tc>
                <a:extLst>
                  <a:ext uri="{0D108BD9-81ED-4DB2-BD59-A6C34878D82A}">
                    <a16:rowId xmlns="" xmlns:a16="http://schemas.microsoft.com/office/drawing/2014/main" val="10002"/>
                  </a:ext>
                </a:extLst>
              </a:tr>
              <a:tr h="829987">
                <a:tc>
                  <a:txBody>
                    <a:bodyPr/>
                    <a:lstStyle/>
                    <a:p>
                      <a:pPr marL="0" indent="0">
                        <a:buFont typeface="Wingdings" pitchFamily="2" charset="2"/>
                        <a:buNone/>
                      </a:pPr>
                      <a:r>
                        <a:rPr lang="ru-RU" sz="2800" b="1" dirty="0">
                          <a:latin typeface="Times New Roman" pitchFamily="18" charset="0"/>
                          <a:cs typeface="Times New Roman" pitchFamily="18" charset="0"/>
                        </a:rPr>
                        <a:t>Тексты для изложений публицистического или художественного стиля без жанровой дифференциации</a:t>
                      </a:r>
                    </a:p>
                  </a:txBody>
                  <a:tcPr/>
                </a:tc>
                <a:tc>
                  <a:txBody>
                    <a:bodyPr/>
                    <a:lstStyle/>
                    <a:p>
                      <a:pPr marL="0" indent="0">
                        <a:buFont typeface="Wingdings" pitchFamily="2" charset="2"/>
                        <a:buNone/>
                      </a:pPr>
                      <a:r>
                        <a:rPr lang="ru-RU" sz="2800" b="1" dirty="0">
                          <a:latin typeface="Times New Roman" pitchFamily="18" charset="0"/>
                          <a:cs typeface="Times New Roman" pitchFamily="18" charset="0"/>
                        </a:rPr>
                        <a:t>Изменена жанровая специфика</a:t>
                      </a:r>
                      <a:r>
                        <a:rPr lang="ru-RU" sz="2800" b="1" baseline="0" dirty="0">
                          <a:latin typeface="Times New Roman" pitchFamily="18" charset="0"/>
                          <a:cs typeface="Times New Roman" pitchFamily="18" charset="0"/>
                        </a:rPr>
                        <a:t> текстов для изложения: путевые заметки, очерки, рецензии, мемуары, письма</a:t>
                      </a:r>
                      <a:endParaRPr lang="ru-RU" sz="2800" b="1"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bl>
          </a:graphicData>
        </a:graphic>
      </p:graphicFrame>
      <p:pic>
        <p:nvPicPr>
          <p:cNvPr id="7"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6420270"/>
            <a:ext cx="19050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795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Задание 5. Орфографический анализ</a:t>
            </a:r>
          </a:p>
        </p:txBody>
      </p:sp>
      <p:sp>
        <p:nvSpPr>
          <p:cNvPr id="3" name="Объект 2"/>
          <p:cNvSpPr>
            <a:spLocks noGrp="1"/>
          </p:cNvSpPr>
          <p:nvPr>
            <p:ph idx="1"/>
          </p:nvPr>
        </p:nvSpPr>
        <p:spPr/>
        <p:txBody>
          <a:bodyPr/>
          <a:lstStyle/>
          <a:p>
            <a:pPr algn="just"/>
            <a:r>
              <a:rPr lang="ru-RU" b="1" dirty="0">
                <a:latin typeface="Times New Roman" panose="02020603050405020304" pitchFamily="18" charset="0"/>
                <a:cs typeface="Times New Roman" panose="02020603050405020304" pitchFamily="18" charset="0"/>
              </a:rPr>
              <a:t>поиск орфограммы и применение правил написания слов с орфограммами; </a:t>
            </a:r>
          </a:p>
          <a:p>
            <a:pPr algn="just"/>
            <a:r>
              <a:rPr lang="ru-RU" b="1" dirty="0">
                <a:latin typeface="Times New Roman" panose="02020603050405020304" pitchFamily="18" charset="0"/>
                <a:cs typeface="Times New Roman" panose="02020603050405020304" pitchFamily="18" charset="0"/>
              </a:rPr>
              <a:t>освоение правил правописания служебных частей речи и умения применять их на письме; </a:t>
            </a:r>
          </a:p>
          <a:p>
            <a:pPr algn="just"/>
            <a:r>
              <a:rPr lang="ru-RU" b="1" dirty="0">
                <a:latin typeface="Times New Roman" panose="02020603050405020304" pitchFamily="18" charset="0"/>
                <a:cs typeface="Times New Roman" panose="02020603050405020304" pitchFamily="18" charset="0"/>
              </a:rPr>
              <a:t>применение правильного переноса слов; нормативное изменение форм существительных, прилагательных, местоимений, числительных, </a:t>
            </a:r>
            <a:r>
              <a:rPr lang="ru-RU" b="1" dirty="0" smtClean="0">
                <a:latin typeface="Times New Roman" panose="02020603050405020304" pitchFamily="18" charset="0"/>
                <a:cs typeface="Times New Roman" panose="02020603050405020304" pitchFamily="18" charset="0"/>
              </a:rPr>
              <a:t>глаголов.</a:t>
            </a:r>
            <a:endParaRPr lang="ru-RU" b="1"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400800"/>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84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219200"/>
            <a:ext cx="8568951" cy="5159052"/>
          </a:xfrm>
        </p:spPr>
        <p:txBody>
          <a:bodyPr>
            <a:noAutofit/>
          </a:bodyPr>
          <a:lstStyle/>
          <a:p>
            <a:pPr marL="0" indent="0">
              <a:buNone/>
            </a:pPr>
            <a:r>
              <a:rPr lang="ru-RU" sz="2000" b="1" dirty="0">
                <a:solidFill>
                  <a:schemeClr val="tx1"/>
                </a:solidFill>
                <a:latin typeface="Times New Roman" pitchFamily="18" charset="0"/>
                <a:cs typeface="Times New Roman" pitchFamily="18" charset="0"/>
              </a:rPr>
              <a:t>Укажите варианты ответов, в которых дано верное объяснение написания выделенного слова. Запишите номера этих ответов.</a:t>
            </a:r>
          </a:p>
          <a:p>
            <a:pPr marL="0" indent="0">
              <a:buNone/>
            </a:pPr>
            <a:r>
              <a:rPr lang="ru-RU" sz="2000" b="1" dirty="0">
                <a:solidFill>
                  <a:schemeClr val="tx1"/>
                </a:solidFill>
                <a:latin typeface="Times New Roman" pitchFamily="18" charset="0"/>
                <a:cs typeface="Times New Roman" pitchFamily="18" charset="0"/>
              </a:rPr>
              <a:t>1) (сыплется из) ТУЧ — в форме множественного числа имени существительного 1-го склонения после шипящего буква Ь не </a:t>
            </a:r>
            <a:r>
              <a:rPr lang="ru-RU" sz="2000" b="1" dirty="0" smtClean="0">
                <a:solidFill>
                  <a:schemeClr val="tx1"/>
                </a:solidFill>
                <a:latin typeface="Times New Roman" pitchFamily="18" charset="0"/>
                <a:cs typeface="Times New Roman" pitchFamily="18" charset="0"/>
              </a:rPr>
              <a:t>пишется;</a:t>
            </a:r>
            <a:endParaRPr lang="ru-RU" sz="2000" b="1" dirty="0">
              <a:solidFill>
                <a:schemeClr val="tx1"/>
              </a:solidFill>
              <a:latin typeface="Times New Roman" pitchFamily="18" charset="0"/>
              <a:cs typeface="Times New Roman" pitchFamily="18" charset="0"/>
            </a:endParaRPr>
          </a:p>
          <a:p>
            <a:pPr marL="0" indent="0">
              <a:buNone/>
            </a:pPr>
            <a:r>
              <a:rPr lang="ru-RU" sz="2000" b="1" dirty="0">
                <a:solidFill>
                  <a:schemeClr val="tx1"/>
                </a:solidFill>
                <a:latin typeface="Times New Roman" pitchFamily="18" charset="0"/>
                <a:cs typeface="Times New Roman" pitchFamily="18" charset="0"/>
              </a:rPr>
              <a:t>2) ЗАВИСЯЩИЙ (от погоды) — в причастиях, образованных от глаголов </a:t>
            </a:r>
            <a:r>
              <a:rPr lang="ru-RU" sz="2000" b="1" dirty="0" smtClean="0">
                <a:solidFill>
                  <a:schemeClr val="tx1"/>
                </a:solidFill>
                <a:latin typeface="Times New Roman" pitchFamily="18" charset="0"/>
                <a:cs typeface="Times New Roman" pitchFamily="18" charset="0"/>
              </a:rPr>
              <a:t>I </a:t>
            </a:r>
            <a:r>
              <a:rPr lang="ru-RU" sz="2000" b="1" dirty="0">
                <a:solidFill>
                  <a:schemeClr val="tx1"/>
                </a:solidFill>
                <a:latin typeface="Times New Roman" pitchFamily="18" charset="0"/>
                <a:cs typeface="Times New Roman" pitchFamily="18" charset="0"/>
              </a:rPr>
              <a:t>спряжения, пишется суффикс -</a:t>
            </a:r>
            <a:r>
              <a:rPr lang="ru-RU" sz="2000" b="1" dirty="0" smtClean="0">
                <a:solidFill>
                  <a:schemeClr val="tx1"/>
                </a:solidFill>
                <a:latin typeface="Times New Roman" pitchFamily="18" charset="0"/>
                <a:cs typeface="Times New Roman" pitchFamily="18" charset="0"/>
              </a:rPr>
              <a:t>ЯЩ-;</a:t>
            </a:r>
            <a:endParaRPr lang="ru-RU" sz="2000" b="1" dirty="0">
              <a:solidFill>
                <a:schemeClr val="tx1"/>
              </a:solidFill>
              <a:latin typeface="Times New Roman" pitchFamily="18" charset="0"/>
              <a:cs typeface="Times New Roman" pitchFamily="18" charset="0"/>
            </a:endParaRPr>
          </a:p>
          <a:p>
            <a:pPr marL="0" indent="0">
              <a:buNone/>
            </a:pPr>
            <a:r>
              <a:rPr lang="ru-RU" sz="2000" b="1" dirty="0">
                <a:solidFill>
                  <a:schemeClr val="tx1"/>
                </a:solidFill>
                <a:latin typeface="Times New Roman" pitchFamily="18" charset="0"/>
                <a:cs typeface="Times New Roman" pitchFamily="18" charset="0"/>
              </a:rPr>
              <a:t>3) В ТЕЧЕНИЕ (дня) — в существительном в винительном падеже пишется окончание  </a:t>
            </a:r>
            <a:r>
              <a:rPr lang="ru-RU" sz="2000" b="1" dirty="0" smtClean="0">
                <a:solidFill>
                  <a:schemeClr val="tx1"/>
                </a:solidFill>
                <a:latin typeface="Times New Roman" pitchFamily="18" charset="0"/>
                <a:cs typeface="Times New Roman" pitchFamily="18" charset="0"/>
              </a:rPr>
              <a:t>Е;</a:t>
            </a:r>
            <a:endParaRPr lang="ru-RU" sz="2000" b="1" dirty="0">
              <a:solidFill>
                <a:schemeClr val="tx1"/>
              </a:solidFill>
              <a:latin typeface="Times New Roman" pitchFamily="18" charset="0"/>
              <a:cs typeface="Times New Roman" pitchFamily="18" charset="0"/>
            </a:endParaRPr>
          </a:p>
          <a:p>
            <a:pPr marL="0" indent="0">
              <a:buNone/>
            </a:pPr>
            <a:r>
              <a:rPr lang="ru-RU" sz="2000" b="1" dirty="0">
                <a:solidFill>
                  <a:schemeClr val="tx1"/>
                </a:solidFill>
                <a:latin typeface="Times New Roman" pitchFamily="18" charset="0"/>
                <a:cs typeface="Times New Roman" pitchFamily="18" charset="0"/>
              </a:rPr>
              <a:t>4) ДРУЖОЧЕК — в суффиксе существительного после шипящих под ударением пишется буква </a:t>
            </a:r>
            <a:r>
              <a:rPr lang="ru-RU" sz="2000" b="1" dirty="0" smtClean="0">
                <a:solidFill>
                  <a:schemeClr val="tx1"/>
                </a:solidFill>
                <a:latin typeface="Times New Roman" pitchFamily="18" charset="0"/>
                <a:cs typeface="Times New Roman" pitchFamily="18" charset="0"/>
              </a:rPr>
              <a:t>О;</a:t>
            </a:r>
            <a:endParaRPr lang="ru-RU" sz="2000" b="1" dirty="0">
              <a:solidFill>
                <a:schemeClr val="tx1"/>
              </a:solidFill>
              <a:latin typeface="Times New Roman" pitchFamily="18" charset="0"/>
              <a:cs typeface="Times New Roman" pitchFamily="18" charset="0"/>
            </a:endParaRPr>
          </a:p>
          <a:p>
            <a:pPr marL="0" indent="0">
              <a:buNone/>
            </a:pPr>
            <a:r>
              <a:rPr lang="ru-RU" sz="2000" b="1" dirty="0">
                <a:solidFill>
                  <a:schemeClr val="tx1"/>
                </a:solidFill>
                <a:latin typeface="Times New Roman" pitchFamily="18" charset="0"/>
                <a:cs typeface="Times New Roman" pitchFamily="18" charset="0"/>
              </a:rPr>
              <a:t>5) (грело) ПО-ЛЕТНЕМУ — наречие пишется через дефис, потому что оно образовано от основы имени прилагательного при помощи приставки ПО- и суффикса -ЕМУ.</a:t>
            </a:r>
          </a:p>
          <a:p>
            <a:pPr marL="0" indent="0">
              <a:buNone/>
            </a:pPr>
            <a:endParaRPr lang="ru-RU" sz="2000" b="1" dirty="0">
              <a:solidFill>
                <a:schemeClr val="tx1"/>
              </a:solidFill>
              <a:latin typeface="Times New Roman" pitchFamily="18" charset="0"/>
              <a:cs typeface="Times New Roman" pitchFamily="18" charset="0"/>
            </a:endParaRPr>
          </a:p>
          <a:p>
            <a:pPr marL="0" indent="0">
              <a:buNone/>
            </a:pPr>
            <a:r>
              <a:rPr lang="ru-RU" sz="2000" b="1" dirty="0">
                <a:solidFill>
                  <a:schemeClr val="tx1"/>
                </a:solidFill>
                <a:latin typeface="Times New Roman" pitchFamily="18" charset="0"/>
                <a:cs typeface="Times New Roman" pitchFamily="18" charset="0"/>
              </a:rPr>
              <a:t>Ответ: 1, 4, 5.</a:t>
            </a: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5. Орфографический анализ</a:t>
            </a:r>
            <a:endParaRPr lang="ru-RU" sz="3600" b="1"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576" y="61722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946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990600"/>
            <a:ext cx="8572559" cy="5510234"/>
          </a:xfrm>
        </p:spPr>
        <p:txBody>
          <a:bodyPr/>
          <a:lstStyle/>
          <a:p>
            <a:pPr>
              <a:buNone/>
            </a:pPr>
            <a:r>
              <a:rPr lang="ru-RU" sz="3200" b="1" dirty="0">
                <a:solidFill>
                  <a:schemeClr val="tx1"/>
                </a:solidFill>
                <a:latin typeface="Times New Roman" pitchFamily="18" charset="0"/>
                <a:cs typeface="Times New Roman" pitchFamily="18" charset="0"/>
              </a:rPr>
              <a:t>Ошибка в </a:t>
            </a:r>
            <a:r>
              <a:rPr lang="ru-RU" sz="3200" b="1" dirty="0" err="1">
                <a:solidFill>
                  <a:schemeClr val="tx1"/>
                </a:solidFill>
                <a:latin typeface="Times New Roman" pitchFamily="18" charset="0"/>
                <a:cs typeface="Times New Roman" pitchFamily="18" charset="0"/>
              </a:rPr>
              <a:t>дистракторах</a:t>
            </a:r>
            <a:r>
              <a:rPr lang="ru-RU" sz="3200" b="1" dirty="0">
                <a:solidFill>
                  <a:schemeClr val="tx1"/>
                </a:solidFill>
                <a:latin typeface="Times New Roman" pitchFamily="18" charset="0"/>
                <a:cs typeface="Times New Roman" pitchFamily="18" charset="0"/>
              </a:rPr>
              <a:t> допущена</a:t>
            </a:r>
          </a:p>
          <a:p>
            <a:r>
              <a:rPr lang="ru-RU" b="1" dirty="0">
                <a:solidFill>
                  <a:schemeClr val="tx1"/>
                </a:solidFill>
                <a:latin typeface="Times New Roman" pitchFamily="18" charset="0"/>
                <a:cs typeface="Times New Roman" pitchFamily="18" charset="0"/>
              </a:rPr>
              <a:t>в формулировке правила: </a:t>
            </a:r>
          </a:p>
          <a:p>
            <a:pPr>
              <a:buNone/>
            </a:pPr>
            <a:r>
              <a:rPr lang="ru-RU" b="1" i="1" dirty="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НИКТО</a:t>
            </a:r>
            <a:r>
              <a:rPr lang="ru-RU" sz="2000" i="1" dirty="0">
                <a:solidFill>
                  <a:schemeClr val="tx1"/>
                </a:solidFill>
                <a:latin typeface="Times New Roman" pitchFamily="18" charset="0"/>
                <a:cs typeface="Times New Roman" pitchFamily="18" charset="0"/>
              </a:rPr>
              <a:t> – в приставке отрицательного местоимения </a:t>
            </a:r>
            <a:r>
              <a:rPr lang="ru-RU" sz="2000" i="1" dirty="0" smtClean="0">
                <a:solidFill>
                  <a:schemeClr val="tx1"/>
                </a:solidFill>
                <a:latin typeface="Times New Roman" pitchFamily="18" charset="0"/>
                <a:cs typeface="Times New Roman" pitchFamily="18" charset="0"/>
              </a:rPr>
              <a:t>под </a:t>
            </a:r>
            <a:r>
              <a:rPr lang="ru-RU" sz="2000" i="1" dirty="0">
                <a:solidFill>
                  <a:schemeClr val="tx1"/>
                </a:solidFill>
                <a:latin typeface="Times New Roman" pitchFamily="18" charset="0"/>
                <a:cs typeface="Times New Roman" pitchFamily="18" charset="0"/>
              </a:rPr>
              <a:t>	ударением пишется буква </a:t>
            </a:r>
            <a:r>
              <a:rPr lang="ru-RU" sz="2000" b="1" i="1" dirty="0" smtClean="0">
                <a:solidFill>
                  <a:schemeClr val="tx1"/>
                </a:solidFill>
                <a:latin typeface="Times New Roman" pitchFamily="18" charset="0"/>
                <a:cs typeface="Times New Roman" pitchFamily="18" charset="0"/>
              </a:rPr>
              <a:t>И</a:t>
            </a:r>
            <a:endParaRPr lang="ru-RU" sz="2000" i="1" dirty="0">
              <a:solidFill>
                <a:schemeClr val="tx1"/>
              </a:solidFill>
              <a:latin typeface="Times New Roman" pitchFamily="18" charset="0"/>
              <a:cs typeface="Times New Roman" pitchFamily="18" charset="0"/>
            </a:endParaRPr>
          </a:p>
          <a:p>
            <a:r>
              <a:rPr lang="ru-RU" b="1" dirty="0">
                <a:solidFill>
                  <a:schemeClr val="tx1"/>
                </a:solidFill>
                <a:latin typeface="Times New Roman" pitchFamily="18" charset="0"/>
                <a:cs typeface="Times New Roman" pitchFamily="18" charset="0"/>
              </a:rPr>
              <a:t>в определении части речи анализируемого слова:</a:t>
            </a:r>
          </a:p>
          <a:p>
            <a:pPr lvl="1">
              <a:buNone/>
            </a:pPr>
            <a:r>
              <a:rPr lang="ru-RU" dirty="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НЕ СКАЗАВ </a:t>
            </a:r>
            <a:r>
              <a:rPr lang="ru-RU" sz="2000" i="1" dirty="0">
                <a:solidFill>
                  <a:schemeClr val="tx1"/>
                </a:solidFill>
                <a:latin typeface="Times New Roman" pitchFamily="18" charset="0"/>
                <a:cs typeface="Times New Roman" pitchFamily="18" charset="0"/>
              </a:rPr>
              <a:t>– частица </a:t>
            </a:r>
            <a:r>
              <a:rPr lang="ru-RU" sz="2000" b="1" i="1" dirty="0">
                <a:solidFill>
                  <a:schemeClr val="tx1"/>
                </a:solidFill>
                <a:latin typeface="Times New Roman" pitchFamily="18" charset="0"/>
                <a:cs typeface="Times New Roman" pitchFamily="18" charset="0"/>
              </a:rPr>
              <a:t>НЕ</a:t>
            </a:r>
            <a:r>
              <a:rPr lang="ru-RU" sz="2000" i="1" dirty="0">
                <a:solidFill>
                  <a:schemeClr val="tx1"/>
                </a:solidFill>
                <a:latin typeface="Times New Roman" pitchFamily="18" charset="0"/>
                <a:cs typeface="Times New Roman" pitchFamily="18" charset="0"/>
              </a:rPr>
              <a:t> с кратким страдательным 	причастием прошедшего времени пишется </a:t>
            </a:r>
            <a:r>
              <a:rPr lang="ru-RU" sz="2000" i="1" dirty="0" smtClean="0">
                <a:solidFill>
                  <a:schemeClr val="tx1"/>
                </a:solidFill>
                <a:latin typeface="Times New Roman" pitchFamily="18" charset="0"/>
                <a:cs typeface="Times New Roman" pitchFamily="18" charset="0"/>
              </a:rPr>
              <a:t>раздельно</a:t>
            </a:r>
            <a:endParaRPr lang="ru-RU" sz="2000" dirty="0">
              <a:solidFill>
                <a:schemeClr val="tx1"/>
              </a:solidFill>
              <a:latin typeface="Times New Roman" pitchFamily="18" charset="0"/>
              <a:cs typeface="Times New Roman" pitchFamily="18" charset="0"/>
            </a:endParaRPr>
          </a:p>
          <a:p>
            <a:r>
              <a:rPr lang="ru-RU" b="1" dirty="0">
                <a:solidFill>
                  <a:schemeClr val="tx1"/>
                </a:solidFill>
                <a:latin typeface="Times New Roman" pitchFamily="18" charset="0"/>
                <a:cs typeface="Times New Roman" pitchFamily="18" charset="0"/>
              </a:rPr>
              <a:t>в определении лексического значения слова:</a:t>
            </a:r>
          </a:p>
          <a:p>
            <a:pPr>
              <a:buNone/>
            </a:pPr>
            <a:r>
              <a:rPr lang="ru-RU" dirty="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ПРЕМУДРЫЙ</a:t>
            </a:r>
            <a:r>
              <a:rPr lang="ru-RU" sz="2000" i="1" dirty="0">
                <a:solidFill>
                  <a:schemeClr val="tx1"/>
                </a:solidFill>
                <a:latin typeface="Times New Roman" pitchFamily="18" charset="0"/>
                <a:cs typeface="Times New Roman" pitchFamily="18" charset="0"/>
              </a:rPr>
              <a:t> – написание приставки определяется её значением, близким к значению приставки  ПЕРЕ-.</a:t>
            </a:r>
            <a:endParaRPr lang="ru-RU" sz="2000" dirty="0">
              <a:solidFill>
                <a:schemeClr val="tx1"/>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5. Орфографический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639218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98957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714488"/>
            <a:ext cx="8572559" cy="4786346"/>
          </a:xfrm>
        </p:spPr>
        <p:txBody>
          <a:bodyPr>
            <a:normAutofit lnSpcReduction="10000"/>
          </a:bodyPr>
          <a:lstStyle/>
          <a:p>
            <a:pPr>
              <a:buNone/>
            </a:pPr>
            <a:r>
              <a:rPr lang="ru-RU" sz="3200" b="1" dirty="0">
                <a:solidFill>
                  <a:schemeClr val="tx1"/>
                </a:solidFill>
                <a:latin typeface="Times New Roman" pitchFamily="18" charset="0"/>
                <a:cs typeface="Times New Roman" pitchFamily="18" charset="0"/>
              </a:rPr>
              <a:t>Ошибка в </a:t>
            </a:r>
            <a:r>
              <a:rPr lang="ru-RU" sz="3200" b="1" dirty="0" err="1">
                <a:solidFill>
                  <a:schemeClr val="tx1"/>
                </a:solidFill>
                <a:latin typeface="Times New Roman" pitchFamily="18" charset="0"/>
                <a:cs typeface="Times New Roman" pitchFamily="18" charset="0"/>
              </a:rPr>
              <a:t>дистракторах</a:t>
            </a:r>
            <a:r>
              <a:rPr lang="ru-RU" sz="3200" b="1" dirty="0">
                <a:solidFill>
                  <a:schemeClr val="tx1"/>
                </a:solidFill>
                <a:latin typeface="Times New Roman" pitchFamily="18" charset="0"/>
                <a:cs typeface="Times New Roman" pitchFamily="18" charset="0"/>
              </a:rPr>
              <a:t> допущена</a:t>
            </a:r>
          </a:p>
          <a:p>
            <a:r>
              <a:rPr lang="ru-RU" b="1" dirty="0">
                <a:solidFill>
                  <a:schemeClr val="tx1"/>
                </a:solidFill>
                <a:latin typeface="Times New Roman" pitchFamily="18" charset="0"/>
                <a:cs typeface="Times New Roman" pitchFamily="18" charset="0"/>
              </a:rPr>
              <a:t>в определении структуры слова:</a:t>
            </a:r>
          </a:p>
          <a:p>
            <a:pPr>
              <a:buNone/>
            </a:pPr>
            <a:r>
              <a:rPr lang="ru-RU" b="1" dirty="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ПАЛЬТЕЦО – </a:t>
            </a:r>
            <a:r>
              <a:rPr lang="ru-RU" sz="2000" i="1" dirty="0">
                <a:solidFill>
                  <a:schemeClr val="tx1"/>
                </a:solidFill>
                <a:latin typeface="Times New Roman" pitchFamily="18" charset="0"/>
                <a:cs typeface="Times New Roman" pitchFamily="18" charset="0"/>
              </a:rPr>
              <a:t>в суффиксе имени существительного после Ц под 	ударением пишется буква О.</a:t>
            </a:r>
          </a:p>
          <a:p>
            <a:pPr>
              <a:buNone/>
            </a:pPr>
            <a:r>
              <a:rPr lang="ru-RU" sz="2000" i="1" dirty="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ВОЛЧОК </a:t>
            </a:r>
            <a:r>
              <a:rPr lang="ru-RU" sz="2000" i="1" dirty="0">
                <a:solidFill>
                  <a:schemeClr val="tx1"/>
                </a:solidFill>
                <a:latin typeface="Times New Roman" pitchFamily="18" charset="0"/>
                <a:cs typeface="Times New Roman" pitchFamily="18" charset="0"/>
              </a:rPr>
              <a:t>– в окончании имени существительного после шипящего 	под ударением пишется буква О</a:t>
            </a:r>
          </a:p>
          <a:p>
            <a:r>
              <a:rPr lang="ru-RU" b="1" dirty="0">
                <a:solidFill>
                  <a:schemeClr val="tx1"/>
                </a:solidFill>
                <a:latin typeface="Times New Roman" pitchFamily="18" charset="0"/>
                <a:cs typeface="Times New Roman" pitchFamily="18" charset="0"/>
              </a:rPr>
              <a:t>в определении грамматических признаков слова:</a:t>
            </a:r>
          </a:p>
          <a:p>
            <a:pPr>
              <a:buNone/>
            </a:pPr>
            <a:r>
              <a:rPr lang="ru-RU" b="1" i="1" dirty="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В АЛЬБОМЕ </a:t>
            </a:r>
            <a:r>
              <a:rPr lang="ru-RU" i="1" dirty="0">
                <a:solidFill>
                  <a:schemeClr val="tx1"/>
                </a:solidFill>
                <a:latin typeface="Times New Roman" pitchFamily="18" charset="0"/>
                <a:cs typeface="Times New Roman" pitchFamily="18" charset="0"/>
              </a:rPr>
              <a:t>– </a:t>
            </a:r>
            <a:r>
              <a:rPr lang="ru-RU" sz="2000" i="1" dirty="0">
                <a:solidFill>
                  <a:schemeClr val="tx1"/>
                </a:solidFill>
                <a:latin typeface="Times New Roman" pitchFamily="18" charset="0"/>
                <a:cs typeface="Times New Roman" pitchFamily="18" charset="0"/>
              </a:rPr>
              <a:t>в форме дательного падежа единственного 	числа имени существительного 2-го склонения пишется 	окончание </a:t>
            </a:r>
            <a:r>
              <a:rPr lang="ru-RU" sz="2000" b="1" i="1" dirty="0">
                <a:solidFill>
                  <a:schemeClr val="tx1"/>
                </a:solidFill>
                <a:latin typeface="Times New Roman" pitchFamily="18" charset="0"/>
                <a:cs typeface="Times New Roman" pitchFamily="18" charset="0"/>
              </a:rPr>
              <a:t>-Е</a:t>
            </a:r>
            <a:r>
              <a:rPr lang="ru-RU" sz="2000" i="1" dirty="0">
                <a:solidFill>
                  <a:schemeClr val="tx1"/>
                </a:solidFill>
                <a:latin typeface="Times New Roman" pitchFamily="18" charset="0"/>
                <a:cs typeface="Times New Roman" pitchFamily="18" charset="0"/>
              </a:rPr>
              <a:t>.</a:t>
            </a:r>
            <a:endParaRPr lang="ru-RU" sz="2000" b="1" dirty="0">
              <a:solidFill>
                <a:schemeClr val="tx1"/>
              </a:solidFill>
              <a:latin typeface="Times New Roman" pitchFamily="18" charset="0"/>
              <a:cs typeface="Times New Roman" pitchFamily="18" charset="0"/>
            </a:endParaRPr>
          </a:p>
          <a:p>
            <a:r>
              <a:rPr lang="ru-RU" b="1" dirty="0">
                <a:solidFill>
                  <a:schemeClr val="tx1"/>
                </a:solidFill>
                <a:latin typeface="Times New Roman" pitchFamily="18" charset="0"/>
                <a:cs typeface="Times New Roman" pitchFamily="18" charset="0"/>
              </a:rPr>
              <a:t>в характеристике звуков речи:</a:t>
            </a:r>
          </a:p>
          <a:p>
            <a:pPr>
              <a:buNone/>
            </a:pPr>
            <a:r>
              <a:rPr lang="ru-RU" sz="2200" b="1" i="1" dirty="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РЕЖЬ</a:t>
            </a:r>
            <a:r>
              <a:rPr lang="ru-RU" sz="2200" b="1" i="1" dirty="0">
                <a:solidFill>
                  <a:schemeClr val="tx1"/>
                </a:solidFill>
                <a:latin typeface="Times New Roman" pitchFamily="18" charset="0"/>
                <a:cs typeface="Times New Roman" pitchFamily="18" charset="0"/>
              </a:rPr>
              <a:t> </a:t>
            </a:r>
            <a:r>
              <a:rPr lang="ru-RU" sz="2200" i="1" dirty="0">
                <a:solidFill>
                  <a:schemeClr val="tx1"/>
                </a:solidFill>
                <a:latin typeface="Times New Roman" pitchFamily="18" charset="0"/>
                <a:cs typeface="Times New Roman" pitchFamily="18" charset="0"/>
              </a:rPr>
              <a:t>– </a:t>
            </a:r>
            <a:r>
              <a:rPr lang="ru-RU" sz="2000" i="1" dirty="0">
                <a:solidFill>
                  <a:schemeClr val="tx1"/>
                </a:solidFill>
                <a:latin typeface="Times New Roman" pitchFamily="18" charset="0"/>
                <a:cs typeface="Times New Roman" pitchFamily="18" charset="0"/>
              </a:rPr>
              <a:t>буква Ь пишется для обозначения мягкости согласного.</a:t>
            </a:r>
            <a:r>
              <a:rPr lang="ru-RU" sz="2000" b="1" i="1" dirty="0">
                <a:solidFill>
                  <a:schemeClr val="tx1"/>
                </a:solidFill>
                <a:latin typeface="Times New Roman" pitchFamily="18" charset="0"/>
                <a:cs typeface="Times New Roman" pitchFamily="18" charset="0"/>
              </a:rPr>
              <a:t>	</a:t>
            </a:r>
            <a:endParaRPr lang="ru-RU" sz="2000" i="1" dirty="0">
              <a:solidFill>
                <a:schemeClr val="tx1"/>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5. Орфографический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3" y="6294781"/>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5047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714488"/>
            <a:ext cx="8572559" cy="4786346"/>
          </a:xfrm>
        </p:spPr>
        <p:txBody>
          <a:bodyPr>
            <a:normAutofit/>
          </a:bodyPr>
          <a:lstStyle/>
          <a:p>
            <a:pPr>
              <a:buNone/>
            </a:pPr>
            <a:r>
              <a:rPr lang="en-US" sz="4400" b="1" dirty="0">
                <a:solidFill>
                  <a:srgbClr val="FF0000"/>
                </a:solidFill>
                <a:latin typeface="Times New Roman" pitchFamily="18" charset="0"/>
                <a:cs typeface="Times New Roman" pitchFamily="18" charset="0"/>
              </a:rPr>
              <a:t>NB</a:t>
            </a:r>
            <a:r>
              <a:rPr lang="ru-RU" sz="4400" b="1" dirty="0">
                <a:solidFill>
                  <a:srgbClr val="FF0000"/>
                </a:solidFill>
                <a:latin typeface="Times New Roman" pitchFamily="18" charset="0"/>
                <a:cs typeface="Times New Roman" pitchFamily="18" charset="0"/>
              </a:rPr>
              <a:t>!</a:t>
            </a:r>
          </a:p>
          <a:p>
            <a:pPr>
              <a:buNone/>
            </a:pPr>
            <a:r>
              <a:rPr lang="ru-RU" sz="3200" b="1" dirty="0">
                <a:solidFill>
                  <a:schemeClr val="tx1"/>
                </a:solidFill>
                <a:latin typeface="Times New Roman" pitchFamily="18" charset="0"/>
                <a:cs typeface="Times New Roman" pitchFamily="18" charset="0"/>
              </a:rPr>
              <a:t>Ошибка допущена</a:t>
            </a:r>
          </a:p>
          <a:p>
            <a:r>
              <a:rPr lang="ru-RU" b="1" dirty="0">
                <a:solidFill>
                  <a:schemeClr val="tx1"/>
                </a:solidFill>
                <a:latin typeface="Times New Roman" pitchFamily="18" charset="0"/>
                <a:cs typeface="Times New Roman" pitchFamily="18" charset="0"/>
              </a:rPr>
              <a:t>и в формулировке правила, и в определении грамматических признаков слова: </a:t>
            </a:r>
          </a:p>
          <a:p>
            <a:pPr>
              <a:buNone/>
            </a:pPr>
            <a:r>
              <a:rPr lang="ru-RU" b="1" i="1" dirty="0">
                <a:solidFill>
                  <a:schemeClr val="tx1"/>
                </a:solidFill>
                <a:latin typeface="Times New Roman" pitchFamily="18" charset="0"/>
                <a:cs typeface="Times New Roman" pitchFamily="18" charset="0"/>
              </a:rPr>
              <a:t>		ПОСТЕЛЕШЬ </a:t>
            </a:r>
            <a:r>
              <a:rPr lang="ru-RU" i="1" dirty="0">
                <a:solidFill>
                  <a:schemeClr val="tx1"/>
                </a:solidFill>
                <a:latin typeface="Times New Roman" pitchFamily="18" charset="0"/>
                <a:cs typeface="Times New Roman" pitchFamily="18" charset="0"/>
              </a:rPr>
              <a:t>– в окончании глагола </a:t>
            </a:r>
            <a:r>
              <a:rPr lang="en-US" i="1" dirty="0">
                <a:solidFill>
                  <a:schemeClr val="tx1"/>
                </a:solidFill>
                <a:latin typeface="Times New Roman" pitchFamily="18" charset="0"/>
                <a:cs typeface="Times New Roman" pitchFamily="18" charset="0"/>
              </a:rPr>
              <a:t>II</a:t>
            </a:r>
            <a:r>
              <a:rPr lang="ru-RU" i="1" dirty="0">
                <a:solidFill>
                  <a:schemeClr val="tx1"/>
                </a:solidFill>
                <a:latin typeface="Times New Roman" pitchFamily="18" charset="0"/>
                <a:cs typeface="Times New Roman" pitchFamily="18" charset="0"/>
              </a:rPr>
              <a:t> спряжения в форме 2-го лица единственного числа пишется буква </a:t>
            </a:r>
            <a:r>
              <a:rPr lang="ru-RU" b="1" i="1" dirty="0">
                <a:solidFill>
                  <a:schemeClr val="tx1"/>
                </a:solidFill>
                <a:latin typeface="Times New Roman" pitchFamily="18" charset="0"/>
                <a:cs typeface="Times New Roman" pitchFamily="18" charset="0"/>
              </a:rPr>
              <a:t>Е.</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5. Орфографический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3" y="6294781"/>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4885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accent2">
                    <a:lumMod val="60000"/>
                    <a:lumOff val="40000"/>
                  </a:schemeClr>
                </a:solidFill>
                <a:latin typeface="Times New Roman" pitchFamily="18" charset="0"/>
                <a:cs typeface="Times New Roman" pitchFamily="18" charset="0"/>
              </a:rPr>
              <a:t>Задание 5. Орфографический анализ</a:t>
            </a:r>
          </a:p>
        </p:txBody>
      </p:sp>
      <p:sp>
        <p:nvSpPr>
          <p:cNvPr id="3" name="Объект 2"/>
          <p:cNvSpPr>
            <a:spLocks noGrp="1"/>
          </p:cNvSpPr>
          <p:nvPr>
            <p:ph idx="1"/>
          </p:nvPr>
        </p:nvSpPr>
        <p:spPr>
          <a:xfrm>
            <a:off x="228600" y="1447800"/>
            <a:ext cx="8686800" cy="4648200"/>
          </a:xfrm>
        </p:spPr>
        <p:txBody>
          <a:bodyPr/>
          <a:lstStyle/>
          <a:p>
            <a:endParaRPr lang="ru-RU" dirty="0"/>
          </a:p>
          <a:p>
            <a:endParaRPr lang="ru-RU" dirty="0"/>
          </a:p>
          <a:p>
            <a:r>
              <a:rPr lang="ru-RU" dirty="0">
                <a:latin typeface="Times New Roman" panose="02020603050405020304" pitchFamily="18" charset="0"/>
                <a:cs typeface="Times New Roman" panose="02020603050405020304" pitchFamily="18" charset="0"/>
              </a:rPr>
              <a:t>умение распознавать части </a:t>
            </a:r>
            <a:r>
              <a:rPr lang="ru-RU" dirty="0" smtClean="0">
                <a:latin typeface="Times New Roman" panose="02020603050405020304" pitchFamily="18" charset="0"/>
                <a:cs typeface="Times New Roman" panose="02020603050405020304" pitchFamily="18" charset="0"/>
              </a:rPr>
              <a:t>речи;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умение видеть структуру слова, его морфемный </a:t>
            </a:r>
            <a:r>
              <a:rPr lang="ru-RU" dirty="0" smtClean="0">
                <a:latin typeface="Times New Roman" panose="02020603050405020304" pitchFamily="18" charset="0"/>
                <a:cs typeface="Times New Roman" panose="02020603050405020304" pitchFamily="18" charset="0"/>
              </a:rPr>
              <a:t>состав;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умение производить словообразовательный </a:t>
            </a:r>
            <a:r>
              <a:rPr lang="ru-RU" dirty="0" smtClean="0">
                <a:latin typeface="Times New Roman" panose="02020603050405020304" pitchFamily="18" charset="0"/>
                <a:cs typeface="Times New Roman" panose="02020603050405020304" pitchFamily="18" charset="0"/>
              </a:rPr>
              <a:t>анализ;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знание формулировок </a:t>
            </a:r>
            <a:r>
              <a:rPr lang="ru-RU" dirty="0" smtClean="0">
                <a:latin typeface="Times New Roman" panose="02020603050405020304" pitchFamily="18" charset="0"/>
                <a:cs typeface="Times New Roman" panose="02020603050405020304" pitchFamily="18" charset="0"/>
              </a:rPr>
              <a:t>орфограмм;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знание исключений из </a:t>
            </a:r>
            <a:r>
              <a:rPr lang="ru-RU" dirty="0" smtClean="0">
                <a:latin typeface="Times New Roman" panose="02020603050405020304" pitchFamily="18" charset="0"/>
                <a:cs typeface="Times New Roman" panose="02020603050405020304" pitchFamily="18" charset="0"/>
              </a:rPr>
              <a:t>правил.</a:t>
            </a:r>
            <a:endParaRPr lang="ru-RU"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p:cNvSpPr/>
          <p:nvPr/>
        </p:nvSpPr>
        <p:spPr>
          <a:xfrm>
            <a:off x="1066800" y="1371600"/>
            <a:ext cx="7162800" cy="1446550"/>
          </a:xfrm>
          <a:prstGeom prst="rect">
            <a:avLst/>
          </a:prstGeom>
        </p:spPr>
        <p:txBody>
          <a:bodyPr wrap="square">
            <a:spAutoFit/>
          </a:bodyPr>
          <a:lstStyle/>
          <a:p>
            <a:pPr algn="ctr"/>
            <a:r>
              <a:rPr lang="ru-RU" sz="3200" b="1" dirty="0">
                <a:solidFill>
                  <a:srgbClr val="002060"/>
                </a:solidFill>
              </a:rPr>
              <a:t>Залог успешного выполнения заданий по орфографии</a:t>
            </a:r>
          </a:p>
          <a:p>
            <a:pPr algn="ctr"/>
            <a:endParaRPr lang="ru-RU" b="1" dirty="0">
              <a:solidFill>
                <a:srgbClr val="002060"/>
              </a:solidFill>
            </a:endParaRPr>
          </a:p>
        </p:txBody>
      </p:sp>
      <p:pic>
        <p:nvPicPr>
          <p:cNvPr id="6" name="Picture 2" descr="C:\Диск Д\Documents\логотип Легиона\лого легион 15 лет S.jpg">
            <a:extLst>
              <a:ext uri="{FF2B5EF4-FFF2-40B4-BE49-F238E27FC236}">
                <a16:creationId xmlns="" xmlns:a16="http://schemas.microsoft.com/office/drawing/2014/main" id="{BD870332-06F0-43A1-8024-52398B6A9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38239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3204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990600"/>
            <a:ext cx="9067800" cy="5390728"/>
          </a:xfrm>
        </p:spPr>
        <p:txBody>
          <a:bodyPr>
            <a:noAutofit/>
          </a:bodyPr>
          <a:lstStyle/>
          <a:p>
            <a:pPr marL="0" indent="0" algn="just">
              <a:spcBef>
                <a:spcPts val="0"/>
              </a:spcBef>
              <a:buNone/>
            </a:pPr>
            <a:r>
              <a:rPr lang="ru-RU" sz="2000" b="1" dirty="0">
                <a:solidFill>
                  <a:schemeClr val="tx1"/>
                </a:solidFill>
              </a:rPr>
              <a:t>     </a:t>
            </a:r>
            <a:r>
              <a:rPr lang="ru-RU" sz="2000" b="1" dirty="0">
                <a:solidFill>
                  <a:schemeClr val="tx1"/>
                </a:solidFill>
                <a:latin typeface="Times New Roman" pitchFamily="18" charset="0"/>
                <a:cs typeface="Times New Roman" pitchFamily="18" charset="0"/>
              </a:rPr>
              <a:t>(1)Гулять Лидочка не любила.</a:t>
            </a:r>
          </a:p>
          <a:p>
            <a:pPr marL="0" indent="0" algn="just">
              <a:spcBef>
                <a:spcPts val="0"/>
              </a:spcBef>
              <a:buNone/>
            </a:pPr>
            <a:r>
              <a:rPr lang="ru-RU" sz="2000" b="1" dirty="0">
                <a:solidFill>
                  <a:schemeClr val="tx1"/>
                </a:solidFill>
                <a:latin typeface="Times New Roman" pitchFamily="18" charset="0"/>
                <a:cs typeface="Times New Roman" pitchFamily="18" charset="0"/>
              </a:rPr>
              <a:t>     (2)Сидеть дома — тоже.</a:t>
            </a:r>
          </a:p>
          <a:p>
            <a:pPr marL="0" indent="0" algn="just">
              <a:spcBef>
                <a:spcPts val="0"/>
              </a:spcBef>
              <a:buNone/>
            </a:pPr>
            <a:r>
              <a:rPr lang="ru-RU" sz="2000" b="1" dirty="0">
                <a:solidFill>
                  <a:schemeClr val="tx1"/>
                </a:solidFill>
                <a:latin typeface="Times New Roman" pitchFamily="18" charset="0"/>
                <a:cs typeface="Times New Roman" pitchFamily="18" charset="0"/>
              </a:rPr>
              <a:t>     (3)Оставались только книжки — они ничего не требовали, не запрещали, и с ними можно было разговаривать. (4)Сколько угодно. (5)Хотя и про себя. (6)Убедившись, что Лидочка быстро преодолела все незначительные детские рубежи, начиная с простодушного Айболита и заканчивая прелестной, лукавой поэмой «Руслан и Людмила», Галина Петровна, поразмыслив, решила, что для собственного спокойствия одну из позиций можно и уступить. (7)Она подвела Лидочку к одному из накрепко запертых книжных шкафов, провернула хрустящий ключ и спрятала его в карман.</a:t>
            </a:r>
          </a:p>
          <a:p>
            <a:pPr marL="0" indent="0" algn="just">
              <a:spcBef>
                <a:spcPts val="0"/>
              </a:spcBef>
              <a:buNone/>
            </a:pPr>
            <a:r>
              <a:rPr lang="ru-RU" sz="2000" b="1" dirty="0">
                <a:solidFill>
                  <a:schemeClr val="tx1"/>
                </a:solidFill>
                <a:latin typeface="Times New Roman" pitchFamily="18" charset="0"/>
                <a:cs typeface="Times New Roman" pitchFamily="18" charset="0"/>
              </a:rPr>
              <a:t>     (8)– Вот тут можешь копаться сколько влезет, — милостиво разрешила она и указала на нижнюю полку. (9)– Выше — и думать не смей.</a:t>
            </a:r>
          </a:p>
          <a:p>
            <a:pPr marL="0" indent="0" algn="just">
              <a:spcBef>
                <a:spcPts val="0"/>
              </a:spcBef>
              <a:buNone/>
            </a:pPr>
            <a:r>
              <a:rPr lang="ru-RU" sz="2000" b="1" dirty="0">
                <a:solidFill>
                  <a:schemeClr val="tx1"/>
                </a:solidFill>
                <a:latin typeface="Times New Roman" pitchFamily="18" charset="0"/>
                <a:cs typeface="Times New Roman" pitchFamily="18" charset="0"/>
              </a:rPr>
              <a:t>     (10)Лидочка, потрясённая открывшимися ей растрёпанными сокровищами, мелко закивала.</a:t>
            </a:r>
          </a:p>
        </p:txBody>
      </p:sp>
      <p:sp>
        <p:nvSpPr>
          <p:cNvPr id="3" name="Заголовок 2"/>
          <p:cNvSpPr>
            <a:spLocks noGrp="1"/>
          </p:cNvSpPr>
          <p:nvPr>
            <p:ph type="title"/>
          </p:nvPr>
        </p:nvSpPr>
        <p:spPr/>
        <p:txBody>
          <a:bodyPr/>
          <a:lstStyle/>
          <a:p>
            <a:r>
              <a:rPr lang="ru-RU" b="1" dirty="0">
                <a:solidFill>
                  <a:schemeClr val="accent2">
                    <a:lumMod val="60000"/>
                    <a:lumOff val="40000"/>
                  </a:schemeClr>
                </a:solidFill>
                <a:latin typeface="Times New Roman" pitchFamily="18" charset="0"/>
                <a:cs typeface="Times New Roman" pitchFamily="18" charset="0"/>
              </a:rPr>
              <a:t>ТЕКСТ</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60960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205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2400" y="1066800"/>
            <a:ext cx="8991600" cy="5242520"/>
          </a:xfrm>
        </p:spPr>
        <p:txBody>
          <a:bodyPr>
            <a:normAutofit fontScale="77500" lnSpcReduction="20000"/>
          </a:bodyPr>
          <a:lstStyle/>
          <a:p>
            <a:pPr marL="0" indent="0">
              <a:lnSpc>
                <a:spcPct val="110000"/>
              </a:lnSpc>
              <a:spcBef>
                <a:spcPts val="0"/>
              </a:spcBef>
              <a:buNone/>
            </a:pPr>
            <a:r>
              <a:rPr lang="ru-RU" b="1" dirty="0">
                <a:solidFill>
                  <a:schemeClr val="tx1"/>
                </a:solidFill>
              </a:rPr>
              <a:t>     (</a:t>
            </a:r>
            <a:r>
              <a:rPr lang="ru-RU" b="1" dirty="0">
                <a:solidFill>
                  <a:schemeClr val="tx1"/>
                </a:solidFill>
                <a:latin typeface="Times New Roman" pitchFamily="18" charset="0"/>
                <a:cs typeface="Times New Roman" pitchFamily="18" charset="0"/>
              </a:rPr>
              <a:t>11)Так она унаследовала книги своего дедушки.</a:t>
            </a:r>
          </a:p>
          <a:p>
            <a:pPr marL="0" indent="0">
              <a:lnSpc>
                <a:spcPct val="110000"/>
              </a:lnSpc>
              <a:spcBef>
                <a:spcPts val="0"/>
              </a:spcBef>
              <a:buNone/>
            </a:pPr>
            <a:r>
              <a:rPr lang="ru-RU" b="1" dirty="0">
                <a:solidFill>
                  <a:schemeClr val="tx1"/>
                </a:solidFill>
                <a:latin typeface="Times New Roman" pitchFamily="18" charset="0"/>
                <a:cs typeface="Times New Roman" pitchFamily="18" charset="0"/>
              </a:rPr>
              <a:t>     (12)Разумеется, это были не все книги из огромной драгоценной библиотеки Лазаря Линдта, а только мелкий букинистический сор, который Галина Петровна не знала, как идентифицировать, но выкинуть не решилась — не в память о покойном супруге, конечно, а просто потому, что боялась прогадать. (13)Галина Петровна просто собрала все эти ещё в девятнадцатом веке переплетённые годовые подшивки «Нивы», осыпающиеся учебники по арифметике и простодушные книжки «Дамского чтения для сердца и разума» и сослала на одну из полок, мысленно дивясь, зачем придирчивому Линдту вообще понадобился этот не имеющий ценности </a:t>
            </a:r>
            <a:r>
              <a:rPr lang="ru-RU" b="1" dirty="0" err="1">
                <a:solidFill>
                  <a:schemeClr val="tx1"/>
                </a:solidFill>
                <a:latin typeface="Times New Roman" pitchFamily="18" charset="0"/>
                <a:cs typeface="Times New Roman" pitchFamily="18" charset="0"/>
              </a:rPr>
              <a:t>библиобред</a:t>
            </a:r>
            <a:r>
              <a:rPr lang="ru-RU" b="1" dirty="0">
                <a:solidFill>
                  <a:schemeClr val="tx1"/>
                </a:solidFill>
                <a:latin typeface="Times New Roman" pitchFamily="18" charset="0"/>
                <a:cs typeface="Times New Roman" pitchFamily="18" charset="0"/>
              </a:rPr>
              <a:t>.</a:t>
            </a:r>
          </a:p>
          <a:p>
            <a:pPr marL="0" indent="0">
              <a:lnSpc>
                <a:spcPct val="110000"/>
              </a:lnSpc>
              <a:spcBef>
                <a:spcPts val="0"/>
              </a:spcBef>
              <a:buNone/>
            </a:pPr>
            <a:r>
              <a:rPr lang="ru-RU" b="1" dirty="0">
                <a:solidFill>
                  <a:schemeClr val="tx1"/>
                </a:solidFill>
                <a:latin typeface="Times New Roman" pitchFamily="18" charset="0"/>
                <a:cs typeface="Times New Roman" pitchFamily="18" charset="0"/>
              </a:rPr>
              <a:t>     (14)Лидочка села перед книжным шкафом на паркет. (15)Ей было шесть лет — совсем взрослая, учитывая все обстоятельства времени и места.</a:t>
            </a:r>
          </a:p>
        </p:txBody>
      </p:sp>
      <p:sp>
        <p:nvSpPr>
          <p:cNvPr id="3" name="Заголовок 2"/>
          <p:cNvSpPr>
            <a:spLocks noGrp="1"/>
          </p:cNvSpPr>
          <p:nvPr>
            <p:ph type="title"/>
          </p:nvPr>
        </p:nvSpPr>
        <p:spPr/>
        <p:txBody>
          <a:bodyPr/>
          <a:lstStyle/>
          <a:p>
            <a:r>
              <a:rPr lang="ru-RU" b="1" dirty="0">
                <a:solidFill>
                  <a:schemeClr val="accent2">
                    <a:lumMod val="60000"/>
                    <a:lumOff val="40000"/>
                  </a:schemeClr>
                </a:solidFill>
                <a:latin typeface="Times New Roman" pitchFamily="18" charset="0"/>
                <a:cs typeface="Times New Roman" pitchFamily="18" charset="0"/>
              </a:rPr>
              <a:t>ТЕКСТ</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3" y="630932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492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066800"/>
            <a:ext cx="9067800" cy="5098504"/>
          </a:xfrm>
        </p:spPr>
        <p:txBody>
          <a:bodyPr>
            <a:noAutofit/>
          </a:bodyPr>
          <a:lstStyle/>
          <a:p>
            <a:pPr marL="0" indent="0">
              <a:spcBef>
                <a:spcPts val="0"/>
              </a:spcBef>
              <a:buNone/>
            </a:pPr>
            <a:r>
              <a:rPr lang="ru-RU" sz="2000" b="1" dirty="0">
                <a:solidFill>
                  <a:schemeClr val="tx1"/>
                </a:solidFill>
              </a:rPr>
              <a:t>     </a:t>
            </a:r>
            <a:r>
              <a:rPr lang="ru-RU" sz="2000" b="1" dirty="0">
                <a:solidFill>
                  <a:schemeClr val="tx1"/>
                </a:solidFill>
                <a:latin typeface="Times New Roman" pitchFamily="18" charset="0"/>
                <a:cs typeface="Times New Roman" pitchFamily="18" charset="0"/>
              </a:rPr>
              <a:t>(16)– Правда можно? — переспросила она прежде, чем протянуть руку. (17)Галина Петровна могла передумать в любой момент, и за позволенное вчера назавтра можно было получить преотличную трёпку. (18)Лидочка это знала. (19)Она вообще знала много больше, чем положено было человеку её лет.</a:t>
            </a:r>
          </a:p>
          <a:p>
            <a:pPr marL="0" indent="0">
              <a:spcBef>
                <a:spcPts val="0"/>
              </a:spcBef>
              <a:buNone/>
            </a:pPr>
            <a:r>
              <a:rPr lang="ru-RU" sz="2000" b="1" dirty="0">
                <a:solidFill>
                  <a:schemeClr val="tx1"/>
                </a:solidFill>
                <a:latin typeface="Times New Roman" pitchFamily="18" charset="0"/>
                <a:cs typeface="Times New Roman" pitchFamily="18" charset="0"/>
              </a:rPr>
              <a:t>     (20)– Да читай, господи, — разрешила Галина Петровна. (21)– Не рви только и фломастерами не малюй.</a:t>
            </a:r>
          </a:p>
          <a:p>
            <a:pPr marL="0" indent="0">
              <a:spcBef>
                <a:spcPts val="0"/>
              </a:spcBef>
              <a:buNone/>
            </a:pPr>
            <a:r>
              <a:rPr lang="ru-RU" sz="2000" b="1" dirty="0">
                <a:solidFill>
                  <a:schemeClr val="tx1"/>
                </a:solidFill>
                <a:latin typeface="Times New Roman" pitchFamily="18" charset="0"/>
                <a:cs typeface="Times New Roman" pitchFamily="18" charset="0"/>
              </a:rPr>
              <a:t>     (22)Лидочка кивнула ещё раз и безошибочно вытянула из тесного, чуточку взлохмаченного книжного строя самый потрёпанный и даже как будто немного тёплый том.</a:t>
            </a:r>
          </a:p>
          <a:p>
            <a:pPr marL="0" indent="0">
              <a:spcBef>
                <a:spcPts val="0"/>
              </a:spcBef>
              <a:buNone/>
            </a:pPr>
            <a:r>
              <a:rPr lang="ru-RU" sz="2000" b="1" dirty="0">
                <a:solidFill>
                  <a:schemeClr val="tx1"/>
                </a:solidFill>
                <a:latin typeface="Times New Roman" pitchFamily="18" charset="0"/>
                <a:cs typeface="Times New Roman" pitchFamily="18" charset="0"/>
              </a:rPr>
              <a:t>     (23)Лидочка уселась поудобнее, и книга сама </a:t>
            </a:r>
            <a:r>
              <a:rPr lang="ru-RU" sz="2000" b="1" dirty="0" err="1">
                <a:solidFill>
                  <a:schemeClr val="tx1"/>
                </a:solidFill>
                <a:latin typeface="Times New Roman" pitchFamily="18" charset="0"/>
                <a:cs typeface="Times New Roman" pitchFamily="18" charset="0"/>
              </a:rPr>
              <a:t>готовно</a:t>
            </a:r>
            <a:r>
              <a:rPr lang="ru-RU" sz="2000" b="1" dirty="0">
                <a:solidFill>
                  <a:schemeClr val="tx1"/>
                </a:solidFill>
                <a:latin typeface="Times New Roman" pitchFamily="18" charset="0"/>
                <a:cs typeface="Times New Roman" pitchFamily="18" charset="0"/>
              </a:rPr>
              <a:t> раскрылась ей навстречу — на излюбленном кем-то, зачитанном и даже немного замасленном месте.</a:t>
            </a:r>
          </a:p>
          <a:p>
            <a:pPr marL="0" indent="0">
              <a:spcBef>
                <a:spcPts val="0"/>
              </a:spcBef>
              <a:buNone/>
            </a:pPr>
            <a:r>
              <a:rPr lang="ru-RU" sz="2000" b="1" dirty="0">
                <a:solidFill>
                  <a:schemeClr val="tx1"/>
                </a:solidFill>
                <a:latin typeface="Times New Roman" pitchFamily="18" charset="0"/>
                <a:cs typeface="Times New Roman" pitchFamily="18" charset="0"/>
              </a:rPr>
              <a:t>     (24)Лидочка — впервые за много-много месяцев — не вспомнила про мамочку и впервые была совершенно счастлива. (25)Это была её полка, её книги</a:t>
            </a:r>
            <a:r>
              <a:rPr lang="ru-RU" sz="2000" b="1" dirty="0" smtClean="0">
                <a:solidFill>
                  <a:schemeClr val="tx1"/>
                </a:solidFill>
                <a:latin typeface="Times New Roman" pitchFamily="18" charset="0"/>
                <a:cs typeface="Times New Roman" pitchFamily="18" charset="0"/>
              </a:rPr>
              <a:t>.</a:t>
            </a:r>
          </a:p>
          <a:p>
            <a:pPr marL="0" indent="0">
              <a:spcBef>
                <a:spcPts val="0"/>
              </a:spcBef>
              <a:buNone/>
            </a:pPr>
            <a:r>
              <a:rPr lang="ru-RU" sz="2000" b="1" i="1" dirty="0">
                <a:solidFill>
                  <a:schemeClr val="tx1"/>
                </a:solidFill>
                <a:latin typeface="Times New Roman" pitchFamily="18" charset="0"/>
                <a:cs typeface="Times New Roman" pitchFamily="18" charset="0"/>
              </a:rPr>
              <a:t> </a:t>
            </a:r>
            <a:r>
              <a:rPr lang="ru-RU" sz="2000" b="1" i="1" dirty="0" smtClean="0">
                <a:solidFill>
                  <a:schemeClr val="tx1"/>
                </a:solidFill>
                <a:latin typeface="Times New Roman" pitchFamily="18" charset="0"/>
                <a:cs typeface="Times New Roman" pitchFamily="18" charset="0"/>
              </a:rPr>
              <a:t>                                                                          (</a:t>
            </a:r>
            <a:r>
              <a:rPr lang="ru-RU" sz="2000" b="1" i="1" dirty="0">
                <a:solidFill>
                  <a:schemeClr val="tx1"/>
                </a:solidFill>
                <a:latin typeface="Times New Roman" pitchFamily="18" charset="0"/>
                <a:cs typeface="Times New Roman" pitchFamily="18" charset="0"/>
              </a:rPr>
              <a:t>По М. Степновой)</a:t>
            </a:r>
          </a:p>
        </p:txBody>
      </p:sp>
      <p:sp>
        <p:nvSpPr>
          <p:cNvPr id="3" name="Заголовок 2"/>
          <p:cNvSpPr>
            <a:spLocks noGrp="1"/>
          </p:cNvSpPr>
          <p:nvPr>
            <p:ph type="title"/>
          </p:nvPr>
        </p:nvSpPr>
        <p:spPr/>
        <p:txBody>
          <a:bodyPr/>
          <a:lstStyle/>
          <a:p>
            <a:r>
              <a:rPr lang="ru-RU" b="1" dirty="0">
                <a:solidFill>
                  <a:schemeClr val="accent2">
                    <a:lumMod val="60000"/>
                    <a:lumOff val="40000"/>
                  </a:schemeClr>
                </a:solidFill>
                <a:latin typeface="Times New Roman" pitchFamily="18" charset="0"/>
                <a:cs typeface="Times New Roman" pitchFamily="18" charset="0"/>
              </a:rPr>
              <a:t>ТЕКСТ</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2"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9149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420888"/>
            <a:ext cx="8640959" cy="3960440"/>
          </a:xfrm>
        </p:spPr>
        <p:txBody>
          <a:bodyPr>
            <a:normAutofit fontScale="85000" lnSpcReduction="20000"/>
          </a:bodyPr>
          <a:lstStyle/>
          <a:p>
            <a:pPr marL="0" indent="0">
              <a:buNone/>
            </a:pPr>
            <a:r>
              <a:rPr lang="ru-RU" b="1" dirty="0">
                <a:solidFill>
                  <a:schemeClr val="tx1"/>
                </a:solidFill>
                <a:latin typeface="Times New Roman" pitchFamily="18" charset="0"/>
                <a:cs typeface="Times New Roman" pitchFamily="18" charset="0"/>
              </a:rPr>
              <a:t>Какие из высказываний соответствуют содержанию текста? Укажите номера ответов.</a:t>
            </a:r>
          </a:p>
          <a:p>
            <a:pPr marL="0" indent="0">
              <a:buNone/>
            </a:pPr>
            <a:r>
              <a:rPr lang="ru-RU" b="1" dirty="0">
                <a:solidFill>
                  <a:schemeClr val="tx1"/>
                </a:solidFill>
                <a:latin typeface="Times New Roman" pitchFamily="18" charset="0"/>
                <a:cs typeface="Times New Roman" pitchFamily="18" charset="0"/>
              </a:rPr>
              <a:t>1) Лидочка унаследовала все книги своего дедушки.</a:t>
            </a:r>
          </a:p>
          <a:p>
            <a:pPr marL="0" indent="0">
              <a:buNone/>
            </a:pPr>
            <a:r>
              <a:rPr lang="ru-RU" b="1" dirty="0">
                <a:solidFill>
                  <a:schemeClr val="tx1"/>
                </a:solidFill>
                <a:latin typeface="Times New Roman" pitchFamily="18" charset="0"/>
                <a:cs typeface="Times New Roman" pitchFamily="18" charset="0"/>
              </a:rPr>
              <a:t>2) Галина Петровна сохранила книги в память о покойном муже.</a:t>
            </a:r>
          </a:p>
          <a:p>
            <a:pPr marL="0" indent="0">
              <a:buNone/>
            </a:pPr>
            <a:r>
              <a:rPr lang="ru-RU" b="1" dirty="0">
                <a:solidFill>
                  <a:schemeClr val="tx1"/>
                </a:solidFill>
                <a:latin typeface="Times New Roman" pitchFamily="18" charset="0"/>
                <a:cs typeface="Times New Roman" pitchFamily="18" charset="0"/>
              </a:rPr>
              <a:t>3) Годовые подшивки «Нивы» были переплетены в девятнадцатом веке.</a:t>
            </a:r>
          </a:p>
          <a:p>
            <a:pPr marL="0" indent="0">
              <a:buNone/>
            </a:pPr>
            <a:r>
              <a:rPr lang="ru-RU" b="1" dirty="0">
                <a:solidFill>
                  <a:schemeClr val="tx1"/>
                </a:solidFill>
                <a:latin typeface="Times New Roman" pitchFamily="18" charset="0"/>
                <a:cs typeface="Times New Roman" pitchFamily="18" charset="0"/>
              </a:rPr>
              <a:t>4) В шесть лет Лидочка знала много больше, чем положено было человеку её лет.</a:t>
            </a:r>
          </a:p>
          <a:p>
            <a:pPr marL="0" indent="0">
              <a:buNone/>
            </a:pPr>
            <a:r>
              <a:rPr lang="ru-RU" b="1" dirty="0">
                <a:solidFill>
                  <a:schemeClr val="tx1"/>
                </a:solidFill>
                <a:latin typeface="Times New Roman" pitchFamily="18" charset="0"/>
                <a:cs typeface="Times New Roman" pitchFamily="18" charset="0"/>
              </a:rPr>
              <a:t>5) Лидочка любила сидеть дома.</a:t>
            </a:r>
          </a:p>
          <a:p>
            <a:pPr marL="0" indent="0">
              <a:buNone/>
            </a:pPr>
            <a:r>
              <a:rPr lang="ru-RU" b="1" dirty="0">
                <a:solidFill>
                  <a:schemeClr val="tx1"/>
                </a:solidFill>
                <a:latin typeface="Times New Roman" pitchFamily="18" charset="0"/>
                <a:cs typeface="Times New Roman" pitchFamily="18" charset="0"/>
              </a:rPr>
              <a:t>Ответ: 3, 4.</a:t>
            </a:r>
          </a:p>
        </p:txBody>
      </p:sp>
      <p:sp>
        <p:nvSpPr>
          <p:cNvPr id="3" name="Заголовок 2"/>
          <p:cNvSpPr>
            <a:spLocks noGrp="1"/>
          </p:cNvSpPr>
          <p:nvPr>
            <p:ph type="title"/>
          </p:nvPr>
        </p:nvSpPr>
        <p:spPr/>
        <p:txBody>
          <a:bodyPr>
            <a:noAutofit/>
          </a:bodyPr>
          <a:lstStyle/>
          <a:p>
            <a:r>
              <a:rPr lang="ru-RU" b="1" dirty="0">
                <a:solidFill>
                  <a:schemeClr val="accent2">
                    <a:lumMod val="60000"/>
                    <a:lumOff val="40000"/>
                  </a:schemeClr>
                </a:solidFill>
                <a:latin typeface="Times New Roman" pitchFamily="18" charset="0"/>
                <a:cs typeface="Times New Roman" pitchFamily="18" charset="0"/>
              </a:rPr>
              <a:t>Задание 6.</a:t>
            </a:r>
            <a:r>
              <a:rPr lang="ru-RU" dirty="0">
                <a:solidFill>
                  <a:schemeClr val="accent2">
                    <a:lumMod val="60000"/>
                    <a:lumOff val="40000"/>
                  </a:schemeClr>
                </a:solidFill>
                <a:latin typeface="Times New Roman" pitchFamily="18" charset="0"/>
                <a:cs typeface="Times New Roman" pitchFamily="18" charset="0"/>
              </a:rPr>
              <a:t> </a:t>
            </a:r>
            <a:r>
              <a:rPr lang="ru-RU" b="1" dirty="0">
                <a:solidFill>
                  <a:schemeClr val="accent2">
                    <a:lumMod val="60000"/>
                    <a:lumOff val="40000"/>
                  </a:schemeClr>
                </a:solidFill>
                <a:latin typeface="Times New Roman" pitchFamily="18" charset="0"/>
                <a:cs typeface="Times New Roman" pitchFamily="18" charset="0"/>
              </a:rPr>
              <a:t>Анализ содержания текста</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6285468"/>
            <a:ext cx="1298853" cy="41210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скругленные углы 4">
            <a:extLst>
              <a:ext uri="{FF2B5EF4-FFF2-40B4-BE49-F238E27FC236}">
                <a16:creationId xmlns="" xmlns:a16="http://schemas.microsoft.com/office/drawing/2014/main" id="{C321A061-4301-41C8-99B7-9F8A591214D0}"/>
              </a:ext>
            </a:extLst>
          </p:cNvPr>
          <p:cNvSpPr/>
          <p:nvPr/>
        </p:nvSpPr>
        <p:spPr>
          <a:xfrm>
            <a:off x="190500" y="1167695"/>
            <a:ext cx="8762999" cy="1143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 xmlns:a16="http://schemas.microsoft.com/office/drawing/2014/main" id="{30A7C4DB-6AF9-473F-B8E1-90AB6A9E9820}"/>
              </a:ext>
            </a:extLst>
          </p:cNvPr>
          <p:cNvSpPr txBox="1"/>
          <p:nvPr/>
        </p:nvSpPr>
        <p:spPr>
          <a:xfrm>
            <a:off x="323528" y="1447800"/>
            <a:ext cx="8439472" cy="830997"/>
          </a:xfrm>
          <a:prstGeom prst="rect">
            <a:avLst/>
          </a:prstGeom>
          <a:noFill/>
        </p:spPr>
        <p:txBody>
          <a:bodyPr wrap="square" rtlCol="0">
            <a:spAutoFit/>
          </a:bodyPr>
          <a:lstStyle/>
          <a:p>
            <a:r>
              <a:rPr lang="ru-RU" b="1" dirty="0"/>
              <a:t>Совет: внимательно читайте текст (изучающее чтение). Не только поверхностная, но и глубинная информация.</a:t>
            </a:r>
          </a:p>
        </p:txBody>
      </p:sp>
    </p:spTree>
    <p:extLst>
      <p:ext uri="{BB962C8B-B14F-4D97-AF65-F5344CB8AC3E}">
        <p14:creationId xmlns:p14="http://schemas.microsoft.com/office/powerpoint/2010/main" val="28513906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noAutofit/>
          </a:bodyPr>
          <a:lstStyle/>
          <a:p>
            <a:pPr algn="ctr"/>
            <a:r>
              <a:rPr lang="ru-RU" b="1" dirty="0">
                <a:solidFill>
                  <a:schemeClr val="accent2">
                    <a:lumMod val="60000"/>
                    <a:lumOff val="40000"/>
                  </a:schemeClr>
                </a:solidFill>
                <a:latin typeface="Times New Roman" pitchFamily="18" charset="0"/>
                <a:cs typeface="Times New Roman" pitchFamily="18" charset="0"/>
              </a:rPr>
              <a:t>Изменения в структуре </a:t>
            </a:r>
            <a:br>
              <a:rPr lang="ru-RU" b="1" dirty="0">
                <a:solidFill>
                  <a:schemeClr val="accent2">
                    <a:lumMod val="60000"/>
                    <a:lumOff val="40000"/>
                  </a:schemeClr>
                </a:solidFill>
                <a:latin typeface="Times New Roman" pitchFamily="18" charset="0"/>
                <a:cs typeface="Times New Roman" pitchFamily="18" charset="0"/>
              </a:rPr>
            </a:br>
            <a:r>
              <a:rPr lang="ru-RU" b="1" dirty="0">
                <a:solidFill>
                  <a:schemeClr val="accent2">
                    <a:lumMod val="60000"/>
                    <a:lumOff val="40000"/>
                  </a:schemeClr>
                </a:solidFill>
                <a:latin typeface="Times New Roman" pitchFamily="18" charset="0"/>
                <a:cs typeface="Times New Roman" pitchFamily="18" charset="0"/>
              </a:rPr>
              <a:t>КИМ ОГЭ</a:t>
            </a:r>
            <a:endParaRPr lang="ru-RU" dirty="0">
              <a:solidFill>
                <a:schemeClr val="accent2">
                  <a:lumMod val="60000"/>
                  <a:lumOff val="40000"/>
                </a:schemeClr>
              </a:solidFill>
              <a:latin typeface="Times New Roman" pitchFamily="18" charset="0"/>
              <a:cs typeface="Times New Roman" pitchFamily="18" charset="0"/>
            </a:endParaRPr>
          </a:p>
        </p:txBody>
      </p:sp>
      <p:graphicFrame>
        <p:nvGraphicFramePr>
          <p:cNvPr id="4" name="Объект 4"/>
          <p:cNvGraphicFramePr>
            <a:graphicFrameLocks/>
          </p:cNvGraphicFramePr>
          <p:nvPr>
            <p:extLst>
              <p:ext uri="{D42A27DB-BD31-4B8C-83A1-F6EECF244321}">
                <p14:modId xmlns:p14="http://schemas.microsoft.com/office/powerpoint/2010/main" val="2398018260"/>
              </p:ext>
            </p:extLst>
          </p:nvPr>
        </p:nvGraphicFramePr>
        <p:xfrm>
          <a:off x="304800" y="1295400"/>
          <a:ext cx="8534400" cy="5181600"/>
        </p:xfrm>
        <a:graphic>
          <a:graphicData uri="http://schemas.openxmlformats.org/drawingml/2006/table">
            <a:tbl>
              <a:tblPr firstRow="1" bandRow="1">
                <a:tableStyleId>{5C22544A-7EE6-4342-B048-85BDC9FD1C3A}</a:tableStyleId>
              </a:tblPr>
              <a:tblGrid>
                <a:gridCol w="8534400">
                  <a:extLst>
                    <a:ext uri="{9D8B030D-6E8A-4147-A177-3AD203B41FA5}">
                      <a16:colId xmlns="" xmlns:a16="http://schemas.microsoft.com/office/drawing/2014/main" val="20000"/>
                    </a:ext>
                  </a:extLst>
                </a:gridCol>
              </a:tblGrid>
              <a:tr h="1070864">
                <a:tc>
                  <a:txBody>
                    <a:bodyPr/>
                    <a:lstStyle/>
                    <a:p>
                      <a:pPr algn="ctr"/>
                      <a:r>
                        <a:rPr lang="ru-RU" sz="4000" b="1" dirty="0">
                          <a:solidFill>
                            <a:schemeClr val="accent2">
                              <a:lumMod val="60000"/>
                              <a:lumOff val="40000"/>
                            </a:schemeClr>
                          </a:solidFill>
                          <a:latin typeface="Times New Roman" pitchFamily="18" charset="0"/>
                          <a:cs typeface="Times New Roman" pitchFamily="18" charset="0"/>
                        </a:rPr>
                        <a:t>2020 </a:t>
                      </a:r>
                    </a:p>
                  </a:txBody>
                  <a:tcPr/>
                </a:tc>
                <a:extLst>
                  <a:ext uri="{0D108BD9-81ED-4DB2-BD59-A6C34878D82A}">
                    <a16:rowId xmlns="" xmlns:a16="http://schemas.microsoft.com/office/drawing/2014/main" val="10000"/>
                  </a:ext>
                </a:extLst>
              </a:tr>
              <a:tr h="1139952">
                <a:tc>
                  <a:txBody>
                    <a:bodyPr/>
                    <a:lstStyle/>
                    <a:p>
                      <a:pPr marL="342900" indent="-342900" algn="ctr">
                        <a:buFont typeface="Wingdings" pitchFamily="2" charset="2"/>
                        <a:buNone/>
                      </a:pPr>
                      <a:r>
                        <a:rPr lang="ru-RU" sz="2800" b="1" dirty="0">
                          <a:latin typeface="Times New Roman" pitchFamily="18" charset="0"/>
                          <a:cs typeface="Times New Roman" pitchFamily="18" charset="0"/>
                        </a:rPr>
                        <a:t>    Текст для сжатого изложения по содержанию </a:t>
                      </a:r>
                      <a:endParaRPr lang="ru-RU" sz="2800" b="1" dirty="0" smtClean="0">
                        <a:latin typeface="Times New Roman" pitchFamily="18" charset="0"/>
                        <a:cs typeface="Times New Roman" pitchFamily="18" charset="0"/>
                      </a:endParaRPr>
                    </a:p>
                    <a:p>
                      <a:pPr marL="342900" indent="-342900" algn="ctr">
                        <a:buFont typeface="Wingdings" pitchFamily="2" charset="2"/>
                        <a:buNone/>
                      </a:pPr>
                      <a:r>
                        <a:rPr lang="ru-RU" sz="2800" b="1" dirty="0" smtClean="0">
                          <a:latin typeface="Times New Roman" pitchFamily="18" charset="0"/>
                          <a:cs typeface="Times New Roman" pitchFamily="18" charset="0"/>
                        </a:rPr>
                        <a:t>не </a:t>
                      </a:r>
                      <a:r>
                        <a:rPr lang="ru-RU" sz="2800" b="1" dirty="0">
                          <a:latin typeface="Times New Roman" pitchFamily="18" charset="0"/>
                          <a:cs typeface="Times New Roman" pitchFamily="18" charset="0"/>
                        </a:rPr>
                        <a:t>связан с частями 2 и 3</a:t>
                      </a:r>
                    </a:p>
                  </a:txBody>
                  <a:tcPr/>
                </a:tc>
                <a:extLst>
                  <a:ext uri="{0D108BD9-81ED-4DB2-BD59-A6C34878D82A}">
                    <a16:rowId xmlns="" xmlns:a16="http://schemas.microsoft.com/office/drawing/2014/main" val="10001"/>
                  </a:ext>
                </a:extLst>
              </a:tr>
              <a:tr h="1485392">
                <a:tc>
                  <a:txBody>
                    <a:bodyPr/>
                    <a:lstStyle/>
                    <a:p>
                      <a:pPr marL="342900" indent="-342900" algn="ctr">
                        <a:buFont typeface="Wingdings" pitchFamily="2" charset="2"/>
                        <a:buNone/>
                      </a:pPr>
                      <a:r>
                        <a:rPr lang="ru-RU" sz="2400" b="1" dirty="0">
                          <a:latin typeface="Times New Roman" pitchFamily="18" charset="0"/>
                          <a:cs typeface="Times New Roman" pitchFamily="18" charset="0"/>
                        </a:rPr>
                        <a:t>    </a:t>
                      </a:r>
                      <a:r>
                        <a:rPr lang="ru-RU" sz="2800" b="1" dirty="0">
                          <a:latin typeface="Times New Roman" pitchFamily="18" charset="0"/>
                          <a:cs typeface="Times New Roman" pitchFamily="18" charset="0"/>
                        </a:rPr>
                        <a:t>Только ТРИ задания части 2 выполняются </a:t>
                      </a:r>
                      <a:endParaRPr lang="ru-RU" sz="2800" b="1" dirty="0" smtClean="0">
                        <a:latin typeface="Times New Roman" pitchFamily="18" charset="0"/>
                        <a:cs typeface="Times New Roman" pitchFamily="18" charset="0"/>
                      </a:endParaRPr>
                    </a:p>
                    <a:p>
                      <a:pPr marL="342900" indent="-342900" algn="ctr">
                        <a:buFont typeface="Wingdings" pitchFamily="2" charset="2"/>
                        <a:buNone/>
                      </a:pPr>
                      <a:r>
                        <a:rPr lang="ru-RU" sz="2800" b="1" dirty="0" smtClean="0">
                          <a:latin typeface="Times New Roman" pitchFamily="18" charset="0"/>
                          <a:cs typeface="Times New Roman" pitchFamily="18" charset="0"/>
                        </a:rPr>
                        <a:t>на </a:t>
                      </a:r>
                      <a:r>
                        <a:rPr lang="ru-RU" sz="2800" b="1" dirty="0">
                          <a:latin typeface="Times New Roman" pitchFamily="18" charset="0"/>
                          <a:cs typeface="Times New Roman" pitchFamily="18" charset="0"/>
                        </a:rPr>
                        <a:t>основе текста для чтения</a:t>
                      </a:r>
                    </a:p>
                  </a:txBody>
                  <a:tcPr/>
                </a:tc>
                <a:extLst>
                  <a:ext uri="{0D108BD9-81ED-4DB2-BD59-A6C34878D82A}">
                    <a16:rowId xmlns="" xmlns:a16="http://schemas.microsoft.com/office/drawing/2014/main" val="10002"/>
                  </a:ext>
                </a:extLst>
              </a:tr>
              <a:tr h="1485392">
                <a:tc>
                  <a:txBody>
                    <a:bodyPr/>
                    <a:lstStyle/>
                    <a:p>
                      <a:pPr marL="342900" indent="-342900" algn="ctr">
                        <a:buFont typeface="Wingdings" pitchFamily="2" charset="2"/>
                        <a:buNone/>
                      </a:pPr>
                      <a:r>
                        <a:rPr lang="ru-RU" sz="2800" b="1" dirty="0">
                          <a:latin typeface="Times New Roman" pitchFamily="18" charset="0"/>
                          <a:cs typeface="Times New Roman" pitchFamily="18" charset="0"/>
                        </a:rPr>
                        <a:t>     В части 2 появились задания,</a:t>
                      </a:r>
                      <a:r>
                        <a:rPr lang="ru-RU" sz="2800" b="1" baseline="0" dirty="0">
                          <a:latin typeface="Times New Roman" pitchFamily="18" charset="0"/>
                          <a:cs typeface="Times New Roman" pitchFamily="18" charset="0"/>
                        </a:rPr>
                        <a:t> проверяющие умение выполнять </a:t>
                      </a:r>
                      <a:r>
                        <a:rPr lang="ru-RU" sz="2800" b="1" baseline="0" dirty="0">
                          <a:solidFill>
                            <a:srgbClr val="C00000"/>
                          </a:solidFill>
                          <a:latin typeface="Times New Roman" pitchFamily="18" charset="0"/>
                          <a:cs typeface="Times New Roman" pitchFamily="18" charset="0"/>
                        </a:rPr>
                        <a:t>АНАЛИЗ</a:t>
                      </a:r>
                      <a:r>
                        <a:rPr lang="ru-RU" sz="2800" b="1" baseline="0" dirty="0">
                          <a:latin typeface="Times New Roman" pitchFamily="18" charset="0"/>
                          <a:cs typeface="Times New Roman" pitchFamily="18" charset="0"/>
                        </a:rPr>
                        <a:t>  языковых единиц</a:t>
                      </a:r>
                      <a:endParaRPr lang="ru-RU" sz="2800" b="1"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bl>
          </a:graphicData>
        </a:graphic>
      </p:graphicFrame>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6397722"/>
            <a:ext cx="21336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478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D782E98-129D-4250-AF9A-13E60D3D018F}"/>
              </a:ext>
            </a:extLst>
          </p:cNvPr>
          <p:cNvSpPr>
            <a:spLocks noGrp="1"/>
          </p:cNvSpPr>
          <p:nvPr>
            <p:ph type="title"/>
          </p:nvPr>
        </p:nvSpPr>
        <p:spPr/>
        <p:txBody>
          <a:bodyPr/>
          <a:lstStyle/>
          <a:p>
            <a:pPr algn="ctr"/>
            <a:r>
              <a:rPr lang="ru-RU" dirty="0">
                <a:solidFill>
                  <a:schemeClr val="accent2">
                    <a:lumMod val="60000"/>
                    <a:lumOff val="40000"/>
                  </a:schemeClr>
                </a:solidFill>
                <a:latin typeface="Times New Roman" pitchFamily="18" charset="0"/>
                <a:cs typeface="Times New Roman" pitchFamily="18" charset="0"/>
              </a:rPr>
              <a:t>Задание 7. Анализ средств выразительности</a:t>
            </a:r>
          </a:p>
        </p:txBody>
      </p:sp>
      <p:sp>
        <p:nvSpPr>
          <p:cNvPr id="3" name="Объект 2">
            <a:extLst>
              <a:ext uri="{FF2B5EF4-FFF2-40B4-BE49-F238E27FC236}">
                <a16:creationId xmlns="" xmlns:a16="http://schemas.microsoft.com/office/drawing/2014/main" id="{399B4300-D7BD-4556-ACB5-0654125F2F41}"/>
              </a:ext>
            </a:extLst>
          </p:cNvPr>
          <p:cNvSpPr>
            <a:spLocks noGrp="1"/>
          </p:cNvSpPr>
          <p:nvPr>
            <p:ph idx="1"/>
          </p:nvPr>
        </p:nvSpPr>
        <p:spPr/>
        <p:txBody>
          <a:bodyPr/>
          <a:lstStyle/>
          <a:p>
            <a:pPr marL="0" indent="0">
              <a:buNone/>
            </a:pPr>
            <a:r>
              <a:rPr lang="ru-RU" sz="3600" dirty="0">
                <a:latin typeface="Times New Roman" pitchFamily="18" charset="0"/>
                <a:cs typeface="Times New Roman" pitchFamily="18" charset="0"/>
              </a:rPr>
              <a:t>Распознавание и характеристика основных видов выразительных средств фонетики, лексики и синтаксиса (звукопись, эпитет, метафора, развёрнутая и скрытая метафоры, гипербола, олицетворение, сравнение, сравнительный оборот, фразеологизм, синонимы, антонимы, омонимы) в речи</a:t>
            </a:r>
          </a:p>
        </p:txBody>
      </p:sp>
      <p:sp>
        <p:nvSpPr>
          <p:cNvPr id="4" name="Нижний колонтитул 3">
            <a:extLst>
              <a:ext uri="{FF2B5EF4-FFF2-40B4-BE49-F238E27FC236}">
                <a16:creationId xmlns="" xmlns:a16="http://schemas.microsoft.com/office/drawing/2014/main" id="{0A3CB9C2-0AAD-406A-91AB-0E219924B7DC}"/>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1FE79C16-2183-4A9C-97A0-082FD6BADA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38239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3237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2400" y="990600"/>
            <a:ext cx="8991600" cy="5135563"/>
          </a:xfrm>
        </p:spPr>
        <p:txBody>
          <a:bodyPr>
            <a:noAutofit/>
          </a:bodyPr>
          <a:lstStyle/>
          <a:p>
            <a:pPr marL="0" indent="0">
              <a:buNone/>
            </a:pPr>
            <a:r>
              <a:rPr lang="ru-RU" sz="2400" b="1" dirty="0">
                <a:solidFill>
                  <a:schemeClr val="tx1"/>
                </a:solidFill>
                <a:latin typeface="Times New Roman" pitchFamily="18" charset="0"/>
                <a:cs typeface="Times New Roman" pitchFamily="18" charset="0"/>
              </a:rPr>
              <a:t>Укажите варианты ответов, в которых средством выразительности речи является олицетворение.</a:t>
            </a:r>
          </a:p>
          <a:p>
            <a:pPr marL="0" indent="0">
              <a:buNone/>
            </a:pPr>
            <a:r>
              <a:rPr lang="ru-RU" sz="2400" b="1" dirty="0">
                <a:solidFill>
                  <a:schemeClr val="tx1"/>
                </a:solidFill>
                <a:latin typeface="Times New Roman" pitchFamily="18" charset="0"/>
                <a:cs typeface="Times New Roman" pitchFamily="18" charset="0"/>
              </a:rPr>
              <a:t>1) Оставались только книжки — они ничего не требовали, не запрещали, и с ними можно было разговаривать.</a:t>
            </a:r>
          </a:p>
          <a:p>
            <a:pPr marL="0" indent="0">
              <a:buNone/>
            </a:pPr>
            <a:r>
              <a:rPr lang="ru-RU" sz="2400" b="1" dirty="0">
                <a:solidFill>
                  <a:schemeClr val="tx1"/>
                </a:solidFill>
                <a:latin typeface="Times New Roman" pitchFamily="18" charset="0"/>
                <a:cs typeface="Times New Roman" pitchFamily="18" charset="0"/>
              </a:rPr>
              <a:t>2) Лидочка села перед книжным шкафом на паркет.</a:t>
            </a:r>
          </a:p>
          <a:p>
            <a:pPr marL="0" indent="0">
              <a:buNone/>
            </a:pPr>
            <a:r>
              <a:rPr lang="ru-RU" sz="2400" b="1" dirty="0">
                <a:solidFill>
                  <a:schemeClr val="tx1"/>
                </a:solidFill>
                <a:latin typeface="Times New Roman" pitchFamily="18" charset="0"/>
                <a:cs typeface="Times New Roman" pitchFamily="18" charset="0"/>
              </a:rPr>
              <a:t>3) Она вообще знала много больше, чем положено было человеку её лет.</a:t>
            </a:r>
          </a:p>
          <a:p>
            <a:pPr marL="0" indent="0">
              <a:buNone/>
            </a:pPr>
            <a:r>
              <a:rPr lang="ru-RU" sz="2400" b="1" dirty="0">
                <a:solidFill>
                  <a:schemeClr val="tx1"/>
                </a:solidFill>
                <a:latin typeface="Times New Roman" pitchFamily="18" charset="0"/>
                <a:cs typeface="Times New Roman" pitchFamily="18" charset="0"/>
              </a:rPr>
              <a:t>4) Лидочка уселась поудобнее, и книга сама </a:t>
            </a:r>
            <a:r>
              <a:rPr lang="ru-RU" sz="2400" b="1" dirty="0" err="1">
                <a:solidFill>
                  <a:schemeClr val="tx1"/>
                </a:solidFill>
                <a:latin typeface="Times New Roman" pitchFamily="18" charset="0"/>
                <a:cs typeface="Times New Roman" pitchFamily="18" charset="0"/>
              </a:rPr>
              <a:t>готовно</a:t>
            </a:r>
            <a:r>
              <a:rPr lang="ru-RU" sz="2400" b="1" dirty="0">
                <a:solidFill>
                  <a:schemeClr val="tx1"/>
                </a:solidFill>
                <a:latin typeface="Times New Roman" pitchFamily="18" charset="0"/>
                <a:cs typeface="Times New Roman" pitchFamily="18" charset="0"/>
              </a:rPr>
              <a:t> раскрылась ей навстречу — на излюбленном кем-то, зачитанном и даже немного замасленном месте.</a:t>
            </a:r>
          </a:p>
          <a:p>
            <a:pPr marL="0" indent="0">
              <a:buNone/>
            </a:pPr>
            <a:r>
              <a:rPr lang="ru-RU" sz="2400" b="1" dirty="0">
                <a:solidFill>
                  <a:schemeClr val="tx1"/>
                </a:solidFill>
                <a:latin typeface="Times New Roman" pitchFamily="18" charset="0"/>
                <a:cs typeface="Times New Roman" pitchFamily="18" charset="0"/>
              </a:rPr>
              <a:t>5) Лидочка — впервые за много-много месяцев — не вспомнила про мамочку и впервые была совершенно счастлива.</a:t>
            </a:r>
          </a:p>
          <a:p>
            <a:pPr marL="0" indent="0">
              <a:buNone/>
            </a:pPr>
            <a:r>
              <a:rPr lang="ru-RU" b="1" dirty="0">
                <a:solidFill>
                  <a:schemeClr val="tx1"/>
                </a:solidFill>
                <a:latin typeface="Times New Roman" pitchFamily="18" charset="0"/>
                <a:cs typeface="Times New Roman" pitchFamily="18" charset="0"/>
              </a:rPr>
              <a:t>Ответ: 1, 4.</a:t>
            </a:r>
          </a:p>
        </p:txBody>
      </p:sp>
      <p:sp>
        <p:nvSpPr>
          <p:cNvPr id="3" name="Заголовок 2"/>
          <p:cNvSpPr>
            <a:spLocks noGrp="1"/>
          </p:cNvSpPr>
          <p:nvPr>
            <p:ph type="title"/>
          </p:nvPr>
        </p:nvSpPr>
        <p:spPr/>
        <p:txBody>
          <a:bodyPr>
            <a:noAutofit/>
          </a:bodyPr>
          <a:lstStyle/>
          <a:p>
            <a:pPr algn="ctr"/>
            <a:r>
              <a:rPr lang="ru-RU" b="1" dirty="0">
                <a:solidFill>
                  <a:schemeClr val="accent2">
                    <a:lumMod val="60000"/>
                    <a:lumOff val="40000"/>
                  </a:schemeClr>
                </a:solidFill>
                <a:latin typeface="Times New Roman" pitchFamily="18" charset="0"/>
                <a:cs typeface="Times New Roman" pitchFamily="18" charset="0"/>
              </a:rPr>
              <a:t>Задание 7. Анализ средств выразительности</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3" y="62484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61632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C674E6E-91CF-498F-AA4B-2B248D8CE192}"/>
              </a:ext>
            </a:extLst>
          </p:cNvPr>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Задание 8. Лексический анализ</a:t>
            </a:r>
          </a:p>
        </p:txBody>
      </p:sp>
      <p:sp>
        <p:nvSpPr>
          <p:cNvPr id="4" name="Нижний колонтитул 3">
            <a:extLst>
              <a:ext uri="{FF2B5EF4-FFF2-40B4-BE49-F238E27FC236}">
                <a16:creationId xmlns="" xmlns:a16="http://schemas.microsoft.com/office/drawing/2014/main" id="{852114D7-B599-4073-B4B9-F32C4D76EEFD}"/>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523A38A0-2CEC-48E7-95E0-7586180618E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67100" y="6384497"/>
            <a:ext cx="2209800" cy="41148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 xmlns:a16="http://schemas.microsoft.com/office/drawing/2014/main" id="{6237AC0F-5EE9-4B71-A729-F781FD0D81D4}"/>
              </a:ext>
            </a:extLst>
          </p:cNvPr>
          <p:cNvSpPr/>
          <p:nvPr/>
        </p:nvSpPr>
        <p:spPr>
          <a:xfrm>
            <a:off x="207523" y="1551611"/>
            <a:ext cx="8686800" cy="2862322"/>
          </a:xfrm>
          <a:prstGeom prst="rect">
            <a:avLst/>
          </a:prstGeom>
        </p:spPr>
        <p:txBody>
          <a:bodyPr wrap="square">
            <a:spAutoFit/>
          </a:bodyPr>
          <a:lstStyle/>
          <a:p>
            <a:r>
              <a:rPr lang="ru-RU" sz="3600" dirty="0"/>
              <a:t>Определение лексического значения слова, значений многозначного слова, стилистической окраски слова, сферы употребления; подбор синонимов, антонимов</a:t>
            </a:r>
          </a:p>
        </p:txBody>
      </p:sp>
    </p:spTree>
    <p:extLst>
      <p:ext uri="{BB962C8B-B14F-4D97-AF65-F5344CB8AC3E}">
        <p14:creationId xmlns:p14="http://schemas.microsoft.com/office/powerpoint/2010/main" val="271386278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b="1" dirty="0">
                <a:solidFill>
                  <a:schemeClr val="tx1"/>
                </a:solidFill>
                <a:latin typeface="Times New Roman" pitchFamily="18" charset="0"/>
                <a:cs typeface="Times New Roman" pitchFamily="18" charset="0"/>
              </a:rPr>
              <a:t>Найдите в тексте синонимы к слову ТОМ (предложение 22).</a:t>
            </a:r>
          </a:p>
          <a:p>
            <a:pPr marL="0" indent="0">
              <a:buNone/>
            </a:pPr>
            <a:r>
              <a:rPr lang="ru-RU" b="1" dirty="0">
                <a:solidFill>
                  <a:schemeClr val="tx1"/>
                </a:solidFill>
                <a:latin typeface="Times New Roman" pitchFamily="18" charset="0"/>
                <a:cs typeface="Times New Roman" pitchFamily="18" charset="0"/>
              </a:rPr>
              <a:t>Выпишите один из этих синонимов.</a:t>
            </a:r>
          </a:p>
          <a:p>
            <a:pPr marL="0" indent="0">
              <a:buNone/>
            </a:pPr>
            <a:r>
              <a:rPr lang="ru-RU" b="1" dirty="0">
                <a:solidFill>
                  <a:schemeClr val="tx1"/>
                </a:solidFill>
                <a:latin typeface="Times New Roman" pitchFamily="18" charset="0"/>
                <a:cs typeface="Times New Roman" pitchFamily="18" charset="0"/>
              </a:rPr>
              <a:t>Ответ: книга </a:t>
            </a:r>
            <a:r>
              <a:rPr lang="en-US" b="1" dirty="0">
                <a:solidFill>
                  <a:schemeClr val="tx1"/>
                </a:solidFill>
                <a:latin typeface="Times New Roman" pitchFamily="18" charset="0"/>
                <a:cs typeface="Times New Roman" pitchFamily="18" charset="0"/>
              </a:rPr>
              <a:t>&lt;</a:t>
            </a:r>
            <a:r>
              <a:rPr lang="ru-RU" b="1" dirty="0">
                <a:solidFill>
                  <a:schemeClr val="tx1"/>
                </a:solidFill>
                <a:latin typeface="Times New Roman" pitchFamily="18" charset="0"/>
                <a:cs typeface="Times New Roman" pitchFamily="18" charset="0"/>
              </a:rPr>
              <a:t>или</a:t>
            </a:r>
            <a:r>
              <a:rPr lang="en-US" b="1" dirty="0">
                <a:solidFill>
                  <a:schemeClr val="tx1"/>
                </a:solidFill>
                <a:latin typeface="Times New Roman" pitchFamily="18" charset="0"/>
                <a:cs typeface="Times New Roman" pitchFamily="18" charset="0"/>
              </a:rPr>
              <a:t>&gt;</a:t>
            </a:r>
            <a:r>
              <a:rPr lang="ru-RU" b="1" dirty="0">
                <a:solidFill>
                  <a:schemeClr val="tx1"/>
                </a:solidFill>
                <a:latin typeface="Times New Roman" pitchFamily="18" charset="0"/>
                <a:cs typeface="Times New Roman" pitchFamily="18" charset="0"/>
              </a:rPr>
              <a:t> книжка.</a:t>
            </a:r>
          </a:p>
        </p:txBody>
      </p:sp>
      <p:sp>
        <p:nvSpPr>
          <p:cNvPr id="3" name="Заголовок 2"/>
          <p:cNvSpPr>
            <a:spLocks noGrp="1"/>
          </p:cNvSpPr>
          <p:nvPr>
            <p:ph type="title"/>
          </p:nvPr>
        </p:nvSpPr>
        <p:spPr>
          <a:xfrm>
            <a:off x="228600" y="-42530"/>
            <a:ext cx="8686800" cy="1143000"/>
          </a:xfrm>
        </p:spPr>
        <p:txBody>
          <a:bodyPr/>
          <a:lstStyle/>
          <a:p>
            <a:r>
              <a:rPr lang="ru-RU" b="1" dirty="0">
                <a:solidFill>
                  <a:schemeClr val="accent2">
                    <a:lumMod val="60000"/>
                    <a:lumOff val="40000"/>
                  </a:schemeClr>
                </a:solidFill>
                <a:latin typeface="Times New Roman" pitchFamily="18" charset="0"/>
                <a:cs typeface="Times New Roman" pitchFamily="18" charset="0"/>
              </a:rPr>
              <a:t>Задание 8. Лексический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860991"/>
            <a:ext cx="1298853" cy="412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Диск Д\Documents\логотип Легиона\лого легион 15 лет S.jpg">
            <a:extLst>
              <a:ext uri="{FF2B5EF4-FFF2-40B4-BE49-F238E27FC236}">
                <a16:creationId xmlns="" xmlns:a16="http://schemas.microsoft.com/office/drawing/2014/main" id="{9E7E1468-C206-4239-A720-BB1BE2F552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865855"/>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3934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295401"/>
            <a:ext cx="8496943" cy="2590800"/>
          </a:xfrm>
        </p:spPr>
        <p:txBody>
          <a:bodyPr>
            <a:normAutofit/>
          </a:bodyPr>
          <a:lstStyle/>
          <a:p>
            <a:pPr marL="0" indent="0">
              <a:buNone/>
            </a:pPr>
            <a:r>
              <a:rPr lang="ru-RU" b="1" dirty="0">
                <a:solidFill>
                  <a:schemeClr val="tx1"/>
                </a:solidFill>
                <a:latin typeface="Times New Roman" pitchFamily="18" charset="0"/>
                <a:cs typeface="Times New Roman" pitchFamily="18" charset="0"/>
              </a:rPr>
              <a:t>В предложениях первого абзаца текста найдите устаревший предлог. Замените этот предлог стилистически нейтральным синонимом.</a:t>
            </a:r>
          </a:p>
          <a:p>
            <a:pPr marL="0" indent="0" algn="r">
              <a:buNone/>
            </a:pPr>
            <a:endParaRPr lang="ru-RU" sz="1900" i="1" dirty="0">
              <a:solidFill>
                <a:schemeClr val="tx1"/>
              </a:solidFill>
              <a:latin typeface="Times New Roman" pitchFamily="18" charset="0"/>
              <a:cs typeface="Times New Roman" pitchFamily="18" charset="0"/>
            </a:endParaRPr>
          </a:p>
          <a:p>
            <a:pPr marL="0" indent="0" algn="r">
              <a:buNone/>
            </a:pPr>
            <a:r>
              <a:rPr lang="ru-RU" sz="1900" i="1" dirty="0">
                <a:solidFill>
                  <a:schemeClr val="tx1"/>
                </a:solidFill>
                <a:latin typeface="Times New Roman" pitchFamily="18" charset="0"/>
                <a:cs typeface="Times New Roman" pitchFamily="18" charset="0"/>
              </a:rPr>
              <a:t>(Из пособия «ОГЭ. Русский язык. Типовые экзаменационные варианты. </a:t>
            </a:r>
            <a:br>
              <a:rPr lang="ru-RU" sz="1900" i="1" dirty="0">
                <a:solidFill>
                  <a:schemeClr val="tx1"/>
                </a:solidFill>
                <a:latin typeface="Times New Roman" pitchFamily="18" charset="0"/>
                <a:cs typeface="Times New Roman" pitchFamily="18" charset="0"/>
              </a:rPr>
            </a:br>
            <a:r>
              <a:rPr lang="ru-RU" sz="1900" i="1" dirty="0">
                <a:solidFill>
                  <a:schemeClr val="tx1"/>
                </a:solidFill>
                <a:latin typeface="Times New Roman" pitchFamily="18" charset="0"/>
                <a:cs typeface="Times New Roman" pitchFamily="18" charset="0"/>
              </a:rPr>
              <a:t>36 вариантов» под редакцией И.П. </a:t>
            </a:r>
            <a:r>
              <a:rPr lang="ru-RU" sz="1900" i="1" dirty="0" err="1">
                <a:solidFill>
                  <a:schemeClr val="tx1"/>
                </a:solidFill>
                <a:latin typeface="Times New Roman" pitchFamily="18" charset="0"/>
                <a:cs typeface="Times New Roman" pitchFamily="18" charset="0"/>
              </a:rPr>
              <a:t>Цыбулько</a:t>
            </a:r>
            <a:r>
              <a:rPr lang="ru-RU" sz="1900" i="1"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p:txBody>
          <a:bodyPr/>
          <a:lstStyle/>
          <a:p>
            <a:r>
              <a:rPr lang="ru-RU" b="1" dirty="0">
                <a:solidFill>
                  <a:schemeClr val="accent2">
                    <a:lumMod val="60000"/>
                    <a:lumOff val="40000"/>
                  </a:schemeClr>
                </a:solidFill>
                <a:latin typeface="Times New Roman" pitchFamily="18" charset="0"/>
                <a:cs typeface="Times New Roman" pitchFamily="18" charset="0"/>
              </a:rPr>
              <a:t>Задание 8. Лексический анализ</a:t>
            </a:r>
            <a:endParaRPr lang="ru-RU" dirty="0">
              <a:solidFill>
                <a:schemeClr val="accent2">
                  <a:lumMod val="60000"/>
                  <a:lumOff val="40000"/>
                </a:schemeClr>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C739F77C-5967-4ADE-B268-291570F99CA8}"/>
              </a:ext>
            </a:extLst>
          </p:cNvPr>
          <p:cNvSpPr txBox="1"/>
          <p:nvPr/>
        </p:nvSpPr>
        <p:spPr>
          <a:xfrm>
            <a:off x="457200" y="3886201"/>
            <a:ext cx="8229600" cy="830997"/>
          </a:xfrm>
          <a:prstGeom prst="rect">
            <a:avLst/>
          </a:prstGeom>
          <a:noFill/>
        </p:spPr>
        <p:txBody>
          <a:bodyPr wrap="square" rtlCol="0">
            <a:spAutoFit/>
          </a:bodyPr>
          <a:lstStyle/>
          <a:p>
            <a:r>
              <a:rPr lang="ru-RU" dirty="0"/>
              <a:t>Ошибка: замена на стилистически окрашенное слово. «Пацан» - «парень», а не «юноша», «подросток»</a:t>
            </a:r>
          </a:p>
        </p:txBody>
      </p:sp>
      <p:pic>
        <p:nvPicPr>
          <p:cNvPr id="7" name="Picture 2" descr="C:\Диск Д\Documents\логотип Легиона\лого легион 15 лет S.jpg">
            <a:extLst>
              <a:ext uri="{FF2B5EF4-FFF2-40B4-BE49-F238E27FC236}">
                <a16:creationId xmlns="" xmlns:a16="http://schemas.microsoft.com/office/drawing/2014/main" id="{41E6D247-73F5-4EC9-AEB1-F794779E99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791200"/>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9366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828801"/>
            <a:ext cx="8568951" cy="3429000"/>
          </a:xfrm>
        </p:spPr>
        <p:txBody>
          <a:bodyPr/>
          <a:lstStyle/>
          <a:p>
            <a:pPr marL="0" indent="0">
              <a:buNone/>
            </a:pPr>
            <a:r>
              <a:rPr lang="ru-RU" b="1" dirty="0">
                <a:solidFill>
                  <a:schemeClr val="tx1"/>
                </a:solidFill>
                <a:latin typeface="Times New Roman" pitchFamily="18" charset="0"/>
                <a:cs typeface="Times New Roman" pitchFamily="18" charset="0"/>
              </a:rPr>
              <a:t>В предложениях 25-35 найдите просторечное слово со значением «обессилевший, сильно измождённый человек». Выпишите это просторечное слово.</a:t>
            </a:r>
          </a:p>
          <a:p>
            <a:pPr marL="0" indent="0" algn="r">
              <a:buNone/>
            </a:pPr>
            <a:endParaRPr lang="ru-RU" sz="1900" i="1" dirty="0">
              <a:solidFill>
                <a:schemeClr val="tx1"/>
              </a:solidFill>
              <a:latin typeface="Times New Roman" pitchFamily="18" charset="0"/>
              <a:cs typeface="Times New Roman" pitchFamily="18" charset="0"/>
            </a:endParaRPr>
          </a:p>
          <a:p>
            <a:pPr marL="0" indent="0" algn="r">
              <a:buNone/>
            </a:pPr>
            <a:r>
              <a:rPr lang="ru-RU" sz="1900" i="1" dirty="0">
                <a:solidFill>
                  <a:schemeClr val="tx1"/>
                </a:solidFill>
                <a:latin typeface="Times New Roman" pitchFamily="18" charset="0"/>
                <a:cs typeface="Times New Roman" pitchFamily="18" charset="0"/>
              </a:rPr>
              <a:t>(Из пособия «ОГЭ. Русский язык. Типовые экзаменационные варианты. </a:t>
            </a:r>
            <a:br>
              <a:rPr lang="ru-RU" sz="1900" i="1" dirty="0">
                <a:solidFill>
                  <a:schemeClr val="tx1"/>
                </a:solidFill>
                <a:latin typeface="Times New Roman" pitchFamily="18" charset="0"/>
                <a:cs typeface="Times New Roman" pitchFamily="18" charset="0"/>
              </a:rPr>
            </a:br>
            <a:r>
              <a:rPr lang="ru-RU" sz="1900" i="1" dirty="0">
                <a:solidFill>
                  <a:schemeClr val="tx1"/>
                </a:solidFill>
                <a:latin typeface="Times New Roman" pitchFamily="18" charset="0"/>
                <a:cs typeface="Times New Roman" pitchFamily="18" charset="0"/>
              </a:rPr>
              <a:t>36 вариантов» под редакцией И.П. </a:t>
            </a:r>
            <a:r>
              <a:rPr lang="ru-RU" sz="1900" i="1" dirty="0" err="1">
                <a:solidFill>
                  <a:schemeClr val="tx1"/>
                </a:solidFill>
                <a:latin typeface="Times New Roman" pitchFamily="18" charset="0"/>
                <a:cs typeface="Times New Roman" pitchFamily="18" charset="0"/>
              </a:rPr>
              <a:t>Цыбулько</a:t>
            </a:r>
            <a:r>
              <a:rPr lang="ru-RU" sz="1900" i="1"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p:txBody>
          <a:bodyPr/>
          <a:lstStyle/>
          <a:p>
            <a:r>
              <a:rPr lang="ru-RU" b="1" dirty="0">
                <a:solidFill>
                  <a:schemeClr val="accent2">
                    <a:lumMod val="60000"/>
                    <a:lumOff val="40000"/>
                  </a:schemeClr>
                </a:solidFill>
                <a:latin typeface="Times New Roman" pitchFamily="18" charset="0"/>
                <a:cs typeface="Times New Roman" pitchFamily="18" charset="0"/>
              </a:rPr>
              <a:t>Задание 8. Лексический анализ</a:t>
            </a:r>
            <a:endParaRPr lang="ru-RU"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a:extLst>
              <a:ext uri="{FF2B5EF4-FFF2-40B4-BE49-F238E27FC236}">
                <a16:creationId xmlns="" xmlns:a16="http://schemas.microsoft.com/office/drawing/2014/main" id="{2CFFE231-C691-43FC-8EE9-F179584FB7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943602"/>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641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94C0CDB-6E14-44BB-930A-5AA73E27D9F9}"/>
              </a:ext>
            </a:extLst>
          </p:cNvPr>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Какой тип сочинения выбрать?</a:t>
            </a:r>
          </a:p>
        </p:txBody>
      </p:sp>
      <p:graphicFrame>
        <p:nvGraphicFramePr>
          <p:cNvPr id="5" name="Таблица 5">
            <a:extLst>
              <a:ext uri="{FF2B5EF4-FFF2-40B4-BE49-F238E27FC236}">
                <a16:creationId xmlns="" xmlns:a16="http://schemas.microsoft.com/office/drawing/2014/main" id="{3DE28213-D35A-416B-964E-5552530939F4}"/>
              </a:ext>
            </a:extLst>
          </p:cNvPr>
          <p:cNvGraphicFramePr>
            <a:graphicFrameLocks noGrp="1"/>
          </p:cNvGraphicFramePr>
          <p:nvPr>
            <p:ph idx="1"/>
            <p:extLst>
              <p:ext uri="{D42A27DB-BD31-4B8C-83A1-F6EECF244321}">
                <p14:modId xmlns:p14="http://schemas.microsoft.com/office/powerpoint/2010/main" val="956363525"/>
              </p:ext>
            </p:extLst>
          </p:nvPr>
        </p:nvGraphicFramePr>
        <p:xfrm>
          <a:off x="152400" y="876301"/>
          <a:ext cx="8839198" cy="6018778"/>
        </p:xfrm>
        <a:graphic>
          <a:graphicData uri="http://schemas.openxmlformats.org/drawingml/2006/table">
            <a:tbl>
              <a:tblPr firstRow="1" bandRow="1">
                <a:tableStyleId>{5C22544A-7EE6-4342-B048-85BDC9FD1C3A}</a:tableStyleId>
              </a:tblPr>
              <a:tblGrid>
                <a:gridCol w="1255738">
                  <a:extLst>
                    <a:ext uri="{9D8B030D-6E8A-4147-A177-3AD203B41FA5}">
                      <a16:colId xmlns="" xmlns:a16="http://schemas.microsoft.com/office/drawing/2014/main" val="2670244098"/>
                    </a:ext>
                  </a:extLst>
                </a:gridCol>
                <a:gridCol w="1151060">
                  <a:extLst>
                    <a:ext uri="{9D8B030D-6E8A-4147-A177-3AD203B41FA5}">
                      <a16:colId xmlns="" xmlns:a16="http://schemas.microsoft.com/office/drawing/2014/main" val="3261362339"/>
                    </a:ext>
                  </a:extLst>
                </a:gridCol>
                <a:gridCol w="1286480">
                  <a:extLst>
                    <a:ext uri="{9D8B030D-6E8A-4147-A177-3AD203B41FA5}">
                      <a16:colId xmlns="" xmlns:a16="http://schemas.microsoft.com/office/drawing/2014/main" val="47341546"/>
                    </a:ext>
                  </a:extLst>
                </a:gridCol>
                <a:gridCol w="1286480">
                  <a:extLst>
                    <a:ext uri="{9D8B030D-6E8A-4147-A177-3AD203B41FA5}">
                      <a16:colId xmlns="" xmlns:a16="http://schemas.microsoft.com/office/drawing/2014/main" val="3713970070"/>
                    </a:ext>
                  </a:extLst>
                </a:gridCol>
                <a:gridCol w="1286480">
                  <a:extLst>
                    <a:ext uri="{9D8B030D-6E8A-4147-A177-3AD203B41FA5}">
                      <a16:colId xmlns="" xmlns:a16="http://schemas.microsoft.com/office/drawing/2014/main" val="2341480646"/>
                    </a:ext>
                  </a:extLst>
                </a:gridCol>
                <a:gridCol w="1286480">
                  <a:extLst>
                    <a:ext uri="{9D8B030D-6E8A-4147-A177-3AD203B41FA5}">
                      <a16:colId xmlns="" xmlns:a16="http://schemas.microsoft.com/office/drawing/2014/main" val="3536972199"/>
                    </a:ext>
                  </a:extLst>
                </a:gridCol>
                <a:gridCol w="1286480">
                  <a:extLst>
                    <a:ext uri="{9D8B030D-6E8A-4147-A177-3AD203B41FA5}">
                      <a16:colId xmlns="" xmlns:a16="http://schemas.microsoft.com/office/drawing/2014/main" val="519699569"/>
                    </a:ext>
                  </a:extLst>
                </a:gridCol>
              </a:tblGrid>
              <a:tr h="1566373">
                <a:tc>
                  <a:txBody>
                    <a:bodyPr/>
                    <a:lstStyle/>
                    <a:p>
                      <a:pPr algn="ctr"/>
                      <a:r>
                        <a:rPr lang="ru-RU" sz="1400" b="1" dirty="0">
                          <a:latin typeface="Times New Roman" panose="02020603050405020304" pitchFamily="18" charset="0"/>
                          <a:cs typeface="Times New Roman" panose="02020603050405020304" pitchFamily="18" charset="0"/>
                        </a:rPr>
                        <a:t>Задание 9</a:t>
                      </a:r>
                    </a:p>
                  </a:txBody>
                  <a:tcPr/>
                </a:tc>
                <a:tc>
                  <a:txBody>
                    <a:bodyPr/>
                    <a:lstStyle/>
                    <a:p>
                      <a:pPr algn="ctr"/>
                      <a:r>
                        <a:rPr lang="ru-RU" sz="1400" b="1" dirty="0">
                          <a:latin typeface="Times New Roman" panose="02020603050405020304" pitchFamily="18" charset="0"/>
                          <a:cs typeface="Times New Roman" panose="02020603050405020304" pitchFamily="18" charset="0"/>
                        </a:rPr>
                        <a:t>Объем сочинения</a:t>
                      </a:r>
                    </a:p>
                  </a:txBody>
                  <a:tcPr/>
                </a:tc>
                <a:tc>
                  <a:txBody>
                    <a:bodyPr/>
                    <a:lstStyle/>
                    <a:p>
                      <a:pPr algn="ctr"/>
                      <a:r>
                        <a:rPr lang="ru-RU" sz="1400" b="1" dirty="0">
                          <a:latin typeface="Times New Roman" panose="02020603050405020304" pitchFamily="18" charset="0"/>
                          <a:cs typeface="Times New Roman" panose="02020603050405020304" pitchFamily="18" charset="0"/>
                        </a:rPr>
                        <a:t>Опора на текст 2</a:t>
                      </a:r>
                    </a:p>
                  </a:txBody>
                  <a:tcPr/>
                </a:tc>
                <a:tc>
                  <a:txBody>
                    <a:bodyPr/>
                    <a:lstStyle/>
                    <a:p>
                      <a:pPr algn="ctr"/>
                      <a:r>
                        <a:rPr lang="ru-RU" sz="1400" b="1" dirty="0">
                          <a:latin typeface="Times New Roman" panose="02020603050405020304" pitchFamily="18" charset="0"/>
                          <a:cs typeface="Times New Roman" panose="02020603050405020304" pitchFamily="18" charset="0"/>
                        </a:rPr>
                        <a:t>Опора на текст изложения</a:t>
                      </a:r>
                    </a:p>
                  </a:txBody>
                  <a:tcPr/>
                </a:tc>
                <a:tc>
                  <a:txBody>
                    <a:bodyPr/>
                    <a:lstStyle/>
                    <a:p>
                      <a:pPr algn="ctr"/>
                      <a:r>
                        <a:rPr lang="ru-RU" sz="1400" b="1" dirty="0" err="1">
                          <a:latin typeface="Times New Roman" panose="02020603050405020304" pitchFamily="18" charset="0"/>
                          <a:cs typeface="Times New Roman" panose="02020603050405020304" pitchFamily="18" charset="0"/>
                        </a:rPr>
                        <a:t>Интерпре-тация</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высказы-вания</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b="1" dirty="0" err="1">
                          <a:latin typeface="Times New Roman" panose="02020603050405020304" pitchFamily="18" charset="0"/>
                          <a:cs typeface="Times New Roman" panose="02020603050405020304" pitchFamily="18" charset="0"/>
                        </a:rPr>
                        <a:t>Аргумен-тация</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b="1" dirty="0">
                          <a:latin typeface="Times New Roman" panose="02020603050405020304" pitchFamily="18" charset="0"/>
                          <a:cs typeface="Times New Roman" panose="02020603050405020304" pitchFamily="18" charset="0"/>
                        </a:rPr>
                        <a:t>Знание </a:t>
                      </a:r>
                      <a:r>
                        <a:rPr lang="ru-RU" sz="1400" b="1" dirty="0" err="1">
                          <a:latin typeface="Times New Roman" panose="02020603050405020304" pitchFamily="18" charset="0"/>
                          <a:cs typeface="Times New Roman" panose="02020603050405020304" pitchFamily="18" charset="0"/>
                        </a:rPr>
                        <a:t>линвисти-ческого</a:t>
                      </a:r>
                      <a:r>
                        <a:rPr lang="ru-RU" sz="1400" b="1" dirty="0">
                          <a:latin typeface="Times New Roman" panose="02020603050405020304" pitchFamily="18" charset="0"/>
                          <a:cs typeface="Times New Roman" panose="02020603050405020304" pitchFamily="18" charset="0"/>
                        </a:rPr>
                        <a:t> материала для </a:t>
                      </a:r>
                      <a:r>
                        <a:rPr lang="ru-RU" sz="1400" b="1" dirty="0" err="1">
                          <a:latin typeface="Times New Roman" panose="02020603050405020304" pitchFamily="18" charset="0"/>
                          <a:cs typeface="Times New Roman" panose="02020603050405020304" pitchFamily="18" charset="0"/>
                        </a:rPr>
                        <a:t>аргумен-тации</a:t>
                      </a:r>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46966643"/>
                  </a:ext>
                </a:extLst>
              </a:tr>
              <a:tr h="1044248">
                <a:tc>
                  <a:txBody>
                    <a:bodyPr/>
                    <a:lstStyle/>
                    <a:p>
                      <a:pPr algn="ctr"/>
                      <a:r>
                        <a:rPr lang="ru-RU" b="1" dirty="0">
                          <a:latin typeface="Times New Roman" panose="02020603050405020304" pitchFamily="18" charset="0"/>
                          <a:cs typeface="Times New Roman" panose="02020603050405020304" pitchFamily="18" charset="0"/>
                        </a:rPr>
                        <a:t>Задание 9.1</a:t>
                      </a:r>
                    </a:p>
                  </a:txBody>
                  <a:tcPr/>
                </a:tc>
                <a:tc>
                  <a:txBody>
                    <a:bodyPr/>
                    <a:lstStyle/>
                    <a:p>
                      <a:pPr algn="ctr"/>
                      <a:r>
                        <a:rPr lang="ru-RU" b="1" dirty="0">
                          <a:latin typeface="Times New Roman" panose="02020603050405020304" pitchFamily="18" charset="0"/>
                          <a:cs typeface="Times New Roman" panose="02020603050405020304" pitchFamily="18" charset="0"/>
                        </a:rPr>
                        <a:t>Не </a:t>
                      </a:r>
                      <a:r>
                        <a:rPr lang="en-US" b="1" dirty="0">
                          <a:latin typeface="Times New Roman" panose="02020603050405020304" pitchFamily="18" charset="0"/>
                          <a:cs typeface="Times New Roman" panose="02020603050405020304" pitchFamily="18" charset="0"/>
                        </a:rPr>
                        <a:t>&lt; 70</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ru-RU" b="1" dirty="0">
                          <a:latin typeface="Times New Roman" panose="02020603050405020304" pitchFamily="18" charset="0"/>
                          <a:cs typeface="Times New Roman" panose="02020603050405020304" pitchFamily="18" charset="0"/>
                        </a:rPr>
                        <a:t>есть</a:t>
                      </a:r>
                    </a:p>
                  </a:txBody>
                  <a:tcPr/>
                </a:tc>
                <a:tc>
                  <a:txBody>
                    <a:bodyPr/>
                    <a:lstStyle/>
                    <a:p>
                      <a:pPr algn="ctr"/>
                      <a:r>
                        <a:rPr lang="ru-RU" b="1" dirty="0">
                          <a:latin typeface="Times New Roman" panose="02020603050405020304" pitchFamily="18" charset="0"/>
                          <a:cs typeface="Times New Roman" panose="02020603050405020304" pitchFamily="18" charset="0"/>
                        </a:rPr>
                        <a:t>нет</a:t>
                      </a:r>
                    </a:p>
                  </a:txBody>
                  <a:tcPr/>
                </a:tc>
                <a:tc>
                  <a:txBody>
                    <a:bodyPr/>
                    <a:lstStyle/>
                    <a:p>
                      <a:pPr algn="ctr"/>
                      <a:r>
                        <a:rPr lang="ru-RU" b="1" dirty="0">
                          <a:latin typeface="Times New Roman" panose="02020603050405020304" pitchFamily="18" charset="0"/>
                          <a:cs typeface="Times New Roman" panose="02020603050405020304" pitchFamily="18" charset="0"/>
                        </a:rPr>
                        <a:t>есть</a:t>
                      </a:r>
                    </a:p>
                  </a:txBody>
                  <a:tcPr/>
                </a:tc>
                <a:tc>
                  <a:txBody>
                    <a:bodyPr/>
                    <a:lstStyle/>
                    <a:p>
                      <a:pPr algn="ctr"/>
                      <a:r>
                        <a:rPr lang="ru-RU" b="1" dirty="0">
                          <a:latin typeface="Times New Roman" panose="02020603050405020304" pitchFamily="18" charset="0"/>
                          <a:cs typeface="Times New Roman" panose="02020603050405020304" pitchFamily="18" charset="0"/>
                        </a:rPr>
                        <a:t>Два аргумента из текста</a:t>
                      </a:r>
                    </a:p>
                  </a:txBody>
                  <a:tcPr/>
                </a:tc>
                <a:tc>
                  <a:txBody>
                    <a:bodyPr/>
                    <a:lstStyle/>
                    <a:p>
                      <a:pPr algn="ctr"/>
                      <a:r>
                        <a:rPr lang="ru-RU" b="1" dirty="0" err="1">
                          <a:latin typeface="Times New Roman" panose="02020603050405020304" pitchFamily="18" charset="0"/>
                          <a:cs typeface="Times New Roman" panose="02020603050405020304" pitchFamily="18" charset="0"/>
                        </a:rPr>
                        <a:t>Необхо-димо</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36439039"/>
                  </a:ext>
                </a:extLst>
              </a:tr>
              <a:tr h="1670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latin typeface="Times New Roman" panose="02020603050405020304" pitchFamily="18" charset="0"/>
                          <a:cs typeface="Times New Roman" panose="02020603050405020304" pitchFamily="18" charset="0"/>
                        </a:rPr>
                        <a:t>Задание 9.1</a:t>
                      </a:r>
                    </a:p>
                    <a:p>
                      <a:pPr algn="ctr"/>
                      <a:endParaRPr lang="ru-RU"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Не </a:t>
                      </a: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&lt; 70</a:t>
                      </a:r>
                      <a:endParaRPr kumimoji="0" lang="ru-RU"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algn="ctr"/>
                      <a:r>
                        <a:rPr lang="ru-RU" b="1" dirty="0">
                          <a:latin typeface="Times New Roman" panose="02020603050405020304" pitchFamily="18" charset="0"/>
                          <a:cs typeface="Times New Roman" panose="02020603050405020304" pitchFamily="18" charset="0"/>
                        </a:rPr>
                        <a:t>есть</a:t>
                      </a:r>
                    </a:p>
                  </a:txBody>
                  <a:tcPr/>
                </a:tc>
                <a:tc>
                  <a:txBody>
                    <a:bodyPr/>
                    <a:lstStyle/>
                    <a:p>
                      <a:pPr algn="ctr"/>
                      <a:r>
                        <a:rPr lang="ru-RU" b="1" dirty="0">
                          <a:latin typeface="Times New Roman" panose="02020603050405020304" pitchFamily="18" charset="0"/>
                          <a:cs typeface="Times New Roman" panose="02020603050405020304" pitchFamily="18" charset="0"/>
                        </a:rPr>
                        <a:t>нет</a:t>
                      </a:r>
                    </a:p>
                  </a:txBody>
                  <a:tcPr/>
                </a:tc>
                <a:tc>
                  <a:txBody>
                    <a:bodyPr/>
                    <a:lstStyle/>
                    <a:p>
                      <a:pPr algn="ctr"/>
                      <a:r>
                        <a:rPr lang="ru-RU" b="1" dirty="0">
                          <a:latin typeface="Times New Roman" panose="02020603050405020304" pitchFamily="18" charset="0"/>
                          <a:cs typeface="Times New Roman" panose="02020603050405020304" pitchFamily="18" charset="0"/>
                        </a:rPr>
                        <a:t>есть</a:t>
                      </a:r>
                    </a:p>
                  </a:txBody>
                  <a:tcPr/>
                </a:tc>
                <a:tc>
                  <a:txBody>
                    <a:bodyPr/>
                    <a:lstStyle/>
                    <a:p>
                      <a:pPr algn="ctr"/>
                      <a:r>
                        <a:rPr lang="ru-RU" b="1" dirty="0">
                          <a:latin typeface="Times New Roman" panose="02020603050405020304" pitchFamily="18" charset="0"/>
                          <a:cs typeface="Times New Roman" panose="02020603050405020304" pitchFamily="18" charset="0"/>
                        </a:rPr>
                        <a:t>Два примера-</a:t>
                      </a:r>
                      <a:r>
                        <a:rPr lang="ru-RU" b="1" dirty="0" err="1">
                          <a:latin typeface="Times New Roman" panose="02020603050405020304" pitchFamily="18" charset="0"/>
                          <a:cs typeface="Times New Roman" panose="02020603050405020304" pitchFamily="18" charset="0"/>
                        </a:rPr>
                        <a:t>иллюст</a:t>
                      </a:r>
                      <a:r>
                        <a:rPr lang="ru-RU" b="1" dirty="0">
                          <a:latin typeface="Times New Roman" panose="02020603050405020304" pitchFamily="18" charset="0"/>
                          <a:cs typeface="Times New Roman" panose="02020603050405020304" pitchFamily="18" charset="0"/>
                        </a:rPr>
                        <a:t>-рации из текста</a:t>
                      </a:r>
                    </a:p>
                  </a:txBody>
                  <a:tcPr/>
                </a:tc>
                <a:tc>
                  <a:txBody>
                    <a:bodyPr/>
                    <a:lstStyle/>
                    <a:p>
                      <a:pPr algn="ctr"/>
                      <a:r>
                        <a:rPr lang="ru-RU" b="1" dirty="0">
                          <a:latin typeface="Times New Roman" panose="02020603050405020304" pitchFamily="18" charset="0"/>
                          <a:cs typeface="Times New Roman" panose="02020603050405020304" pitchFamily="18" charset="0"/>
                        </a:rPr>
                        <a:t>Не нужно</a:t>
                      </a:r>
                    </a:p>
                  </a:txBody>
                  <a:tcPr/>
                </a:tc>
                <a:extLst>
                  <a:ext uri="{0D108BD9-81ED-4DB2-BD59-A6C34878D82A}">
                    <a16:rowId xmlns="" xmlns:a16="http://schemas.microsoft.com/office/drawing/2014/main" val="145227945"/>
                  </a:ext>
                </a:extLst>
              </a:tr>
              <a:tr h="1700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latin typeface="Times New Roman" panose="02020603050405020304" pitchFamily="18" charset="0"/>
                          <a:cs typeface="Times New Roman" panose="02020603050405020304" pitchFamily="18" charset="0"/>
                        </a:rPr>
                        <a:t>Задание 9.1</a:t>
                      </a:r>
                    </a:p>
                    <a:p>
                      <a:pPr algn="ctr"/>
                      <a:endParaRPr lang="ru-RU"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Не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&lt; 70</a:t>
                      </a:r>
                      <a:endParaRPr kumimoji="0" lang="ru-RU"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algn="ctr"/>
                      <a:r>
                        <a:rPr lang="ru-RU" b="1" dirty="0">
                          <a:latin typeface="Times New Roman" panose="02020603050405020304" pitchFamily="18" charset="0"/>
                          <a:cs typeface="Times New Roman" panose="02020603050405020304" pitchFamily="18" charset="0"/>
                        </a:rPr>
                        <a:t>есть</a:t>
                      </a:r>
                    </a:p>
                  </a:txBody>
                  <a:tcPr/>
                </a:tc>
                <a:tc>
                  <a:txBody>
                    <a:bodyPr/>
                    <a:lstStyle/>
                    <a:p>
                      <a:pPr algn="ctr"/>
                      <a:r>
                        <a:rPr lang="ru-RU" b="1" dirty="0">
                          <a:latin typeface="Times New Roman" panose="02020603050405020304" pitchFamily="18" charset="0"/>
                          <a:cs typeface="Times New Roman" panose="02020603050405020304" pitchFamily="18" charset="0"/>
                        </a:rPr>
                        <a:t>нет</a:t>
                      </a:r>
                    </a:p>
                  </a:txBody>
                  <a:tcPr/>
                </a:tc>
                <a:tc>
                  <a:txBody>
                    <a:bodyPr/>
                    <a:lstStyle/>
                    <a:p>
                      <a:pPr algn="ctr"/>
                      <a:r>
                        <a:rPr lang="ru-RU" b="1" dirty="0">
                          <a:latin typeface="Times New Roman" panose="02020603050405020304" pitchFamily="18" charset="0"/>
                          <a:cs typeface="Times New Roman" panose="02020603050405020304" pitchFamily="18" charset="0"/>
                        </a:rPr>
                        <a:t>есть</a:t>
                      </a:r>
                    </a:p>
                  </a:txBody>
                  <a:tcPr/>
                </a:tc>
                <a:tc>
                  <a:txBody>
                    <a:bodyPr/>
                    <a:lstStyle/>
                    <a:p>
                      <a:pPr algn="ctr"/>
                      <a:r>
                        <a:rPr lang="ru-RU" b="1" dirty="0">
                          <a:latin typeface="Times New Roman" panose="02020603050405020304" pitchFamily="18" charset="0"/>
                          <a:cs typeface="Times New Roman" panose="02020603050405020304" pitchFamily="18" charset="0"/>
                        </a:rPr>
                        <a:t>Один из текста, один из опыта ИЛИ 2 из текста</a:t>
                      </a:r>
                    </a:p>
                  </a:txBody>
                  <a:tcPr/>
                </a:tc>
                <a:tc>
                  <a:txBody>
                    <a:bodyPr/>
                    <a:lstStyle/>
                    <a:p>
                      <a:pPr algn="ctr"/>
                      <a:r>
                        <a:rPr lang="ru-RU" b="1" dirty="0">
                          <a:latin typeface="Times New Roman" panose="02020603050405020304" pitchFamily="18" charset="0"/>
                          <a:cs typeface="Times New Roman" panose="02020603050405020304" pitchFamily="18" charset="0"/>
                        </a:rPr>
                        <a:t>Не нужно</a:t>
                      </a:r>
                    </a:p>
                  </a:txBody>
                  <a:tcPr/>
                </a:tc>
                <a:extLst>
                  <a:ext uri="{0D108BD9-81ED-4DB2-BD59-A6C34878D82A}">
                    <a16:rowId xmlns="" xmlns:a16="http://schemas.microsoft.com/office/drawing/2014/main" val="126175211"/>
                  </a:ext>
                </a:extLst>
              </a:tr>
            </a:tbl>
          </a:graphicData>
        </a:graphic>
      </p:graphicFrame>
      <p:sp>
        <p:nvSpPr>
          <p:cNvPr id="4" name="Нижний колонтитул 3">
            <a:extLst>
              <a:ext uri="{FF2B5EF4-FFF2-40B4-BE49-F238E27FC236}">
                <a16:creationId xmlns="" xmlns:a16="http://schemas.microsoft.com/office/drawing/2014/main" id="{3D3EE11B-5272-40F4-A343-9BE1C1C04DE3}"/>
              </a:ext>
            </a:extLst>
          </p:cNvPr>
          <p:cNvSpPr>
            <a:spLocks noGrp="1"/>
          </p:cNvSpPr>
          <p:nvPr>
            <p:ph type="ftr" sz="quarter" idx="11"/>
          </p:nvPr>
        </p:nvSpPr>
        <p:spPr/>
        <p:txBody>
          <a:bodyPr/>
          <a:lstStyle/>
          <a:p>
            <a:pPr>
              <a:defRPr/>
            </a:pPr>
            <a:r>
              <a:rPr lang="en-US"/>
              <a:t>www.PresentationPro.com</a:t>
            </a:r>
            <a:endParaRPr lang="en-US" dirty="0"/>
          </a:p>
        </p:txBody>
      </p:sp>
    </p:spTree>
    <p:extLst>
      <p:ext uri="{BB962C8B-B14F-4D97-AF65-F5344CB8AC3E}">
        <p14:creationId xmlns:p14="http://schemas.microsoft.com/office/powerpoint/2010/main" val="62333970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6E71C1A-1FD5-4D67-BA41-D752BA26BB6B}"/>
              </a:ext>
            </a:extLst>
          </p:cNvPr>
          <p:cNvSpPr>
            <a:spLocks noGrp="1"/>
          </p:cNvSpPr>
          <p:nvPr>
            <p:ph type="title"/>
          </p:nvPr>
        </p:nvSpPr>
        <p:spPr/>
        <p:txBody>
          <a:bodyPr/>
          <a:lstStyle/>
          <a:p>
            <a:r>
              <a:rPr lang="ru-RU" sz="4000" dirty="0">
                <a:solidFill>
                  <a:schemeClr val="accent2">
                    <a:lumMod val="60000"/>
                    <a:lumOff val="40000"/>
                  </a:schemeClr>
                </a:solidFill>
                <a:latin typeface="Times New Roman" panose="02020603050405020304" pitchFamily="18" charset="0"/>
                <a:cs typeface="Times New Roman" panose="02020603050405020304" pitchFamily="18" charset="0"/>
              </a:rPr>
              <a:t>Трудности</a:t>
            </a:r>
          </a:p>
        </p:txBody>
      </p:sp>
      <p:graphicFrame>
        <p:nvGraphicFramePr>
          <p:cNvPr id="5" name="Объект 4">
            <a:extLst>
              <a:ext uri="{FF2B5EF4-FFF2-40B4-BE49-F238E27FC236}">
                <a16:creationId xmlns="" xmlns:a16="http://schemas.microsoft.com/office/drawing/2014/main" id="{F13E19CD-6F37-4EE3-A90F-1CF7773FBBE0}"/>
              </a:ext>
            </a:extLst>
          </p:cNvPr>
          <p:cNvGraphicFramePr>
            <a:graphicFrameLocks noGrp="1"/>
          </p:cNvGraphicFramePr>
          <p:nvPr>
            <p:ph idx="1"/>
            <p:extLst>
              <p:ext uri="{D42A27DB-BD31-4B8C-83A1-F6EECF244321}">
                <p14:modId xmlns:p14="http://schemas.microsoft.com/office/powerpoint/2010/main" val="1867927915"/>
              </p:ext>
            </p:extLst>
          </p:nvPr>
        </p:nvGraphicFramePr>
        <p:xfrm>
          <a:off x="228600" y="1371600"/>
          <a:ext cx="868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a:extLst>
              <a:ext uri="{FF2B5EF4-FFF2-40B4-BE49-F238E27FC236}">
                <a16:creationId xmlns="" xmlns:a16="http://schemas.microsoft.com/office/drawing/2014/main" id="{34E1F961-EB7B-404B-A51B-45EA9C862BD5}"/>
              </a:ext>
            </a:extLst>
          </p:cNvPr>
          <p:cNvSpPr>
            <a:spLocks noGrp="1"/>
          </p:cNvSpPr>
          <p:nvPr>
            <p:ph type="ftr" sz="quarter" idx="11"/>
          </p:nvPr>
        </p:nvSpPr>
        <p:spPr/>
        <p:txBody>
          <a:bodyPr/>
          <a:lstStyle/>
          <a:p>
            <a:pPr>
              <a:defRPr/>
            </a:pPr>
            <a:r>
              <a:rPr lang="en-US"/>
              <a:t>www.PresentationPro.com</a:t>
            </a:r>
            <a:endParaRPr lang="en-US" dirty="0"/>
          </a:p>
        </p:txBody>
      </p:sp>
      <p:pic>
        <p:nvPicPr>
          <p:cNvPr id="6" name="Picture 2" descr="C:\Диск Д\Documents\логотип Легиона\лого легион 15 лет S.jpg">
            <a:extLst>
              <a:ext uri="{FF2B5EF4-FFF2-40B4-BE49-F238E27FC236}">
                <a16:creationId xmlns="" xmlns:a16="http://schemas.microsoft.com/office/drawing/2014/main" id="{DC943BE4-66DB-411F-B2B1-921EE9BFD3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638239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4124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219200"/>
            <a:ext cx="9144000" cy="4648201"/>
          </a:xfrm>
        </p:spPr>
        <p:txBody>
          <a:bodyPr>
            <a:noAutofit/>
          </a:bodyPr>
          <a:lstStyle/>
          <a:p>
            <a:pPr marL="0" indent="0">
              <a:buNone/>
            </a:pPr>
            <a:r>
              <a:rPr lang="ru-RU" sz="2100" dirty="0">
                <a:solidFill>
                  <a:schemeClr val="tx1"/>
                </a:solidFill>
                <a:latin typeface="Times New Roman" pitchFamily="18" charset="0"/>
                <a:cs typeface="Times New Roman" pitchFamily="18" charset="0"/>
              </a:rPr>
              <a:t>Напишите сочинение-рассуждение, раскрывая смысл высказывания, взятого из учебника русского языка: </a:t>
            </a:r>
            <a:r>
              <a:rPr lang="ru-RU" sz="2100" b="1" dirty="0">
                <a:solidFill>
                  <a:schemeClr val="tx1"/>
                </a:solidFill>
                <a:latin typeface="Times New Roman" pitchFamily="18" charset="0"/>
                <a:cs typeface="Times New Roman" pitchFamily="18" charset="0"/>
              </a:rPr>
              <a:t>«Цель использования разговорной лексики в художественных текстах заключается в том, чтобы создать атмосферу доверия, непринуждённости, повлиять на сознание и чувства читателя»</a:t>
            </a:r>
            <a:r>
              <a:rPr lang="ru-RU" sz="2100" dirty="0">
                <a:solidFill>
                  <a:schemeClr val="tx1"/>
                </a:solidFill>
                <a:latin typeface="Times New Roman" pitchFamily="18" charset="0"/>
                <a:cs typeface="Times New Roman" pitchFamily="18" charset="0"/>
              </a:rPr>
              <a:t>.</a:t>
            </a:r>
          </a:p>
          <a:p>
            <a:pPr marL="0" indent="0">
              <a:buNone/>
            </a:pPr>
            <a:r>
              <a:rPr lang="ru-RU" sz="2100" dirty="0">
                <a:solidFill>
                  <a:schemeClr val="tx1"/>
                </a:solidFill>
                <a:latin typeface="Times New Roman" pitchFamily="18" charset="0"/>
                <a:cs typeface="Times New Roman" pitchFamily="18" charset="0"/>
              </a:rPr>
              <a:t>Аргументируя свой ответ, приведите </a:t>
            </a:r>
            <a:r>
              <a:rPr lang="ru-RU" sz="2100" b="1" dirty="0">
                <a:solidFill>
                  <a:schemeClr val="tx1"/>
                </a:solidFill>
                <a:latin typeface="Times New Roman" pitchFamily="18" charset="0"/>
                <a:cs typeface="Times New Roman" pitchFamily="18" charset="0"/>
              </a:rPr>
              <a:t>два</a:t>
            </a:r>
            <a:r>
              <a:rPr lang="ru-RU" sz="2100" dirty="0">
                <a:solidFill>
                  <a:schemeClr val="tx1"/>
                </a:solidFill>
                <a:latin typeface="Times New Roman" pitchFamily="18" charset="0"/>
                <a:cs typeface="Times New Roman" pitchFamily="18" charset="0"/>
              </a:rPr>
              <a:t> примера из прочитанного текста.</a:t>
            </a:r>
          </a:p>
          <a:p>
            <a:pPr marL="0" indent="0">
              <a:buNone/>
            </a:pPr>
            <a:r>
              <a:rPr lang="ru-RU" sz="2100" dirty="0">
                <a:solidFill>
                  <a:schemeClr val="tx1"/>
                </a:solidFill>
                <a:latin typeface="Times New Roman" pitchFamily="18" charset="0"/>
                <a:cs typeface="Times New Roman" pitchFamily="18" charset="0"/>
              </a:rPr>
              <a:t>Приводя примеры, указывайте номера нужных предложений или применяйте цитирование.</a:t>
            </a:r>
          </a:p>
          <a:p>
            <a:pPr marL="0" indent="0">
              <a:buNone/>
            </a:pPr>
            <a:r>
              <a:rPr lang="ru-RU" sz="2100" dirty="0">
                <a:solidFill>
                  <a:schemeClr val="tx1"/>
                </a:solidFill>
                <a:latin typeface="Times New Roman" pitchFamily="18" charset="0"/>
                <a:cs typeface="Times New Roman" pitchFamily="18" charset="0"/>
              </a:rPr>
              <a:t>Вы можете писать работу в научном или публицистическом стиле, раскрывая тему на лингвистическом материале.</a:t>
            </a:r>
          </a:p>
          <a:p>
            <a:pPr marL="0" indent="0">
              <a:buNone/>
            </a:pPr>
            <a:r>
              <a:rPr lang="ru-RU" sz="2100" dirty="0">
                <a:solidFill>
                  <a:schemeClr val="tx1"/>
                </a:solidFill>
                <a:latin typeface="Times New Roman" pitchFamily="18" charset="0"/>
                <a:cs typeface="Times New Roman" pitchFamily="18" charset="0"/>
              </a:rPr>
              <a:t>Объём сочинения должен составлять не менее 70 слов.</a:t>
            </a:r>
          </a:p>
          <a:p>
            <a:pPr marL="0" indent="0">
              <a:buNone/>
            </a:pPr>
            <a:r>
              <a:rPr lang="ru-RU" sz="2100" dirty="0">
                <a:solidFill>
                  <a:schemeClr val="tx1"/>
                </a:solidFill>
                <a:latin typeface="Times New Roman" pitchFamily="18" charset="0"/>
                <a:cs typeface="Times New Roman" pitchFamily="18" charset="0"/>
              </a:rPr>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0" indent="0">
              <a:buNone/>
            </a:pPr>
            <a:r>
              <a:rPr lang="ru-RU" sz="2100" dirty="0">
                <a:solidFill>
                  <a:schemeClr val="tx1"/>
                </a:solidFill>
                <a:latin typeface="Times New Roman" pitchFamily="18" charset="0"/>
                <a:cs typeface="Times New Roman" pitchFamily="18" charset="0"/>
              </a:rPr>
              <a:t>Сочинение пишите аккуратно, разборчивым почерком.</a:t>
            </a: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itchFamily="18" charset="0"/>
                <a:cs typeface="Times New Roman" pitchFamily="18" charset="0"/>
              </a:rPr>
              <a:t>Задание 9.1. Сочинение на лингвистическую тему</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6445895"/>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19240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CB59D1-A48F-461D-954F-7A9AA570A983}"/>
              </a:ext>
            </a:extLst>
          </p:cNvPr>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Сочинение на лингвистическую тему (9.1)</a:t>
            </a:r>
          </a:p>
        </p:txBody>
      </p:sp>
      <p:sp>
        <p:nvSpPr>
          <p:cNvPr id="4" name="Нижний колонтитул 3">
            <a:extLst>
              <a:ext uri="{FF2B5EF4-FFF2-40B4-BE49-F238E27FC236}">
                <a16:creationId xmlns="" xmlns:a16="http://schemas.microsoft.com/office/drawing/2014/main" id="{0C6E80BA-CAF0-4388-85E4-A5C818D3F785}"/>
              </a:ext>
            </a:extLst>
          </p:cNvPr>
          <p:cNvSpPr>
            <a:spLocks noGrp="1"/>
          </p:cNvSpPr>
          <p:nvPr>
            <p:ph type="ftr" sz="quarter" idx="11"/>
          </p:nvPr>
        </p:nvSpPr>
        <p:spPr/>
        <p:txBody>
          <a:bodyPr/>
          <a:lstStyle/>
          <a:p>
            <a:pPr>
              <a:defRPr/>
            </a:pPr>
            <a:r>
              <a:rPr lang="en-US"/>
              <a:t>www.PresentationPro.com</a:t>
            </a:r>
            <a:endParaRPr lang="en-US" dirty="0"/>
          </a:p>
        </p:txBody>
      </p:sp>
      <p:sp>
        <p:nvSpPr>
          <p:cNvPr id="5" name="Выноска: стрелка вниз 4">
            <a:extLst>
              <a:ext uri="{FF2B5EF4-FFF2-40B4-BE49-F238E27FC236}">
                <a16:creationId xmlns="" xmlns:a16="http://schemas.microsoft.com/office/drawing/2014/main" id="{1F2F3DBE-EC04-4FB1-957C-AA5627483F7A}"/>
              </a:ext>
            </a:extLst>
          </p:cNvPr>
          <p:cNvSpPr/>
          <p:nvPr/>
        </p:nvSpPr>
        <p:spPr>
          <a:xfrm>
            <a:off x="355600" y="1376426"/>
            <a:ext cx="8534400" cy="914400"/>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anose="02020603050405020304" pitchFamily="18" charset="0"/>
                <a:cs typeface="Times New Roman" panose="02020603050405020304" pitchFamily="18" charset="0"/>
              </a:rPr>
              <a:t>Тезис. Рассуждение о смысле высказывания</a:t>
            </a:r>
          </a:p>
        </p:txBody>
      </p:sp>
      <p:sp>
        <p:nvSpPr>
          <p:cNvPr id="6" name="Объект 5">
            <a:extLst>
              <a:ext uri="{FF2B5EF4-FFF2-40B4-BE49-F238E27FC236}">
                <a16:creationId xmlns="" xmlns:a16="http://schemas.microsoft.com/office/drawing/2014/main" id="{439D4759-12BC-4757-BE72-9391191A2AFC}"/>
              </a:ext>
            </a:extLst>
          </p:cNvPr>
          <p:cNvSpPr>
            <a:spLocks noGrp="1"/>
          </p:cNvSpPr>
          <p:nvPr>
            <p:ph idx="1"/>
          </p:nvPr>
        </p:nvSpPr>
        <p:spPr>
          <a:xfrm>
            <a:off x="304800" y="2362200"/>
            <a:ext cx="8610600" cy="889000"/>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ru-RU" dirty="0">
                <a:solidFill>
                  <a:schemeClr val="tx1"/>
                </a:solidFill>
                <a:latin typeface="Times New Roman" panose="02020603050405020304" pitchFamily="18" charset="0"/>
                <a:cs typeface="Times New Roman" panose="02020603050405020304" pitchFamily="18" charset="0"/>
              </a:rPr>
              <a:t>Первый пример языкового явления и его роль в тексте</a:t>
            </a:r>
          </a:p>
        </p:txBody>
      </p:sp>
      <p:sp>
        <p:nvSpPr>
          <p:cNvPr id="7" name="Выноска: стрелка вниз 6">
            <a:extLst>
              <a:ext uri="{FF2B5EF4-FFF2-40B4-BE49-F238E27FC236}">
                <a16:creationId xmlns="" xmlns:a16="http://schemas.microsoft.com/office/drawing/2014/main" id="{5735DB60-E862-4AF6-B841-4465A174CC14}"/>
              </a:ext>
            </a:extLst>
          </p:cNvPr>
          <p:cNvSpPr/>
          <p:nvPr/>
        </p:nvSpPr>
        <p:spPr>
          <a:xfrm>
            <a:off x="317500" y="3384550"/>
            <a:ext cx="8572500" cy="914400"/>
          </a:xfrm>
          <a:prstGeom prst="downArrowCallou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ru-RU" sz="2800" dirty="0">
                <a:solidFill>
                  <a:schemeClr val="tx1"/>
                </a:solidFill>
                <a:latin typeface="Times New Roman" panose="02020603050405020304" pitchFamily="18" charset="0"/>
                <a:cs typeface="Times New Roman" panose="02020603050405020304" pitchFamily="18" charset="0"/>
              </a:rPr>
              <a:t>Второй пример языкового явления и его роль в тексте</a:t>
            </a:r>
          </a:p>
        </p:txBody>
      </p:sp>
      <p:sp>
        <p:nvSpPr>
          <p:cNvPr id="9" name="Блок-схема: процесс 8">
            <a:extLst>
              <a:ext uri="{FF2B5EF4-FFF2-40B4-BE49-F238E27FC236}">
                <a16:creationId xmlns="" xmlns:a16="http://schemas.microsoft.com/office/drawing/2014/main" id="{DBA556C9-BD03-46BD-95DB-DA9531F7B959}"/>
              </a:ext>
            </a:extLst>
          </p:cNvPr>
          <p:cNvSpPr/>
          <p:nvPr/>
        </p:nvSpPr>
        <p:spPr>
          <a:xfrm>
            <a:off x="342900" y="4432300"/>
            <a:ext cx="8572500" cy="612648"/>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anose="02020603050405020304" pitchFamily="18" charset="0"/>
                <a:cs typeface="Times New Roman" panose="02020603050405020304" pitchFamily="18" charset="0"/>
              </a:rPr>
              <a:t>Вывод</a:t>
            </a:r>
          </a:p>
        </p:txBody>
      </p:sp>
      <p:pic>
        <p:nvPicPr>
          <p:cNvPr id="10" name="Picture 2" descr="C:\Диск Д\Documents\логотип Легиона\лого легион 15 лет S.jpg">
            <a:extLst>
              <a:ext uri="{FF2B5EF4-FFF2-40B4-BE49-F238E27FC236}">
                <a16:creationId xmlns="" xmlns:a16="http://schemas.microsoft.com/office/drawing/2014/main" id="{AC9DCDB6-52E7-45B9-B3B4-1F490768E8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450" y="640779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596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sz="4000" dirty="0">
                <a:solidFill>
                  <a:schemeClr val="accent2">
                    <a:lumMod val="60000"/>
                    <a:lumOff val="40000"/>
                  </a:schemeClr>
                </a:solidFill>
              </a:rPr>
              <a:t>Изменение в формулировке заданий</a:t>
            </a:r>
          </a:p>
        </p:txBody>
      </p:sp>
      <p:graphicFrame>
        <p:nvGraphicFramePr>
          <p:cNvPr id="5" name="Содержимое 4"/>
          <p:cNvGraphicFramePr>
            <a:graphicFrameLocks noGrp="1"/>
          </p:cNvGraphicFramePr>
          <p:nvPr>
            <p:ph idx="1"/>
          </p:nvPr>
        </p:nvGraphicFramePr>
        <p:xfrm>
          <a:off x="0" y="1219198"/>
          <a:ext cx="9144000" cy="5460692"/>
        </p:xfrm>
        <a:graphic>
          <a:graphicData uri="http://schemas.openxmlformats.org/drawingml/2006/table">
            <a:tbl>
              <a:tblPr firstRow="1" bandRow="1">
                <a:tableStyleId>{5C22544A-7EE6-4342-B048-85BDC9FD1C3A}</a:tableStyleId>
              </a:tblPr>
              <a:tblGrid>
                <a:gridCol w="5105400">
                  <a:extLst>
                    <a:ext uri="{9D8B030D-6E8A-4147-A177-3AD203B41FA5}">
                      <a16:colId xmlns="" xmlns:a16="http://schemas.microsoft.com/office/drawing/2014/main" val="20000"/>
                    </a:ext>
                  </a:extLst>
                </a:gridCol>
                <a:gridCol w="4038600">
                  <a:extLst>
                    <a:ext uri="{9D8B030D-6E8A-4147-A177-3AD203B41FA5}">
                      <a16:colId xmlns="" xmlns:a16="http://schemas.microsoft.com/office/drawing/2014/main" val="20001"/>
                    </a:ext>
                  </a:extLst>
                </a:gridCol>
              </a:tblGrid>
              <a:tr h="349244">
                <a:tc>
                  <a:txBody>
                    <a:bodyPr/>
                    <a:lstStyle/>
                    <a:p>
                      <a:pPr algn="ctr"/>
                      <a:r>
                        <a:rPr lang="ru-RU" b="1" dirty="0">
                          <a:solidFill>
                            <a:schemeClr val="tx1"/>
                          </a:solidFill>
                          <a:latin typeface="Times New Roman" pitchFamily="18" charset="0"/>
                          <a:cs typeface="Times New Roman" pitchFamily="18" charset="0"/>
                        </a:rPr>
                        <a:t>Было </a:t>
                      </a:r>
                    </a:p>
                  </a:txBody>
                  <a:tcPr/>
                </a:tc>
                <a:tc>
                  <a:txBody>
                    <a:bodyPr/>
                    <a:lstStyle/>
                    <a:p>
                      <a:pPr algn="ctr"/>
                      <a:r>
                        <a:rPr lang="ru-RU" b="1" dirty="0">
                          <a:solidFill>
                            <a:schemeClr val="tx1"/>
                          </a:solidFill>
                          <a:latin typeface="Times New Roman" pitchFamily="18" charset="0"/>
                          <a:cs typeface="Times New Roman" pitchFamily="18" charset="0"/>
                        </a:rPr>
                        <a:t>Стало</a:t>
                      </a:r>
                    </a:p>
                  </a:txBody>
                  <a:tcPr/>
                </a:tc>
                <a:extLst>
                  <a:ext uri="{0D108BD9-81ED-4DB2-BD59-A6C34878D82A}">
                    <a16:rowId xmlns="" xmlns:a16="http://schemas.microsoft.com/office/drawing/2014/main" val="10000"/>
                  </a:ext>
                </a:extLst>
              </a:tr>
              <a:tr h="660215">
                <a:tc>
                  <a:txBody>
                    <a:bodyPr/>
                    <a:lstStyle/>
                    <a:p>
                      <a:r>
                        <a:rPr lang="ru-RU" sz="2000" b="1" dirty="0">
                          <a:latin typeface="Times New Roman" pitchFamily="18" charset="0"/>
                          <a:cs typeface="Times New Roman" pitchFamily="18" charset="0"/>
                        </a:rPr>
                        <a:t>В каком предложении не выражено/или выражено…</a:t>
                      </a:r>
                    </a:p>
                  </a:txBody>
                  <a:tcPr/>
                </a:tc>
                <a:tc>
                  <a:txBody>
                    <a:bodyPr/>
                    <a:lstStyle/>
                    <a:p>
                      <a:r>
                        <a:rPr lang="ru-RU" sz="2000" b="1" dirty="0">
                          <a:latin typeface="Times New Roman" pitchFamily="18" charset="0"/>
                          <a:cs typeface="Times New Roman" pitchFamily="18" charset="0"/>
                        </a:rPr>
                        <a:t>Синтаксический анализ</a:t>
                      </a:r>
                    </a:p>
                  </a:txBody>
                  <a:tcPr/>
                </a:tc>
                <a:extLst>
                  <a:ext uri="{0D108BD9-81ED-4DB2-BD59-A6C34878D82A}">
                    <a16:rowId xmlns="" xmlns:a16="http://schemas.microsoft.com/office/drawing/2014/main" val="10001"/>
                  </a:ext>
                </a:extLst>
              </a:tr>
              <a:tr h="947266">
                <a:tc>
                  <a:txBody>
                    <a:bodyPr/>
                    <a:lstStyle/>
                    <a:p>
                      <a:r>
                        <a:rPr lang="ru-RU" sz="2000" b="1" dirty="0">
                          <a:latin typeface="Times New Roman" pitchFamily="18" charset="0"/>
                          <a:cs typeface="Times New Roman" pitchFamily="18" charset="0"/>
                        </a:rPr>
                        <a:t>Укажите предложение,</a:t>
                      </a:r>
                      <a:r>
                        <a:rPr lang="ru-RU" sz="2000" b="1" baseline="0" dirty="0">
                          <a:latin typeface="Times New Roman" pitchFamily="18" charset="0"/>
                          <a:cs typeface="Times New Roman" pitchFamily="18" charset="0"/>
                        </a:rPr>
                        <a:t> в котором средством выразительности является….</a:t>
                      </a:r>
                      <a:endParaRPr lang="ru-RU" sz="2000" b="1" dirty="0">
                        <a:latin typeface="Times New Roman" pitchFamily="18" charset="0"/>
                        <a:cs typeface="Times New Roman" pitchFamily="18" charset="0"/>
                      </a:endParaRPr>
                    </a:p>
                  </a:txBody>
                  <a:tcPr/>
                </a:tc>
                <a:tc>
                  <a:txBody>
                    <a:bodyPr/>
                    <a:lstStyle/>
                    <a:p>
                      <a:r>
                        <a:rPr lang="ru-RU" sz="2000" b="1" dirty="0">
                          <a:latin typeface="Times New Roman" pitchFamily="18" charset="0"/>
                          <a:cs typeface="Times New Roman" pitchFamily="18" charset="0"/>
                        </a:rPr>
                        <a:t>Пунктуационный анализ</a:t>
                      </a:r>
                    </a:p>
                  </a:txBody>
                  <a:tcPr/>
                </a:tc>
                <a:extLst>
                  <a:ext uri="{0D108BD9-81ED-4DB2-BD59-A6C34878D82A}">
                    <a16:rowId xmlns="" xmlns:a16="http://schemas.microsoft.com/office/drawing/2014/main" val="10002"/>
                  </a:ext>
                </a:extLst>
              </a:tr>
              <a:tr h="947266">
                <a:tc>
                  <a:txBody>
                    <a:bodyPr/>
                    <a:lstStyle/>
                    <a:p>
                      <a:r>
                        <a:rPr lang="ru-RU" sz="2000" b="1" dirty="0">
                          <a:latin typeface="Times New Roman" pitchFamily="18" charset="0"/>
                          <a:cs typeface="Times New Roman" pitchFamily="18" charset="0"/>
                        </a:rPr>
                        <a:t>Из предложений</a:t>
                      </a:r>
                      <a:r>
                        <a:rPr lang="ru-RU" sz="2000" b="1" baseline="0" dirty="0">
                          <a:latin typeface="Times New Roman" pitchFamily="18" charset="0"/>
                          <a:cs typeface="Times New Roman" pitchFamily="18" charset="0"/>
                        </a:rPr>
                        <a:t> 1-10 выпишите слово, написание которого определяется правилом</a:t>
                      </a:r>
                      <a:endParaRPr lang="ru-RU" sz="2000" b="1" dirty="0">
                        <a:latin typeface="Times New Roman" pitchFamily="18" charset="0"/>
                        <a:cs typeface="Times New Roman" pitchFamily="18" charset="0"/>
                      </a:endParaRPr>
                    </a:p>
                  </a:txBody>
                  <a:tcPr/>
                </a:tc>
                <a:tc>
                  <a:txBody>
                    <a:bodyPr/>
                    <a:lstStyle/>
                    <a:p>
                      <a:r>
                        <a:rPr lang="ru-RU" sz="2000" b="1" dirty="0">
                          <a:latin typeface="Times New Roman" pitchFamily="18" charset="0"/>
                          <a:cs typeface="Times New Roman" pitchFamily="18" charset="0"/>
                        </a:rPr>
                        <a:t>Орфографический анализ</a:t>
                      </a:r>
                    </a:p>
                  </a:txBody>
                  <a:tcPr/>
                </a:tc>
                <a:extLst>
                  <a:ext uri="{0D108BD9-81ED-4DB2-BD59-A6C34878D82A}">
                    <a16:rowId xmlns="" xmlns:a16="http://schemas.microsoft.com/office/drawing/2014/main" val="10003"/>
                  </a:ext>
                </a:extLst>
              </a:tr>
              <a:tr h="947266">
                <a:tc>
                  <a:txBody>
                    <a:bodyPr/>
                    <a:lstStyle/>
                    <a:p>
                      <a:r>
                        <a:rPr lang="ru-RU" sz="2000" b="1" dirty="0">
                          <a:latin typeface="Times New Roman" pitchFamily="18" charset="0"/>
                          <a:cs typeface="Times New Roman" pitchFamily="18" charset="0"/>
                        </a:rPr>
                        <a:t>Замените просторечное слово стилистически нейтральным</a:t>
                      </a:r>
                      <a:r>
                        <a:rPr lang="ru-RU" sz="2000" b="1" baseline="0" dirty="0">
                          <a:latin typeface="Times New Roman" pitchFamily="18" charset="0"/>
                          <a:cs typeface="Times New Roman" pitchFamily="18" charset="0"/>
                        </a:rPr>
                        <a:t> синонимом</a:t>
                      </a:r>
                      <a:endParaRPr lang="ru-RU" sz="2000" b="1" dirty="0">
                        <a:latin typeface="Times New Roman" pitchFamily="18" charset="0"/>
                        <a:cs typeface="Times New Roman" pitchFamily="18" charset="0"/>
                      </a:endParaRPr>
                    </a:p>
                  </a:txBody>
                  <a:tcPr/>
                </a:tc>
                <a:tc>
                  <a:txBody>
                    <a:bodyPr/>
                    <a:lstStyle/>
                    <a:p>
                      <a:r>
                        <a:rPr lang="ru-RU" sz="2000" b="1" dirty="0">
                          <a:latin typeface="Times New Roman" pitchFamily="18" charset="0"/>
                          <a:cs typeface="Times New Roman" pitchFamily="18" charset="0"/>
                        </a:rPr>
                        <a:t>Анализ средств художественной выразительности</a:t>
                      </a:r>
                    </a:p>
                  </a:txBody>
                  <a:tcPr/>
                </a:tc>
                <a:extLst>
                  <a:ext uri="{0D108BD9-81ED-4DB2-BD59-A6C34878D82A}">
                    <a16:rowId xmlns="" xmlns:a16="http://schemas.microsoft.com/office/drawing/2014/main" val="10004"/>
                  </a:ext>
                </a:extLst>
              </a:tr>
              <a:tr h="660215">
                <a:tc>
                  <a:txBody>
                    <a:bodyPr/>
                    <a:lstStyle/>
                    <a:p>
                      <a:r>
                        <a:rPr lang="ru-RU" sz="2000" b="1" dirty="0">
                          <a:latin typeface="Times New Roman" pitchFamily="18" charset="0"/>
                          <a:cs typeface="Times New Roman" pitchFamily="18" charset="0"/>
                        </a:rPr>
                        <a:t>Замените словосочетание, построенное на…</a:t>
                      </a:r>
                    </a:p>
                  </a:txBody>
                  <a:tcPr/>
                </a:tc>
                <a:tc>
                  <a:txBody>
                    <a:bodyPr/>
                    <a:lstStyle/>
                    <a:p>
                      <a:r>
                        <a:rPr lang="ru-RU" sz="2000" b="1" dirty="0">
                          <a:latin typeface="Times New Roman" pitchFamily="18" charset="0"/>
                          <a:cs typeface="Times New Roman" pitchFamily="18" charset="0"/>
                        </a:rPr>
                        <a:t>Анализ содержания текста </a:t>
                      </a:r>
                    </a:p>
                  </a:txBody>
                  <a:tcPr/>
                </a:tc>
                <a:extLst>
                  <a:ext uri="{0D108BD9-81ED-4DB2-BD59-A6C34878D82A}">
                    <a16:rowId xmlns="" xmlns:a16="http://schemas.microsoft.com/office/drawing/2014/main" val="10005"/>
                  </a:ext>
                </a:extLst>
              </a:tr>
              <a:tr h="373165">
                <a:tc>
                  <a:txBody>
                    <a:bodyPr/>
                    <a:lstStyle/>
                    <a:p>
                      <a:r>
                        <a:rPr lang="ru-RU" sz="2000" b="1" dirty="0">
                          <a:latin typeface="Times New Roman" pitchFamily="18" charset="0"/>
                          <a:cs typeface="Times New Roman" pitchFamily="18" charset="0"/>
                        </a:rPr>
                        <a:t>Выпишите грамматическую основу </a:t>
                      </a:r>
                    </a:p>
                  </a:txBody>
                  <a:tcPr/>
                </a:tc>
                <a:tc>
                  <a:txBody>
                    <a:bodyPr/>
                    <a:lstStyle/>
                    <a:p>
                      <a:r>
                        <a:rPr lang="ru-RU" sz="2000" b="1" dirty="0">
                          <a:latin typeface="Times New Roman" pitchFamily="18" charset="0"/>
                          <a:cs typeface="Times New Roman" pitchFamily="18" charset="0"/>
                        </a:rPr>
                        <a:t>Лексический анализ</a:t>
                      </a:r>
                    </a:p>
                  </a:txBody>
                  <a:tcPr/>
                </a:tc>
                <a:extLst>
                  <a:ext uri="{0D108BD9-81ED-4DB2-BD59-A6C34878D82A}">
                    <a16:rowId xmlns="" xmlns:a16="http://schemas.microsoft.com/office/drawing/2014/main" val="10006"/>
                  </a:ext>
                </a:extLst>
              </a:tr>
              <a:tr h="373165">
                <a:tc>
                  <a:txBody>
                    <a:bodyPr/>
                    <a:lstStyle/>
                    <a:p>
                      <a:r>
                        <a:rPr lang="ru-RU" sz="2000" b="1" dirty="0">
                          <a:latin typeface="Times New Roman" pitchFamily="18" charset="0"/>
                          <a:cs typeface="Times New Roman" pitchFamily="18" charset="0"/>
                        </a:rPr>
                        <a:t>Найдите сложное предложение…</a:t>
                      </a:r>
                    </a:p>
                  </a:txBody>
                  <a:tcPr/>
                </a:tc>
                <a:tc>
                  <a:txBody>
                    <a:bodyPr/>
                    <a:lstStyle/>
                    <a:p>
                      <a:endParaRPr lang="ru-RU" sz="2000" b="1" dirty="0">
                        <a:latin typeface="Times New Roman" pitchFamily="18" charset="0"/>
                        <a:cs typeface="Times New Roman" pitchFamily="18" charset="0"/>
                      </a:endParaRPr>
                    </a:p>
                  </a:txBody>
                  <a:tcPr/>
                </a:tc>
                <a:extLst>
                  <a:ext uri="{0D108BD9-81ED-4DB2-BD59-A6C34878D82A}">
                    <a16:rowId xmlns="" xmlns:a16="http://schemas.microsoft.com/office/drawing/2014/main" val="10007"/>
                  </a:ext>
                </a:extLst>
              </a:tr>
            </a:tbl>
          </a:graphicData>
        </a:graphic>
      </p:graphicFrame>
      <p:sp>
        <p:nvSpPr>
          <p:cNvPr id="2" name="Нижний колонтитул 1"/>
          <p:cNvSpPr>
            <a:spLocks noGrp="1"/>
          </p:cNvSpPr>
          <p:nvPr>
            <p:ph type="ftr" sz="quarter" idx="11"/>
          </p:nvPr>
        </p:nvSpPr>
        <p:spPr>
          <a:xfrm>
            <a:off x="3124200" y="6477000"/>
            <a:ext cx="2895600" cy="381000"/>
          </a:xfrm>
        </p:spPr>
        <p:txBody>
          <a:bodyPr/>
          <a:lstStyle/>
          <a:p>
            <a:pPr>
              <a:defRPr/>
            </a:pPr>
            <a:r>
              <a:rPr lang="en-US" dirty="0"/>
              <a:t>www.PresentationPro.com</a:t>
            </a:r>
          </a:p>
        </p:txBody>
      </p:sp>
      <p:pic>
        <p:nvPicPr>
          <p:cNvPr id="6" name="Picture 2" descr="C:\Диск Д\Documents\логотип Легиона\лого легион 15 лет S.jpg">
            <a:extLst>
              <a:ext uri="{FF2B5EF4-FFF2-40B4-BE49-F238E27FC236}">
                <a16:creationId xmlns="" xmlns:a16="http://schemas.microsoft.com/office/drawing/2014/main" id="{AE6D5609-6D51-4E22-8402-77CA559275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6397722"/>
            <a:ext cx="2133600" cy="41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886C95A-9E3F-43A8-8F54-D08D916237D2}"/>
              </a:ext>
            </a:extLst>
          </p:cNvPr>
          <p:cNvSpPr>
            <a:spLocks noGrp="1"/>
          </p:cNvSpPr>
          <p:nvPr>
            <p:ph type="title"/>
          </p:nvPr>
        </p:nvSpPr>
        <p:spPr/>
        <p:txBody>
          <a:bodyPr/>
          <a:lstStyle/>
          <a:p>
            <a:pPr algn="ctr"/>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Функции </a:t>
            </a:r>
            <a:r>
              <a:rPr lang="ru-RU" dirty="0" err="1">
                <a:solidFill>
                  <a:schemeClr val="accent2">
                    <a:lumMod val="60000"/>
                    <a:lumOff val="40000"/>
                  </a:schemeClr>
                </a:solidFill>
                <a:latin typeface="Times New Roman" panose="02020603050405020304" pitchFamily="18" charset="0"/>
                <a:cs typeface="Times New Roman" panose="02020603050405020304" pitchFamily="18" charset="0"/>
              </a:rPr>
              <a:t>лексичеческих</a:t>
            </a:r>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 и грамматических явлений</a:t>
            </a:r>
          </a:p>
        </p:txBody>
      </p:sp>
      <p:sp>
        <p:nvSpPr>
          <p:cNvPr id="3" name="Объект 2">
            <a:extLst>
              <a:ext uri="{FF2B5EF4-FFF2-40B4-BE49-F238E27FC236}">
                <a16:creationId xmlns="" xmlns:a16="http://schemas.microsoft.com/office/drawing/2014/main" id="{72B729A6-6FA9-4C14-8F32-96BB8C8865BF}"/>
              </a:ext>
            </a:extLst>
          </p:cNvPr>
          <p:cNvSpPr>
            <a:spLocks noGrp="1"/>
          </p:cNvSpPr>
          <p:nvPr>
            <p:ph idx="1"/>
          </p:nvPr>
        </p:nvSpPr>
        <p:spPr/>
        <p:txBody>
          <a:bodyPr/>
          <a:lstStyle/>
          <a:p>
            <a:r>
              <a:rPr lang="ru-RU" dirty="0">
                <a:latin typeface="Times New Roman" pitchFamily="18" charset="0"/>
                <a:cs typeface="Times New Roman" pitchFamily="18" charset="0"/>
              </a:rPr>
              <a:t>Передают атмосферу происходящих событий</a:t>
            </a:r>
          </a:p>
          <a:p>
            <a:r>
              <a:rPr lang="ru-RU" dirty="0">
                <a:latin typeface="Times New Roman" pitchFamily="18" charset="0"/>
                <a:cs typeface="Times New Roman" pitchFamily="18" charset="0"/>
              </a:rPr>
              <a:t>Создают яркий образ героя</a:t>
            </a:r>
          </a:p>
          <a:p>
            <a:r>
              <a:rPr lang="ru-RU" dirty="0">
                <a:latin typeface="Times New Roman" pitchFamily="18" charset="0"/>
                <a:cs typeface="Times New Roman" pitchFamily="18" charset="0"/>
              </a:rPr>
              <a:t>Передают чувства и эмоции автора / героя</a:t>
            </a:r>
          </a:p>
          <a:p>
            <a:r>
              <a:rPr lang="ru-RU" dirty="0">
                <a:latin typeface="Times New Roman" pitchFamily="18" charset="0"/>
                <a:cs typeface="Times New Roman" pitchFamily="18" charset="0"/>
              </a:rPr>
              <a:t>Передают отношение автора / героя к чему-либо</a:t>
            </a:r>
          </a:p>
        </p:txBody>
      </p:sp>
      <p:sp>
        <p:nvSpPr>
          <p:cNvPr id="4" name="Нижний колонтитул 3">
            <a:extLst>
              <a:ext uri="{FF2B5EF4-FFF2-40B4-BE49-F238E27FC236}">
                <a16:creationId xmlns="" xmlns:a16="http://schemas.microsoft.com/office/drawing/2014/main" id="{66AD12D9-D181-4CE2-B943-157ACBEC5440}"/>
              </a:ext>
            </a:extLst>
          </p:cNvPr>
          <p:cNvSpPr>
            <a:spLocks noGrp="1"/>
          </p:cNvSpPr>
          <p:nvPr>
            <p:ph type="ftr" sz="quarter" idx="11"/>
          </p:nvPr>
        </p:nvSpPr>
        <p:spPr/>
        <p:txBody>
          <a:bodyPr/>
          <a:lstStyle/>
          <a:p>
            <a:pPr>
              <a:defRPr/>
            </a:pPr>
            <a:r>
              <a:rPr lang="en-US" dirty="0"/>
              <a:t>www.PresentationPro.com</a:t>
            </a:r>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431381"/>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00385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0F0F5B-981F-4A95-9B23-E79B5DA73953}"/>
              </a:ext>
            </a:extLst>
          </p:cNvPr>
          <p:cNvSpPr>
            <a:spLocks noGrp="1"/>
          </p:cNvSpPr>
          <p:nvPr>
            <p:ph type="title"/>
          </p:nvPr>
        </p:nvSpPr>
        <p:spPr/>
        <p:txBody>
          <a:bodyPr/>
          <a:lstStyle/>
          <a:p>
            <a:pPr algn="ctr"/>
            <a:r>
              <a:rPr lang="ru-RU" dirty="0"/>
              <a:t>          </a:t>
            </a:r>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Функции знаков препинания</a:t>
            </a:r>
          </a:p>
        </p:txBody>
      </p:sp>
      <p:sp>
        <p:nvSpPr>
          <p:cNvPr id="3" name="Объект 2">
            <a:extLst>
              <a:ext uri="{FF2B5EF4-FFF2-40B4-BE49-F238E27FC236}">
                <a16:creationId xmlns="" xmlns:a16="http://schemas.microsoft.com/office/drawing/2014/main" id="{12E27D60-0C49-4644-B2F0-A2C15A8B8F0F}"/>
              </a:ext>
            </a:extLst>
          </p:cNvPr>
          <p:cNvSpPr>
            <a:spLocks noGrp="1"/>
          </p:cNvSpPr>
          <p:nvPr>
            <p:ph idx="1"/>
          </p:nvPr>
        </p:nvSpPr>
        <p:spPr>
          <a:xfrm>
            <a:off x="228600" y="1219200"/>
            <a:ext cx="8686800" cy="4800600"/>
          </a:xfrm>
        </p:spPr>
        <p:txBody>
          <a:bodyPr/>
          <a:lstStyle/>
          <a:p>
            <a:pPr marL="0" indent="0">
              <a:buNone/>
            </a:pPr>
            <a:r>
              <a:rPr lang="ru-RU" dirty="0"/>
              <a:t> </a:t>
            </a:r>
          </a:p>
          <a:p>
            <a:endParaRPr lang="ru-RU" dirty="0"/>
          </a:p>
          <a:p>
            <a:pPr marL="0" indent="0">
              <a:buNone/>
            </a:pPr>
            <a:endParaRPr lang="ru-RU" dirty="0"/>
          </a:p>
          <a:p>
            <a:pPr marL="0" indent="0">
              <a:buNone/>
            </a:pPr>
            <a:endParaRPr lang="ru-RU" dirty="0"/>
          </a:p>
          <a:p>
            <a:pPr marL="0" indent="0">
              <a:buNone/>
            </a:pPr>
            <a:r>
              <a:rPr lang="ru-RU" dirty="0">
                <a:latin typeface="Times New Roman" panose="02020603050405020304" pitchFamily="18" charset="0"/>
                <a:cs typeface="Times New Roman" panose="02020603050405020304" pitchFamily="18" charset="0"/>
              </a:rPr>
              <a:t>Разделительные                             Выделительные   </a:t>
            </a:r>
          </a:p>
          <a:p>
            <a:pPr marL="0" indent="0">
              <a:buNone/>
            </a:pPr>
            <a:r>
              <a:rPr lang="ru-RU" dirty="0">
                <a:latin typeface="Times New Roman" panose="02020603050405020304" pitchFamily="18" charset="0"/>
                <a:cs typeface="Times New Roman" panose="02020603050405020304" pitchFamily="18" charset="0"/>
              </a:rPr>
              <a:t>(,    .   …    ;)                                          (,  «» ()  )</a:t>
            </a:r>
          </a:p>
        </p:txBody>
      </p:sp>
      <p:sp>
        <p:nvSpPr>
          <p:cNvPr id="4" name="Нижний колонтитул 3">
            <a:extLst>
              <a:ext uri="{FF2B5EF4-FFF2-40B4-BE49-F238E27FC236}">
                <a16:creationId xmlns="" xmlns:a16="http://schemas.microsoft.com/office/drawing/2014/main" id="{0E7184A7-56EE-4246-B038-81F51406CE00}"/>
              </a:ext>
            </a:extLst>
          </p:cNvPr>
          <p:cNvSpPr>
            <a:spLocks noGrp="1"/>
          </p:cNvSpPr>
          <p:nvPr>
            <p:ph type="ftr" sz="quarter" idx="11"/>
          </p:nvPr>
        </p:nvSpPr>
        <p:spPr/>
        <p:txBody>
          <a:bodyPr/>
          <a:lstStyle/>
          <a:p>
            <a:pPr>
              <a:defRPr/>
            </a:pPr>
            <a:r>
              <a:rPr lang="en-US"/>
              <a:t>www.PresentationPro.com</a:t>
            </a:r>
            <a:endParaRPr lang="en-US" dirty="0"/>
          </a:p>
        </p:txBody>
      </p:sp>
      <p:cxnSp>
        <p:nvCxnSpPr>
          <p:cNvPr id="6" name="Прямая со стрелкой 5">
            <a:extLst>
              <a:ext uri="{FF2B5EF4-FFF2-40B4-BE49-F238E27FC236}">
                <a16:creationId xmlns="" xmlns:a16="http://schemas.microsoft.com/office/drawing/2014/main" id="{3FA1EF60-70D0-4FB1-889E-C2248379CC7B}"/>
              </a:ext>
            </a:extLst>
          </p:cNvPr>
          <p:cNvCxnSpPr>
            <a:stCxn id="2" idx="2"/>
          </p:cNvCxnSpPr>
          <p:nvPr/>
        </p:nvCxnSpPr>
        <p:spPr>
          <a:xfrm flipH="1">
            <a:off x="1905000" y="1143000"/>
            <a:ext cx="266700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 xmlns:a16="http://schemas.microsoft.com/office/drawing/2014/main" id="{20481ADA-9143-44FF-932C-29072159DE65}"/>
              </a:ext>
            </a:extLst>
          </p:cNvPr>
          <p:cNvCxnSpPr>
            <a:cxnSpLocks/>
          </p:cNvCxnSpPr>
          <p:nvPr/>
        </p:nvCxnSpPr>
        <p:spPr>
          <a:xfrm>
            <a:off x="4572000" y="1146544"/>
            <a:ext cx="2438400" cy="182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 xmlns:a16="http://schemas.microsoft.com/office/drawing/2014/main" id="{81789FF0-FF06-45E7-9E8D-EDB3BEFB4E0B}"/>
              </a:ext>
            </a:extLst>
          </p:cNvPr>
          <p:cNvCxnSpPr>
            <a:cxnSpLocks/>
          </p:cNvCxnSpPr>
          <p:nvPr/>
        </p:nvCxnSpPr>
        <p:spPr>
          <a:xfrm>
            <a:off x="4572000" y="1187798"/>
            <a:ext cx="69314" cy="335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F9BA8E9F-D6AE-4548-A9CF-76F7424DDCA9}"/>
              </a:ext>
            </a:extLst>
          </p:cNvPr>
          <p:cNvSpPr txBox="1"/>
          <p:nvPr/>
        </p:nvSpPr>
        <p:spPr>
          <a:xfrm flipH="1">
            <a:off x="2514599" y="4724400"/>
            <a:ext cx="4343399" cy="1384995"/>
          </a:xfrm>
          <a:prstGeom prst="rect">
            <a:avLst/>
          </a:prstGeom>
          <a:noFill/>
        </p:spPr>
        <p:txBody>
          <a:bodyPr wrap="square" rtlCol="0">
            <a:spAutoFit/>
          </a:bodyPr>
          <a:lstStyle/>
          <a:p>
            <a:pPr algn="ctr"/>
            <a:r>
              <a:rPr lang="ru-RU" sz="2800" dirty="0"/>
              <a:t>Несущие смысловую и эмоциональную нагрузка </a:t>
            </a:r>
            <a:r>
              <a:rPr lang="ru-RU" sz="2800" dirty="0" smtClean="0"/>
              <a:t>(! ? )</a:t>
            </a:r>
            <a:endParaRPr lang="ru-RU" sz="2800" dirty="0"/>
          </a:p>
        </p:txBody>
      </p:sp>
      <p:pic>
        <p:nvPicPr>
          <p:cNvPr id="10" name="Picture 2" descr="C:\Диск Д\Documents\логотип Легиона\лого легион 15 лет S.jpg">
            <a:extLst>
              <a:ext uri="{FF2B5EF4-FFF2-40B4-BE49-F238E27FC236}">
                <a16:creationId xmlns="" xmlns:a16="http://schemas.microsoft.com/office/drawing/2014/main" id="{C7D10BEE-07DE-4782-BA5F-44C98DA2E0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598" y="6427752"/>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8653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06358A-8954-471A-8839-45AC4A5812F9}"/>
              </a:ext>
            </a:extLst>
          </p:cNvPr>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Типичные ошибки</a:t>
            </a:r>
          </a:p>
        </p:txBody>
      </p:sp>
      <p:sp>
        <p:nvSpPr>
          <p:cNvPr id="3" name="Объект 2">
            <a:extLst>
              <a:ext uri="{FF2B5EF4-FFF2-40B4-BE49-F238E27FC236}">
                <a16:creationId xmlns="" xmlns:a16="http://schemas.microsoft.com/office/drawing/2014/main" id="{873B8A9C-C65E-45AA-87E8-64690009855C}"/>
              </a:ext>
            </a:extLst>
          </p:cNvPr>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Не достаточно процитировать, необходимо интерпретировать (выделить и объяснить главное) </a:t>
            </a:r>
            <a:r>
              <a:rPr lang="ru-RU" dirty="0" smtClean="0">
                <a:latin typeface="Times New Roman" panose="02020603050405020304" pitchFamily="18" charset="0"/>
                <a:cs typeface="Times New Roman" panose="02020603050405020304" pitchFamily="18" charset="0"/>
              </a:rPr>
              <a:t>цитату</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От обобщенной роли к конкретным примерам из текста</a:t>
            </a:r>
          </a:p>
          <a:p>
            <a:r>
              <a:rPr lang="ru-RU" dirty="0">
                <a:latin typeface="Times New Roman" panose="02020603050405020304" pitchFamily="18" charset="0"/>
                <a:cs typeface="Times New Roman" panose="02020603050405020304" pitchFamily="18" charset="0"/>
              </a:rPr>
              <a:t>Потеря позиции автора</a:t>
            </a:r>
          </a:p>
          <a:p>
            <a:r>
              <a:rPr lang="ru-RU" dirty="0">
                <a:latin typeface="Times New Roman" panose="02020603050405020304" pitchFamily="18" charset="0"/>
                <a:cs typeface="Times New Roman" panose="02020603050405020304" pitchFamily="18" charset="0"/>
              </a:rPr>
              <a:t>Не пересказ, а анализ</a:t>
            </a:r>
          </a:p>
          <a:p>
            <a:endParaRPr lang="ru-RU" dirty="0"/>
          </a:p>
        </p:txBody>
      </p:sp>
      <p:sp>
        <p:nvSpPr>
          <p:cNvPr id="4" name="Нижний колонтитул 3">
            <a:extLst>
              <a:ext uri="{FF2B5EF4-FFF2-40B4-BE49-F238E27FC236}">
                <a16:creationId xmlns="" xmlns:a16="http://schemas.microsoft.com/office/drawing/2014/main" id="{97ACCFF4-74BC-4F06-A692-570FB5C247AC}"/>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1369892D-610F-4B3B-99B4-363A21BBC5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393543"/>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5352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A7B183-CD86-4EFE-8FC2-2BC07408BFA5}"/>
              </a:ext>
            </a:extLst>
          </p:cNvPr>
          <p:cNvSpPr>
            <a:spLocks noGrp="1"/>
          </p:cNvSpPr>
          <p:nvPr>
            <p:ph type="title"/>
          </p:nvPr>
        </p:nvSpPr>
        <p:spPr/>
        <p:txBody>
          <a:bodyPr/>
          <a:lstStyle/>
          <a:p>
            <a:r>
              <a:rPr lang="ru-RU" dirty="0">
                <a:solidFill>
                  <a:srgbClr val="92D050"/>
                </a:solidFill>
                <a:latin typeface="Times New Roman" pitchFamily="18" charset="0"/>
                <a:cs typeface="Times New Roman" pitchFamily="18" charset="0"/>
              </a:rPr>
              <a:t>Советы ученику</a:t>
            </a:r>
          </a:p>
        </p:txBody>
      </p:sp>
      <p:sp>
        <p:nvSpPr>
          <p:cNvPr id="3" name="Объект 2">
            <a:extLst>
              <a:ext uri="{FF2B5EF4-FFF2-40B4-BE49-F238E27FC236}">
                <a16:creationId xmlns="" xmlns:a16="http://schemas.microsoft.com/office/drawing/2014/main" id="{D832E411-DC76-48AD-A32C-A12ADF60FE71}"/>
              </a:ext>
            </a:extLst>
          </p:cNvPr>
          <p:cNvSpPr>
            <a:spLocks noGrp="1"/>
          </p:cNvSpPr>
          <p:nvPr>
            <p:ph idx="1"/>
          </p:nvPr>
        </p:nvSpPr>
        <p:spPr/>
        <p:txBody>
          <a:bodyPr/>
          <a:lstStyle/>
          <a:p>
            <a:r>
              <a:rPr lang="ru-RU" dirty="0">
                <a:latin typeface="Times New Roman" pitchFamily="18" charset="0"/>
                <a:cs typeface="Times New Roman" pitchFamily="18" charset="0"/>
              </a:rPr>
              <a:t>Выделить грамматическую основу в высказывании (подлежащее – предмет речи, сказуемое – то, что о нем говорится)</a:t>
            </a:r>
          </a:p>
          <a:p>
            <a:r>
              <a:rPr lang="ru-RU" dirty="0">
                <a:latin typeface="Times New Roman" pitchFamily="18" charset="0"/>
                <a:cs typeface="Times New Roman" pitchFamily="18" charset="0"/>
              </a:rPr>
              <a:t>Внимательно прочитайте высказывание, часто в нем есть указание на  функции </a:t>
            </a:r>
          </a:p>
          <a:p>
            <a:pPr marL="0" indent="0">
              <a:buNone/>
            </a:pPr>
            <a:r>
              <a:rPr lang="ru-RU" dirty="0">
                <a:latin typeface="Times New Roman" pitchFamily="18" charset="0"/>
                <a:cs typeface="Times New Roman" pitchFamily="18" charset="0"/>
              </a:rPr>
              <a:t>    «</a:t>
            </a:r>
            <a:r>
              <a:rPr lang="ru-RU" dirty="0">
                <a:solidFill>
                  <a:srgbClr val="C00000"/>
                </a:solidFill>
                <a:latin typeface="Times New Roman" pitchFamily="18" charset="0"/>
                <a:cs typeface="Times New Roman" pitchFamily="18" charset="0"/>
              </a:rPr>
              <a:t>Обособленные члены </a:t>
            </a:r>
            <a:r>
              <a:rPr lang="ru-RU" dirty="0">
                <a:latin typeface="Times New Roman" pitchFamily="18" charset="0"/>
                <a:cs typeface="Times New Roman" pitchFamily="18" charset="0"/>
              </a:rPr>
              <a:t>создают те или иные          оттенки значения: они </a:t>
            </a:r>
            <a:r>
              <a:rPr lang="ru-RU" dirty="0">
                <a:solidFill>
                  <a:srgbClr val="C00000"/>
                </a:solidFill>
                <a:latin typeface="Times New Roman" pitchFamily="18" charset="0"/>
                <a:cs typeface="Times New Roman" pitchFamily="18" charset="0"/>
              </a:rPr>
              <a:t>выделяют, подчеркивают </a:t>
            </a:r>
            <a:r>
              <a:rPr lang="ru-RU" dirty="0">
                <a:latin typeface="Times New Roman" pitchFamily="18" charset="0"/>
                <a:cs typeface="Times New Roman" pitchFamily="18" charset="0"/>
              </a:rPr>
              <a:t>обозначаемую ими </a:t>
            </a:r>
            <a:r>
              <a:rPr lang="ru-RU" dirty="0">
                <a:solidFill>
                  <a:srgbClr val="C00000"/>
                </a:solidFill>
                <a:latin typeface="Times New Roman" pitchFamily="18" charset="0"/>
                <a:cs typeface="Times New Roman" pitchFamily="18" charset="0"/>
              </a:rPr>
              <a:t>деталь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А.Н.Гвоздева</a:t>
            </a:r>
            <a:r>
              <a:rPr lang="ru-RU" dirty="0">
                <a:latin typeface="Times New Roman" pitchFamily="18" charset="0"/>
                <a:cs typeface="Times New Roman" pitchFamily="18" charset="0"/>
              </a:rPr>
              <a:t>)</a:t>
            </a:r>
          </a:p>
        </p:txBody>
      </p:sp>
      <p:sp>
        <p:nvSpPr>
          <p:cNvPr id="4" name="Нижний колонтитул 3">
            <a:extLst>
              <a:ext uri="{FF2B5EF4-FFF2-40B4-BE49-F238E27FC236}">
                <a16:creationId xmlns="" xmlns:a16="http://schemas.microsoft.com/office/drawing/2014/main" id="{D9493F44-81DA-4D18-8C40-DC78C68B2381}"/>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35330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3066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8BE60F-AFA9-4346-966D-E11192E3B610}"/>
              </a:ext>
            </a:extLst>
          </p:cNvPr>
          <p:cNvSpPr>
            <a:spLocks noGrp="1"/>
          </p:cNvSpPr>
          <p:nvPr>
            <p:ph type="title"/>
          </p:nvPr>
        </p:nvSpPr>
        <p:spPr/>
        <p:txBody>
          <a:bodyPr/>
          <a:lstStyle/>
          <a:p>
            <a:r>
              <a:rPr lang="ru-RU" dirty="0">
                <a:solidFill>
                  <a:srgbClr val="92D050"/>
                </a:solidFill>
                <a:latin typeface="Times New Roman" pitchFamily="18" charset="0"/>
                <a:cs typeface="Times New Roman" pitchFamily="18" charset="0"/>
              </a:rPr>
              <a:t>Как приводить примеры из текста?</a:t>
            </a:r>
          </a:p>
        </p:txBody>
      </p:sp>
      <p:sp>
        <p:nvSpPr>
          <p:cNvPr id="3" name="Объект 2">
            <a:extLst>
              <a:ext uri="{FF2B5EF4-FFF2-40B4-BE49-F238E27FC236}">
                <a16:creationId xmlns="" xmlns:a16="http://schemas.microsoft.com/office/drawing/2014/main" id="{975BA81D-E6B9-4340-B412-A1C69333F6F1}"/>
              </a:ext>
            </a:extLst>
          </p:cNvPr>
          <p:cNvSpPr>
            <a:spLocks noGrp="1"/>
          </p:cNvSpPr>
          <p:nvPr>
            <p:ph idx="1"/>
          </p:nvPr>
        </p:nvSpPr>
        <p:spPr/>
        <p:txBody>
          <a:bodyPr/>
          <a:lstStyle/>
          <a:p>
            <a:r>
              <a:rPr lang="ru-RU" dirty="0">
                <a:latin typeface="Times New Roman" pitchFamily="18" charset="0"/>
                <a:cs typeface="Times New Roman" pitchFamily="18" charset="0"/>
              </a:rPr>
              <a:t>1) </a:t>
            </a:r>
            <a:r>
              <a:rPr lang="ru-RU" dirty="0">
                <a:solidFill>
                  <a:srgbClr val="C00000"/>
                </a:solidFill>
                <a:latin typeface="Times New Roman" pitchFamily="18" charset="0"/>
                <a:cs typeface="Times New Roman" pitchFamily="18" charset="0"/>
              </a:rPr>
              <a:t>указывать номера предложений</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С помощью риторических вопросов  (предложения 24, 31) автор передает размышления героини</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2) </a:t>
            </a:r>
            <a:r>
              <a:rPr lang="ru-RU" dirty="0">
                <a:solidFill>
                  <a:srgbClr val="C00000"/>
                </a:solidFill>
                <a:latin typeface="Times New Roman" pitchFamily="18" charset="0"/>
                <a:cs typeface="Times New Roman" pitchFamily="18" charset="0"/>
              </a:rPr>
              <a:t>приводить ключевые слова</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Метафора «заряд прозрения» показывает, как девочка, даже спустя годы, переживала случившееся</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3) </a:t>
            </a:r>
            <a:r>
              <a:rPr lang="ru-RU" dirty="0">
                <a:solidFill>
                  <a:srgbClr val="C00000"/>
                </a:solidFill>
                <a:latin typeface="Times New Roman" pitchFamily="18" charset="0"/>
                <a:cs typeface="Times New Roman" pitchFamily="18" charset="0"/>
              </a:rPr>
              <a:t>использовать цитирование</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О равнодушии учительницы говорит и текст ее записки: «Прошу возместить три руб. И заняться воспитанием своего </a:t>
            </a:r>
            <a:r>
              <a:rPr lang="ru-RU" i="1" dirty="0" err="1">
                <a:latin typeface="Times New Roman" pitchFamily="18" charset="0"/>
                <a:cs typeface="Times New Roman" pitchFamily="18" charset="0"/>
              </a:rPr>
              <a:t>реб</a:t>
            </a:r>
            <a:r>
              <a:rPr lang="ru-RU" i="1" dirty="0">
                <a:latin typeface="Times New Roman" pitchFamily="18" charset="0"/>
                <a:cs typeface="Times New Roman" pitchFamily="18" charset="0"/>
              </a:rPr>
              <a:t>.»</a:t>
            </a:r>
          </a:p>
        </p:txBody>
      </p:sp>
      <p:sp>
        <p:nvSpPr>
          <p:cNvPr id="4" name="Нижний колонтитул 3">
            <a:extLst>
              <a:ext uri="{FF2B5EF4-FFF2-40B4-BE49-F238E27FC236}">
                <a16:creationId xmlns="" xmlns:a16="http://schemas.microsoft.com/office/drawing/2014/main" id="{A7D470E6-3D78-4D96-AE70-F66EA760E018}"/>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431380"/>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77713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22B537-A993-427B-A1DF-7A4E0560FAB2}"/>
              </a:ext>
            </a:extLst>
          </p:cNvPr>
          <p:cNvSpPr>
            <a:spLocks noGrp="1"/>
          </p:cNvSpPr>
          <p:nvPr>
            <p:ph type="title"/>
          </p:nvPr>
        </p:nvSpPr>
        <p:spPr/>
        <p:txBody>
          <a:bodyPr/>
          <a:lstStyle/>
          <a:p>
            <a:r>
              <a:rPr lang="ru-RU" dirty="0">
                <a:solidFill>
                  <a:schemeClr val="accent2">
                    <a:lumMod val="40000"/>
                    <a:lumOff val="60000"/>
                  </a:schemeClr>
                </a:solidFill>
                <a:latin typeface="Times New Roman" pitchFamily="18" charset="0"/>
                <a:cs typeface="Times New Roman" pitchFamily="18" charset="0"/>
              </a:rPr>
              <a:t>Сочинение  9.1 (исходный текст)</a:t>
            </a:r>
          </a:p>
        </p:txBody>
      </p:sp>
      <p:sp>
        <p:nvSpPr>
          <p:cNvPr id="3" name="Объект 2">
            <a:extLst>
              <a:ext uri="{FF2B5EF4-FFF2-40B4-BE49-F238E27FC236}">
                <a16:creationId xmlns="" xmlns:a16="http://schemas.microsoft.com/office/drawing/2014/main" id="{64CE8355-9CFC-41E1-83B9-A8405E91275F}"/>
              </a:ext>
            </a:extLst>
          </p:cNvPr>
          <p:cNvSpPr>
            <a:spLocks noGrp="1"/>
          </p:cNvSpPr>
          <p:nvPr>
            <p:ph idx="1"/>
          </p:nvPr>
        </p:nvSpPr>
        <p:spPr>
          <a:xfrm>
            <a:off x="228600" y="1371600"/>
            <a:ext cx="8686800" cy="4724400"/>
          </a:xfrm>
        </p:spPr>
        <p:txBody>
          <a:bodyPr/>
          <a:lstStyle/>
          <a:p>
            <a:pPr marL="0" indent="0" algn="just">
              <a:buNone/>
            </a:pPr>
            <a:r>
              <a:rPr lang="ru-RU" sz="2400" dirty="0"/>
              <a:t>	</a:t>
            </a:r>
            <a:r>
              <a:rPr lang="ru-RU" sz="2400" dirty="0">
                <a:latin typeface="Times New Roman" pitchFamily="18" charset="0"/>
                <a:cs typeface="Times New Roman" pitchFamily="18" charset="0"/>
              </a:rPr>
              <a:t>(1)Изба осталась сиротой, наследников у Агафьи не оказалось. (2)Зиму простояла она безжизненной – ни дымка, ни огонька, с закрытыми наглухо окнами, оцепеневшая, </a:t>
            </a:r>
            <a:r>
              <a:rPr lang="ru-RU" sz="2400" dirty="0" err="1">
                <a:latin typeface="Times New Roman" pitchFamily="18" charset="0"/>
                <a:cs typeface="Times New Roman" pitchFamily="18" charset="0"/>
              </a:rPr>
              <a:t>безуходная</a:t>
            </a:r>
            <a:r>
              <a:rPr lang="ru-RU" sz="2400" dirty="0">
                <a:latin typeface="Times New Roman" pitchFamily="18" charset="0"/>
                <a:cs typeface="Times New Roman" pitchFamily="18" charset="0"/>
              </a:rPr>
              <a:t>, холодная, скорбная. (3)Снег завалил ее снизу и сверху, только ставнями и чернела, уткнувшись в </a:t>
            </a:r>
            <a:r>
              <a:rPr lang="ru-RU" sz="2400" dirty="0" err="1">
                <a:latin typeface="Times New Roman" pitchFamily="18" charset="0"/>
                <a:cs typeface="Times New Roman" pitchFamily="18" charset="0"/>
              </a:rPr>
              <a:t>сумёт</a:t>
            </a:r>
            <a:r>
              <a:rPr lang="ru-RU" sz="2400" dirty="0">
                <a:latin typeface="Times New Roman" pitchFamily="18" charset="0"/>
                <a:cs typeface="Times New Roman" pitchFamily="18" charset="0"/>
              </a:rPr>
              <a:t>. (4)Люди отводили от нее глаза и, избегая ненужных размышлений, торопились пройти мимо. (5)Ходило над ней холодное солнце, выли метели, с грохотом проносились по улицы лесовозы, звучали голоса ребятишек, возвращающихся из школы, - ни на что </a:t>
            </a:r>
            <a:r>
              <a:rPr lang="ru-RU" sz="2400" dirty="0" err="1">
                <a:latin typeface="Times New Roman" pitchFamily="18" charset="0"/>
                <a:cs typeface="Times New Roman" pitchFamily="18" charset="0"/>
              </a:rPr>
              <a:t>Агафьина</a:t>
            </a:r>
            <a:r>
              <a:rPr lang="ru-RU" sz="2400" dirty="0">
                <a:latin typeface="Times New Roman" pitchFamily="18" charset="0"/>
                <a:cs typeface="Times New Roman" pitchFamily="18" charset="0"/>
              </a:rPr>
              <a:t> изба отзываться не могла, умершая </a:t>
            </a:r>
            <a:r>
              <a:rPr lang="ru-RU" sz="2400" dirty="0" err="1">
                <a:latin typeface="Times New Roman" pitchFamily="18" charset="0"/>
                <a:cs typeface="Times New Roman" pitchFamily="18" charset="0"/>
              </a:rPr>
              <a:t>безмогильно</a:t>
            </a:r>
            <a:r>
              <a:rPr lang="ru-RU" sz="2400" dirty="0">
                <a:latin typeface="Times New Roman" pitchFamily="18" charset="0"/>
                <a:cs typeface="Times New Roman" pitchFamily="18" charset="0"/>
              </a:rPr>
              <a:t>, наводящая на живых тяжелую тоску. (6)Соседние избы невольно отжимались от неё, нахоженная по снегу тропка делала  стыдливый поворот.</a:t>
            </a:r>
          </a:p>
        </p:txBody>
      </p:sp>
      <p:sp>
        <p:nvSpPr>
          <p:cNvPr id="4" name="Нижний колонтитул 3">
            <a:extLst>
              <a:ext uri="{FF2B5EF4-FFF2-40B4-BE49-F238E27FC236}">
                <a16:creationId xmlns="" xmlns:a16="http://schemas.microsoft.com/office/drawing/2014/main" id="{D76A6292-36D2-4B53-86D6-E98E17D6C85E}"/>
              </a:ext>
            </a:extLst>
          </p:cNvPr>
          <p:cNvSpPr>
            <a:spLocks noGrp="1"/>
          </p:cNvSpPr>
          <p:nvPr>
            <p:ph type="ftr" sz="quarter" idx="11"/>
          </p:nvPr>
        </p:nvSpPr>
        <p:spPr/>
        <p:txBody>
          <a:bodyPr/>
          <a:lstStyle/>
          <a:p>
            <a:pPr>
              <a:defRPr/>
            </a:pPr>
            <a:r>
              <a:rPr lang="en-US" dirty="0"/>
              <a:t>www.PresentationPro.com</a:t>
            </a:r>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385036"/>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4160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3726A8-8C85-404C-ABD0-A6324578F158}"/>
              </a:ext>
            </a:extLst>
          </p:cNvPr>
          <p:cNvSpPr>
            <a:spLocks noGrp="1"/>
          </p:cNvSpPr>
          <p:nvPr>
            <p:ph type="title"/>
          </p:nvPr>
        </p:nvSpPr>
        <p:spPr/>
        <p:txBody>
          <a:bodyPr/>
          <a:lstStyle/>
          <a:p>
            <a:r>
              <a:rPr lang="ru-RU" dirty="0">
                <a:solidFill>
                  <a:schemeClr val="accent2">
                    <a:lumMod val="40000"/>
                    <a:lumOff val="60000"/>
                  </a:schemeClr>
                </a:solidFill>
                <a:latin typeface="Times New Roman" pitchFamily="18" charset="0"/>
                <a:cs typeface="Times New Roman" pitchFamily="18" charset="0"/>
              </a:rPr>
              <a:t>Сочинение  9.1 (исходный текст)</a:t>
            </a:r>
            <a:endParaRPr lang="ru-RU"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69A72807-03B8-4B08-9F63-2E6D7CD1DDFC}"/>
              </a:ext>
            </a:extLst>
          </p:cNvPr>
          <p:cNvSpPr>
            <a:spLocks noGrp="1"/>
          </p:cNvSpPr>
          <p:nvPr>
            <p:ph idx="1"/>
          </p:nvPr>
        </p:nvSpPr>
        <p:spPr/>
        <p:txBody>
          <a:bodyPr/>
          <a:lstStyle/>
          <a:p>
            <a:pPr marL="0" indent="0" algn="just">
              <a:buNone/>
            </a:pPr>
            <a:r>
              <a:rPr lang="ru-RU" dirty="0"/>
              <a:t>	</a:t>
            </a:r>
            <a:r>
              <a:rPr lang="ru-RU" sz="2400" dirty="0">
                <a:latin typeface="Times New Roman" pitchFamily="18" charset="0"/>
                <a:cs typeface="Times New Roman" pitchFamily="18" charset="0"/>
              </a:rPr>
              <a:t>(7)Где жизнь, туда и весна приходит раньше. (8)Уже вовсю бежала капель, булькали по улицам ручьи, уже </a:t>
            </a:r>
            <a:r>
              <a:rPr lang="ru-RU" sz="2400" dirty="0" smtClean="0">
                <a:latin typeface="Times New Roman" pitchFamily="18" charset="0"/>
                <a:cs typeface="Times New Roman" pitchFamily="18" charset="0"/>
              </a:rPr>
              <a:t>и </a:t>
            </a:r>
            <a:r>
              <a:rPr lang="ru-RU" sz="2400" dirty="0">
                <a:latin typeface="Times New Roman" pitchFamily="18" charset="0"/>
                <a:cs typeface="Times New Roman" pitchFamily="18" charset="0"/>
              </a:rPr>
              <a:t>канава в переулке </a:t>
            </a:r>
            <a:r>
              <a:rPr lang="ru-RU" sz="2400" dirty="0" smtClean="0">
                <a:latin typeface="Times New Roman" pitchFamily="18" charset="0"/>
                <a:cs typeface="Times New Roman" pitchFamily="18" charset="0"/>
              </a:rPr>
              <a:t>вздыхала томно </a:t>
            </a:r>
            <a:r>
              <a:rPr lang="ru-RU" sz="2400" dirty="0">
                <a:latin typeface="Times New Roman" pitchFamily="18" charset="0"/>
                <a:cs typeface="Times New Roman" pitchFamily="18" charset="0"/>
              </a:rPr>
              <a:t>и нетерпеливо оседающим снегом, а </a:t>
            </a:r>
            <a:r>
              <a:rPr lang="ru-RU" sz="2400" dirty="0" err="1">
                <a:latin typeface="Times New Roman" pitchFamily="18" charset="0"/>
                <a:cs typeface="Times New Roman" pitchFamily="18" charset="0"/>
              </a:rPr>
              <a:t>Агафьина</a:t>
            </a:r>
            <a:r>
              <a:rPr lang="ru-RU" sz="2400" dirty="0">
                <a:latin typeface="Times New Roman" pitchFamily="18" charset="0"/>
                <a:cs typeface="Times New Roman" pitchFamily="18" charset="0"/>
              </a:rPr>
              <a:t> изба по-прежнему коченела всё в той же стылой неподвижности. (9)Она и на избу  перестала походить – так, строение, выпятившееся на глаза, неуместное, отягощенное собой, вызывающее неловкость. </a:t>
            </a:r>
          </a:p>
          <a:p>
            <a:pPr marL="0" indent="0" algn="just">
              <a:buNone/>
            </a:pPr>
            <a:r>
              <a:rPr lang="ru-RU" sz="2400" dirty="0">
                <a:latin typeface="Times New Roman" pitchFamily="18" charset="0"/>
                <a:cs typeface="Times New Roman" pitchFamily="18" charset="0"/>
              </a:rPr>
              <a:t>	(10)Потом кто-то догадался открыть ставни. (11)Всего то и надо было  - дать свет в окошки. (12)И задышала изба, очнулась, натянулась вся, подставила солнцу свои маленькие ослепшие глаза, заслезилась, принимая тепло, и за два дня скинула с себя смертный вид.</a:t>
            </a:r>
          </a:p>
          <a:p>
            <a:pPr marL="0" indent="0" algn="just">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i="1" dirty="0">
                <a:latin typeface="Times New Roman" pitchFamily="18" charset="0"/>
                <a:cs typeface="Times New Roman" pitchFamily="18" charset="0"/>
              </a:rPr>
              <a:t>(В</a:t>
            </a:r>
            <a:r>
              <a:rPr lang="ru-RU" sz="2400" i="1" dirty="0" smtClean="0">
                <a:latin typeface="Times New Roman" pitchFamily="18" charset="0"/>
                <a:cs typeface="Times New Roman" pitchFamily="18" charset="0"/>
              </a:rPr>
              <a:t>. Распутин</a:t>
            </a:r>
            <a:r>
              <a:rPr lang="ru-RU" sz="2400" i="1" dirty="0">
                <a:latin typeface="Times New Roman" pitchFamily="18" charset="0"/>
                <a:cs typeface="Times New Roman" pitchFamily="18" charset="0"/>
              </a:rPr>
              <a:t>)</a:t>
            </a:r>
          </a:p>
        </p:txBody>
      </p:sp>
      <p:sp>
        <p:nvSpPr>
          <p:cNvPr id="4" name="Нижний колонтитул 3">
            <a:extLst>
              <a:ext uri="{FF2B5EF4-FFF2-40B4-BE49-F238E27FC236}">
                <a16:creationId xmlns="" xmlns:a16="http://schemas.microsoft.com/office/drawing/2014/main" id="{FA8B80D9-0BBF-4928-93CA-C601610A5DE4}"/>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431381"/>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0996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6BEF6D-A4B3-40C7-AEEC-6B5FA4EC6DF8}"/>
              </a:ext>
            </a:extLst>
          </p:cNvPr>
          <p:cNvSpPr>
            <a:spLocks noGrp="1"/>
          </p:cNvSpPr>
          <p:nvPr>
            <p:ph type="title"/>
          </p:nvPr>
        </p:nvSpPr>
        <p:spPr/>
        <p:txBody>
          <a:bodyPr/>
          <a:lstStyle/>
          <a:p>
            <a:r>
              <a:rPr lang="ru-RU" dirty="0">
                <a:solidFill>
                  <a:schemeClr val="accent2">
                    <a:lumMod val="40000"/>
                    <a:lumOff val="60000"/>
                  </a:schemeClr>
                </a:solidFill>
                <a:latin typeface="Times New Roman" pitchFamily="18" charset="0"/>
                <a:cs typeface="Times New Roman" pitchFamily="18" charset="0"/>
              </a:rPr>
              <a:t>Высказывание к сочинению 9.1</a:t>
            </a:r>
          </a:p>
        </p:txBody>
      </p:sp>
      <p:sp>
        <p:nvSpPr>
          <p:cNvPr id="3" name="Объект 2">
            <a:extLst>
              <a:ext uri="{FF2B5EF4-FFF2-40B4-BE49-F238E27FC236}">
                <a16:creationId xmlns="" xmlns:a16="http://schemas.microsoft.com/office/drawing/2014/main" id="{2CFCF572-461C-4255-A11C-B41F9222A73B}"/>
              </a:ext>
            </a:extLst>
          </p:cNvPr>
          <p:cNvSpPr>
            <a:spLocks noGrp="1"/>
          </p:cNvSpPr>
          <p:nvPr>
            <p:ph idx="1"/>
          </p:nvPr>
        </p:nvSpPr>
        <p:spPr/>
        <p:txBody>
          <a:bodyPr/>
          <a:lstStyle/>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Напишите сочинение-рассуждение, раскрывая смысл высказывания </a:t>
            </a:r>
            <a:r>
              <a:rPr lang="ru-RU" sz="1800" dirty="0" err="1">
                <a:solidFill>
                  <a:schemeClr val="tx1"/>
                </a:solidFill>
                <a:latin typeface="Times New Roman" panose="02020603050405020304" pitchFamily="18" charset="0"/>
                <a:cs typeface="Times New Roman" panose="02020603050405020304" pitchFamily="18" charset="0"/>
              </a:rPr>
              <a:t>Г.В.Степанова</a:t>
            </a:r>
            <a:r>
              <a:rPr lang="ru-RU" sz="1800" dirty="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«Словарь языка свидетельствует, о чем думают люди, а грамматика – как они думают»</a:t>
            </a:r>
            <a:r>
              <a:rPr lang="ru-RU" sz="1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Аргументируя свой ответ, приведите </a:t>
            </a:r>
            <a:r>
              <a:rPr lang="ru-RU" sz="1800" b="1" dirty="0">
                <a:solidFill>
                  <a:schemeClr val="tx1"/>
                </a:solidFill>
                <a:latin typeface="Times New Roman" panose="02020603050405020304" pitchFamily="18" charset="0"/>
                <a:cs typeface="Times New Roman" panose="02020603050405020304" pitchFamily="18" charset="0"/>
              </a:rPr>
              <a:t>два</a:t>
            </a:r>
            <a:r>
              <a:rPr lang="ru-RU" sz="1800" dirty="0">
                <a:solidFill>
                  <a:schemeClr val="tx1"/>
                </a:solidFill>
                <a:latin typeface="Times New Roman" panose="02020603050405020304" pitchFamily="18" charset="0"/>
                <a:cs typeface="Times New Roman" panose="02020603050405020304" pitchFamily="18" charset="0"/>
              </a:rPr>
              <a:t> примера из прочитанного текста.</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Приводя примеры, указывайте номера нужных предложений или применяйте цитирование.</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Вы можете писать работу в научном или публицистическом стиле, раскрывая тему на лингвистическом материале.</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Объём сочинения должен составлять не менее 70 слов.</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Сочинение пишите аккуратно, разборчивым почерком.</a:t>
            </a:r>
            <a:endParaRPr lang="ru-RU" sz="1800" dirty="0">
              <a:latin typeface="Times New Roman" panose="02020603050405020304" pitchFamily="18" charset="0"/>
              <a:cs typeface="Times New Roman" panose="02020603050405020304" pitchFamily="18" charset="0"/>
            </a:endParaRPr>
          </a:p>
        </p:txBody>
      </p:sp>
      <p:sp>
        <p:nvSpPr>
          <p:cNvPr id="4" name="Нижний колонтитул 3">
            <a:extLst>
              <a:ext uri="{FF2B5EF4-FFF2-40B4-BE49-F238E27FC236}">
                <a16:creationId xmlns="" xmlns:a16="http://schemas.microsoft.com/office/drawing/2014/main" id="{0D823815-C1C9-4887-9FB0-13DE442CF143}"/>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38358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091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AAC822-8514-46C1-BD2B-72A62C0FBBB3}"/>
              </a:ext>
            </a:extLst>
          </p:cNvPr>
          <p:cNvSpPr>
            <a:spLocks noGrp="1"/>
          </p:cNvSpPr>
          <p:nvPr>
            <p:ph type="title"/>
          </p:nvPr>
        </p:nvSpPr>
        <p:spPr/>
        <p:txBody>
          <a:bodyPr/>
          <a:lstStyle/>
          <a:p>
            <a:r>
              <a:rPr lang="ru-RU" dirty="0">
                <a:solidFill>
                  <a:schemeClr val="accent2">
                    <a:lumMod val="40000"/>
                    <a:lumOff val="60000"/>
                  </a:schemeClr>
                </a:solidFill>
                <a:latin typeface="Times New Roman" panose="02020603050405020304" pitchFamily="18" charset="0"/>
                <a:cs typeface="Times New Roman" panose="02020603050405020304" pitchFamily="18" charset="0"/>
              </a:rPr>
              <a:t>Разбор сочинения</a:t>
            </a:r>
          </a:p>
        </p:txBody>
      </p:sp>
      <p:graphicFrame>
        <p:nvGraphicFramePr>
          <p:cNvPr id="7" name="Таблица 7">
            <a:extLst>
              <a:ext uri="{FF2B5EF4-FFF2-40B4-BE49-F238E27FC236}">
                <a16:creationId xmlns="" xmlns:a16="http://schemas.microsoft.com/office/drawing/2014/main" id="{FDB8E25C-65C7-4D95-9247-9484B99EA4B6}"/>
              </a:ext>
            </a:extLst>
          </p:cNvPr>
          <p:cNvGraphicFramePr>
            <a:graphicFrameLocks noGrp="1"/>
          </p:cNvGraphicFramePr>
          <p:nvPr>
            <p:ph idx="1"/>
            <p:extLst>
              <p:ext uri="{D42A27DB-BD31-4B8C-83A1-F6EECF244321}">
                <p14:modId xmlns:p14="http://schemas.microsoft.com/office/powerpoint/2010/main" val="3058200811"/>
              </p:ext>
            </p:extLst>
          </p:nvPr>
        </p:nvGraphicFramePr>
        <p:xfrm>
          <a:off x="76200" y="1143000"/>
          <a:ext cx="8991601" cy="5638800"/>
        </p:xfrm>
        <a:graphic>
          <a:graphicData uri="http://schemas.openxmlformats.org/drawingml/2006/table">
            <a:tbl>
              <a:tblPr firstRow="1" bandRow="1">
                <a:tableStyleId>{5C22544A-7EE6-4342-B048-85BDC9FD1C3A}</a:tableStyleId>
              </a:tblPr>
              <a:tblGrid>
                <a:gridCol w="5029200">
                  <a:extLst>
                    <a:ext uri="{9D8B030D-6E8A-4147-A177-3AD203B41FA5}">
                      <a16:colId xmlns="" xmlns:a16="http://schemas.microsoft.com/office/drawing/2014/main" val="4112750453"/>
                    </a:ext>
                  </a:extLst>
                </a:gridCol>
                <a:gridCol w="3032234">
                  <a:extLst>
                    <a:ext uri="{9D8B030D-6E8A-4147-A177-3AD203B41FA5}">
                      <a16:colId xmlns="" xmlns:a16="http://schemas.microsoft.com/office/drawing/2014/main" val="1550196485"/>
                    </a:ext>
                  </a:extLst>
                </a:gridCol>
                <a:gridCol w="930167">
                  <a:extLst>
                    <a:ext uri="{9D8B030D-6E8A-4147-A177-3AD203B41FA5}">
                      <a16:colId xmlns="" xmlns:a16="http://schemas.microsoft.com/office/drawing/2014/main" val="2762785985"/>
                    </a:ext>
                  </a:extLst>
                </a:gridCol>
              </a:tblGrid>
              <a:tr h="403272">
                <a:tc>
                  <a:txBody>
                    <a:bodyPr/>
                    <a:lstStyle/>
                    <a:p>
                      <a:pPr algn="ctr"/>
                      <a:r>
                        <a:rPr lang="ru-RU" dirty="0">
                          <a:solidFill>
                            <a:schemeClr val="tx1"/>
                          </a:solidFill>
                          <a:latin typeface="Times New Roman" panose="02020603050405020304" pitchFamily="18" charset="0"/>
                          <a:cs typeface="Times New Roman" panose="02020603050405020304" pitchFamily="18" charset="0"/>
                        </a:rPr>
                        <a:t>Сочинение</a:t>
                      </a:r>
                    </a:p>
                  </a:txBody>
                  <a:tcPr>
                    <a:solidFill>
                      <a:schemeClr val="bg1">
                        <a:lumMod val="95000"/>
                      </a:schemeClr>
                    </a:solidFill>
                  </a:tcPr>
                </a:tc>
                <a:tc>
                  <a:txBody>
                    <a:bodyPr/>
                    <a:lstStyle/>
                    <a:p>
                      <a:pPr algn="ctr"/>
                      <a:r>
                        <a:rPr lang="ru-RU" dirty="0">
                          <a:solidFill>
                            <a:schemeClr val="tx1"/>
                          </a:solidFill>
                          <a:latin typeface="Times New Roman" panose="02020603050405020304" pitchFamily="18" charset="0"/>
                          <a:cs typeface="Times New Roman" panose="02020603050405020304" pitchFamily="18" charset="0"/>
                        </a:rPr>
                        <a:t>Комментарий эксперта</a:t>
                      </a:r>
                    </a:p>
                  </a:txBody>
                  <a:tcPr>
                    <a:solidFill>
                      <a:schemeClr val="bg1">
                        <a:lumMod val="95000"/>
                      </a:schemeClr>
                    </a:solidFill>
                  </a:tcPr>
                </a:tc>
                <a:tc>
                  <a:txBody>
                    <a:bodyPr/>
                    <a:lstStyle/>
                    <a:p>
                      <a:pPr algn="ctr"/>
                      <a:r>
                        <a:rPr lang="ru-RU" dirty="0">
                          <a:solidFill>
                            <a:schemeClr val="tx1"/>
                          </a:solidFill>
                          <a:latin typeface="Times New Roman" panose="02020603050405020304" pitchFamily="18" charset="0"/>
                          <a:cs typeface="Times New Roman" panose="02020603050405020304" pitchFamily="18" charset="0"/>
                        </a:rPr>
                        <a:t>Баллы</a:t>
                      </a:r>
                    </a:p>
                  </a:txBody>
                  <a:tcPr>
                    <a:solidFill>
                      <a:schemeClr val="bg1">
                        <a:lumMod val="95000"/>
                      </a:schemeClr>
                    </a:solidFill>
                  </a:tcPr>
                </a:tc>
                <a:extLst>
                  <a:ext uri="{0D108BD9-81ED-4DB2-BD59-A6C34878D82A}">
                    <a16:rowId xmlns="" xmlns:a16="http://schemas.microsoft.com/office/drawing/2014/main" val="3542809200"/>
                  </a:ext>
                </a:extLst>
              </a:tr>
              <a:tr h="5235528">
                <a:tc>
                  <a:txBody>
                    <a:bodyPr/>
                    <a:lstStyle/>
                    <a:p>
                      <a:pPr algn="just"/>
                      <a:r>
                        <a:rPr lang="ru-RU" dirty="0">
                          <a:latin typeface="Times New Roman" panose="02020603050405020304" pitchFamily="18" charset="0"/>
                          <a:cs typeface="Times New Roman" panose="02020603050405020304" pitchFamily="18" charset="0"/>
                        </a:rPr>
                        <a:t>         Высказывание </a:t>
                      </a:r>
                      <a:r>
                        <a:rPr lang="ru-RU" dirty="0" err="1">
                          <a:latin typeface="Times New Roman" panose="02020603050405020304" pitchFamily="18" charset="0"/>
                          <a:cs typeface="Times New Roman" panose="02020603050405020304" pitchFamily="18" charset="0"/>
                        </a:rPr>
                        <a:t>Г.В.Степанова</a:t>
                      </a:r>
                      <a:r>
                        <a:rPr lang="ru-RU" dirty="0">
                          <a:latin typeface="Times New Roman" panose="02020603050405020304" pitchFamily="18" charset="0"/>
                          <a:cs typeface="Times New Roman" panose="02020603050405020304" pitchFamily="18" charset="0"/>
                        </a:rPr>
                        <a:t> можно объяснить так: слова называют различные предметы, признаки и действия, однако только в предложении или в тексте может быть выражена законченная мысль. </a:t>
                      </a:r>
                    </a:p>
                    <a:p>
                      <a:pPr algn="just"/>
                      <a:r>
                        <a:rPr lang="ru-RU" dirty="0">
                          <a:latin typeface="Times New Roman" panose="02020603050405020304" pitchFamily="18" charset="0"/>
                          <a:cs typeface="Times New Roman" panose="02020603050405020304" pitchFamily="18" charset="0"/>
                        </a:rPr>
                        <a:t>         Подтверждение этого понимания цитаты можно найти в тексте </a:t>
                      </a:r>
                      <a:r>
                        <a:rPr lang="ru-RU" dirty="0" err="1">
                          <a:latin typeface="Times New Roman" panose="02020603050405020304" pitchFamily="18" charset="0"/>
                          <a:cs typeface="Times New Roman" panose="02020603050405020304" pitchFamily="18" charset="0"/>
                        </a:rPr>
                        <a:t>В.Распутина</a:t>
                      </a:r>
                      <a:r>
                        <a:rPr lang="ru-RU" dirty="0">
                          <a:latin typeface="Times New Roman" panose="02020603050405020304" pitchFamily="18" charset="0"/>
                          <a:cs typeface="Times New Roman" panose="02020603050405020304" pitchFamily="18" charset="0"/>
                        </a:rPr>
                        <a:t>. Например, с помощью слов одной тематической группы («зима», «метель», «снег») писатель создает образ зимы.</a:t>
                      </a:r>
                    </a:p>
                    <a:p>
                      <a:pPr algn="just"/>
                      <a:r>
                        <a:rPr lang="ru-RU" dirty="0">
                          <a:latin typeface="Times New Roman" panose="02020603050405020304" pitchFamily="18" charset="0"/>
                          <a:cs typeface="Times New Roman" panose="02020603050405020304" pitchFamily="18" charset="0"/>
                        </a:rPr>
                        <a:t>           В предложении 12 с помощью однородных сказуемых автор показывает, как изба «возвращается к жизни» после зимы, проведенной без хозяйки.</a:t>
                      </a:r>
                    </a:p>
                    <a:p>
                      <a:pPr algn="just"/>
                      <a:r>
                        <a:rPr lang="ru-RU" dirty="0">
                          <a:latin typeface="Times New Roman" panose="02020603050405020304" pitchFamily="18" charset="0"/>
                          <a:cs typeface="Times New Roman" panose="02020603050405020304" pitchFamily="18" charset="0"/>
                        </a:rPr>
                        <a:t>         Таким образом, словарь и грамматика позволяют писателю создать художественные образы, передать читателю свои мысли. </a:t>
                      </a:r>
                    </a:p>
                  </a:txBody>
                  <a:tcPr>
                    <a:solidFill>
                      <a:schemeClr val="bg1">
                        <a:lumMod val="95000"/>
                      </a:schemeClr>
                    </a:solidFill>
                  </a:tcPr>
                </a:tc>
                <a:tc>
                  <a:txBody>
                    <a:bodyPr/>
                    <a:lstStyle/>
                    <a:p>
                      <a:pPr algn="just"/>
                      <a:r>
                        <a:rPr lang="ru-RU" b="1" dirty="0">
                          <a:solidFill>
                            <a:schemeClr val="accent1">
                              <a:lumMod val="75000"/>
                            </a:schemeClr>
                          </a:solidFill>
                          <a:latin typeface="Times New Roman" panose="02020603050405020304" pitchFamily="18" charset="0"/>
                          <a:cs typeface="Times New Roman" panose="02020603050405020304" pitchFamily="18" charset="0"/>
                        </a:rPr>
                        <a:t>Ученик правильно объяснил смысл высказывания.</a:t>
                      </a:r>
                    </a:p>
                    <a:p>
                      <a:pPr algn="just"/>
                      <a:r>
                        <a:rPr lang="ru-RU" b="1" dirty="0">
                          <a:solidFill>
                            <a:schemeClr val="accent1">
                              <a:lumMod val="75000"/>
                            </a:schemeClr>
                          </a:solidFill>
                          <a:latin typeface="Times New Roman" panose="02020603050405020304" pitchFamily="18" charset="0"/>
                          <a:cs typeface="Times New Roman" panose="02020603050405020304" pitchFamily="18" charset="0"/>
                        </a:rPr>
                        <a:t> Ученик привел два примера-аргумента из текста, верно указав их роль в тексте.</a:t>
                      </a:r>
                    </a:p>
                    <a:p>
                      <a:pPr algn="just"/>
                      <a:r>
                        <a:rPr lang="ru-RU" b="1" dirty="0">
                          <a:solidFill>
                            <a:schemeClr val="accent1">
                              <a:lumMod val="75000"/>
                            </a:schemeClr>
                          </a:solidFill>
                          <a:latin typeface="Times New Roman" panose="02020603050405020304" pitchFamily="18" charset="0"/>
                          <a:cs typeface="Times New Roman" panose="02020603050405020304" pitchFamily="18" charset="0"/>
                        </a:rPr>
                        <a:t>Работа характеризуется смысловой цельностью, речевой связностью и последовательностью изложения.</a:t>
                      </a:r>
                    </a:p>
                    <a:p>
                      <a:pPr algn="just"/>
                      <a:r>
                        <a:rPr lang="ru-RU" b="1" dirty="0">
                          <a:solidFill>
                            <a:schemeClr val="accent1">
                              <a:lumMod val="75000"/>
                            </a:schemeClr>
                          </a:solidFill>
                          <a:latin typeface="Times New Roman" panose="02020603050405020304" pitchFamily="18" charset="0"/>
                          <a:cs typeface="Times New Roman" panose="02020603050405020304" pitchFamily="18" charset="0"/>
                        </a:rPr>
                        <a:t> Работа характеризуется композиционной стройностью и завершенностью, ошибок в понимании текста нет.</a:t>
                      </a:r>
                    </a:p>
                    <a:p>
                      <a:pPr algn="just"/>
                      <a:endParaRPr lang="ru-RU"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r>
                        <a:rPr lang="ru-RU" b="0" dirty="0">
                          <a:solidFill>
                            <a:srgbClr val="C00000"/>
                          </a:solidFill>
                          <a:latin typeface="Times New Roman" panose="02020603050405020304" pitchFamily="18" charset="0"/>
                          <a:cs typeface="Times New Roman" panose="02020603050405020304" pitchFamily="18" charset="0"/>
                        </a:rPr>
                        <a:t>С1К1 –</a:t>
                      </a:r>
                    </a:p>
                    <a:p>
                      <a:r>
                        <a:rPr lang="ru-RU" b="0" dirty="0">
                          <a:solidFill>
                            <a:srgbClr val="C00000"/>
                          </a:solidFill>
                          <a:latin typeface="Times New Roman" panose="02020603050405020304" pitchFamily="18" charset="0"/>
                          <a:cs typeface="Times New Roman" panose="02020603050405020304" pitchFamily="18" charset="0"/>
                        </a:rPr>
                        <a:t>2 балла</a:t>
                      </a:r>
                    </a:p>
                    <a:p>
                      <a:endParaRPr lang="ru-RU" b="0" dirty="0">
                        <a:solidFill>
                          <a:srgbClr val="C00000"/>
                        </a:solidFill>
                        <a:latin typeface="Times New Roman" panose="02020603050405020304" pitchFamily="18" charset="0"/>
                        <a:cs typeface="Times New Roman" panose="02020603050405020304" pitchFamily="18" charset="0"/>
                      </a:endParaRPr>
                    </a:p>
                    <a:p>
                      <a:r>
                        <a:rPr lang="ru-RU" b="0" dirty="0">
                          <a:solidFill>
                            <a:srgbClr val="C00000"/>
                          </a:solidFill>
                          <a:latin typeface="Times New Roman" panose="02020603050405020304" pitchFamily="18" charset="0"/>
                          <a:cs typeface="Times New Roman" panose="02020603050405020304" pitchFamily="18" charset="0"/>
                        </a:rPr>
                        <a:t>С1К2 –</a:t>
                      </a:r>
                    </a:p>
                    <a:p>
                      <a:r>
                        <a:rPr lang="ru-RU" b="0" dirty="0">
                          <a:solidFill>
                            <a:srgbClr val="C00000"/>
                          </a:solidFill>
                          <a:latin typeface="Times New Roman" panose="02020603050405020304" pitchFamily="18" charset="0"/>
                          <a:cs typeface="Times New Roman" panose="02020603050405020304" pitchFamily="18" charset="0"/>
                        </a:rPr>
                        <a:t>3 балла</a:t>
                      </a:r>
                    </a:p>
                    <a:p>
                      <a:endParaRPr lang="ru-RU" b="0" dirty="0">
                        <a:solidFill>
                          <a:srgbClr val="C00000"/>
                        </a:solidFill>
                        <a:latin typeface="Times New Roman" panose="02020603050405020304" pitchFamily="18" charset="0"/>
                        <a:cs typeface="Times New Roman" panose="02020603050405020304" pitchFamily="18" charset="0"/>
                      </a:endParaRPr>
                    </a:p>
                    <a:p>
                      <a:endParaRPr lang="ru-RU" b="0" dirty="0">
                        <a:solidFill>
                          <a:srgbClr val="C00000"/>
                        </a:solidFill>
                        <a:latin typeface="Times New Roman" panose="02020603050405020304" pitchFamily="18" charset="0"/>
                        <a:cs typeface="Times New Roman" panose="02020603050405020304" pitchFamily="18" charset="0"/>
                      </a:endParaRPr>
                    </a:p>
                    <a:p>
                      <a:r>
                        <a:rPr lang="ru-RU" b="0" dirty="0">
                          <a:solidFill>
                            <a:srgbClr val="C00000"/>
                          </a:solidFill>
                          <a:latin typeface="Times New Roman" panose="02020603050405020304" pitchFamily="18" charset="0"/>
                          <a:cs typeface="Times New Roman" panose="02020603050405020304" pitchFamily="18" charset="0"/>
                        </a:rPr>
                        <a:t>С1К3 – 2 балла</a:t>
                      </a:r>
                    </a:p>
                    <a:p>
                      <a:endParaRPr lang="ru-RU" b="0" dirty="0">
                        <a:solidFill>
                          <a:srgbClr val="C00000"/>
                        </a:solidFill>
                        <a:latin typeface="Times New Roman" panose="02020603050405020304" pitchFamily="18" charset="0"/>
                        <a:cs typeface="Times New Roman" panose="02020603050405020304" pitchFamily="18" charset="0"/>
                      </a:endParaRPr>
                    </a:p>
                    <a:p>
                      <a:endParaRPr lang="ru-RU" b="0" dirty="0">
                        <a:solidFill>
                          <a:srgbClr val="C00000"/>
                        </a:solidFill>
                        <a:latin typeface="Times New Roman" panose="02020603050405020304" pitchFamily="18" charset="0"/>
                        <a:cs typeface="Times New Roman" panose="02020603050405020304" pitchFamily="18" charset="0"/>
                      </a:endParaRPr>
                    </a:p>
                    <a:p>
                      <a:endParaRPr lang="ru-RU" b="0" dirty="0">
                        <a:solidFill>
                          <a:srgbClr val="C00000"/>
                        </a:solidFill>
                        <a:latin typeface="Times New Roman" panose="02020603050405020304" pitchFamily="18" charset="0"/>
                        <a:cs typeface="Times New Roman" panose="02020603050405020304" pitchFamily="18" charset="0"/>
                      </a:endParaRPr>
                    </a:p>
                    <a:p>
                      <a:r>
                        <a:rPr lang="ru-RU" b="0" dirty="0">
                          <a:solidFill>
                            <a:srgbClr val="C00000"/>
                          </a:solidFill>
                          <a:latin typeface="Times New Roman" panose="02020603050405020304" pitchFamily="18" charset="0"/>
                          <a:cs typeface="Times New Roman" panose="02020603050405020304" pitchFamily="18" charset="0"/>
                        </a:rPr>
                        <a:t>С1К4 – 2 балла</a:t>
                      </a:r>
                    </a:p>
                  </a:txBody>
                  <a:tcPr>
                    <a:solidFill>
                      <a:schemeClr val="bg1">
                        <a:lumMod val="95000"/>
                      </a:schemeClr>
                    </a:solidFill>
                  </a:tcPr>
                </a:tc>
                <a:extLst>
                  <a:ext uri="{0D108BD9-81ED-4DB2-BD59-A6C34878D82A}">
                    <a16:rowId xmlns="" xmlns:a16="http://schemas.microsoft.com/office/drawing/2014/main" val="1617410507"/>
                  </a:ext>
                </a:extLst>
              </a:tr>
            </a:tbl>
          </a:graphicData>
        </a:graphic>
      </p:graphicFrame>
      <p:sp>
        <p:nvSpPr>
          <p:cNvPr id="4" name="Нижний колонтитул 3">
            <a:extLst>
              <a:ext uri="{FF2B5EF4-FFF2-40B4-BE49-F238E27FC236}">
                <a16:creationId xmlns="" xmlns:a16="http://schemas.microsoft.com/office/drawing/2014/main" id="{3D1E04AD-8791-49E9-85A7-1D5A43E31114}"/>
              </a:ext>
            </a:extLst>
          </p:cNvPr>
          <p:cNvSpPr>
            <a:spLocks noGrp="1"/>
          </p:cNvSpPr>
          <p:nvPr>
            <p:ph type="ftr" sz="quarter" idx="11"/>
          </p:nvPr>
        </p:nvSpPr>
        <p:spPr/>
        <p:txBody>
          <a:bodyPr/>
          <a:lstStyle/>
          <a:p>
            <a:pPr>
              <a:defRPr/>
            </a:pPr>
            <a:r>
              <a:rPr lang="en-US"/>
              <a:t>www.PresentationPro.com</a:t>
            </a:r>
            <a:endParaRPr lang="en-US" dirty="0"/>
          </a:p>
        </p:txBody>
      </p:sp>
    </p:spTree>
    <p:extLst>
      <p:ext uri="{BB962C8B-B14F-4D97-AF65-F5344CB8AC3E}">
        <p14:creationId xmlns:p14="http://schemas.microsoft.com/office/powerpoint/2010/main" val="313636182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5EA3AE-34D5-4881-951B-8DEC9F5A9E33}"/>
              </a:ext>
            </a:extLst>
          </p:cNvPr>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Сочинение на тему, связанную с анализом текста (9.2)</a:t>
            </a:r>
            <a:endParaRPr lang="ru-RU"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AEB1BDC0-FF7E-40AD-9BDC-DFD23CD5DB87}"/>
              </a:ext>
            </a:extLst>
          </p:cNvPr>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Иллюстрация – то, что поясняет или дополняет текст: рисунок, фотография. Иллюстрация позволяет наглядно представить героев произведения. </a:t>
            </a:r>
          </a:p>
          <a:p>
            <a:r>
              <a:rPr lang="ru-RU" dirty="0">
                <a:latin typeface="Times New Roman" panose="02020603050405020304" pitchFamily="18" charset="0"/>
                <a:cs typeface="Times New Roman" panose="02020603050405020304" pitchFamily="18" charset="0"/>
              </a:rPr>
              <a:t>Иллюстрация – поясняющие примеры.</a:t>
            </a:r>
          </a:p>
          <a:p>
            <a:endParaRPr lang="ru-RU" dirty="0">
              <a:latin typeface="Times New Roman" panose="02020603050405020304" pitchFamily="18" charset="0"/>
              <a:cs typeface="Times New Roman" panose="02020603050405020304" pitchFamily="18" charset="0"/>
            </a:endParaRPr>
          </a:p>
          <a:p>
            <a:endParaRPr lang="ru-RU" dirty="0"/>
          </a:p>
        </p:txBody>
      </p:sp>
      <p:sp>
        <p:nvSpPr>
          <p:cNvPr id="4" name="Нижний колонтитул 3">
            <a:extLst>
              <a:ext uri="{FF2B5EF4-FFF2-40B4-BE49-F238E27FC236}">
                <a16:creationId xmlns="" xmlns:a16="http://schemas.microsoft.com/office/drawing/2014/main" id="{1BD75CB6-1F30-48D1-942D-B8CBFB485810}"/>
              </a:ext>
            </a:extLst>
          </p:cNvPr>
          <p:cNvSpPr>
            <a:spLocks noGrp="1"/>
          </p:cNvSpPr>
          <p:nvPr>
            <p:ph type="ftr" sz="quarter" idx="11"/>
          </p:nvPr>
        </p:nvSpPr>
        <p:spPr/>
        <p:txBody>
          <a:bodyPr/>
          <a:lstStyle/>
          <a:p>
            <a:pPr>
              <a:defRPr/>
            </a:pPr>
            <a:r>
              <a:rPr lang="en-US"/>
              <a:t>www.PresentationPro.com</a:t>
            </a:r>
            <a:endParaRPr lang="en-US" dirty="0"/>
          </a:p>
        </p:txBody>
      </p:sp>
      <p:sp>
        <p:nvSpPr>
          <p:cNvPr id="5" name="Овал 4">
            <a:extLst>
              <a:ext uri="{FF2B5EF4-FFF2-40B4-BE49-F238E27FC236}">
                <a16:creationId xmlns="" xmlns:a16="http://schemas.microsoft.com/office/drawing/2014/main" id="{A9C0A08E-ABD9-424E-9997-E3AB23143A30}"/>
              </a:ext>
            </a:extLst>
          </p:cNvPr>
          <p:cNvSpPr/>
          <p:nvPr/>
        </p:nvSpPr>
        <p:spPr>
          <a:xfrm>
            <a:off x="1260231" y="4191000"/>
            <a:ext cx="68580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ОТ СЛОВ К МЫСЛИ</a:t>
            </a:r>
          </a:p>
        </p:txBody>
      </p:sp>
      <p:pic>
        <p:nvPicPr>
          <p:cNvPr id="6"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431381"/>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1735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2"/>
          </p:nvPr>
        </p:nvSpPr>
        <p:spPr/>
        <p:txBody>
          <a:bodyPr/>
          <a:lstStyle/>
          <a:p>
            <a:pPr>
              <a:defRPr/>
            </a:pPr>
            <a:r>
              <a:rPr lang="en-US" dirty="0"/>
              <a:t>www.PresentationPro.com</a:t>
            </a:r>
          </a:p>
        </p:txBody>
      </p:sp>
      <p:sp>
        <p:nvSpPr>
          <p:cNvPr id="3" name="Прямоугольник 2"/>
          <p:cNvSpPr/>
          <p:nvPr/>
        </p:nvSpPr>
        <p:spPr>
          <a:xfrm>
            <a:off x="0" y="1219200"/>
            <a:ext cx="8839200"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a:ln w="11430"/>
                <a:solidFill>
                  <a:srgbClr val="C00000"/>
                </a:solidFill>
                <a:effectLst>
                  <a:outerShdw blurRad="50800" dist="39000" dir="5460000" algn="tl">
                    <a:srgbClr val="000000">
                      <a:alpha val="38000"/>
                    </a:srgbClr>
                  </a:outerShdw>
                </a:effectLst>
              </a:rPr>
              <a:t>Различные типы языкового анализа в заданиях ОГЭ </a:t>
            </a:r>
          </a:p>
          <a:p>
            <a:pPr algn="ctr"/>
            <a:r>
              <a:rPr lang="ru-RU" sz="5400" b="1" dirty="0">
                <a:ln w="11430"/>
                <a:solidFill>
                  <a:srgbClr val="C00000"/>
                </a:solidFill>
                <a:effectLst>
                  <a:outerShdw blurRad="50800" dist="39000" dir="5460000" algn="tl">
                    <a:srgbClr val="000000">
                      <a:alpha val="38000"/>
                    </a:srgbClr>
                  </a:outerShdw>
                </a:effectLst>
              </a:rPr>
              <a:t>по русскому языку</a:t>
            </a: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402063"/>
            <a:ext cx="2133600" cy="41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06358A-8954-471A-8839-45AC4A5812F9}"/>
              </a:ext>
            </a:extLst>
          </p:cNvPr>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Типичные ошибки</a:t>
            </a:r>
          </a:p>
        </p:txBody>
      </p:sp>
      <p:sp>
        <p:nvSpPr>
          <p:cNvPr id="3" name="Объект 2">
            <a:extLst>
              <a:ext uri="{FF2B5EF4-FFF2-40B4-BE49-F238E27FC236}">
                <a16:creationId xmlns="" xmlns:a16="http://schemas.microsoft.com/office/drawing/2014/main" id="{873B8A9C-C65E-45AA-87E8-64690009855C}"/>
              </a:ext>
            </a:extLst>
          </p:cNvPr>
          <p:cNvSpPr>
            <a:spLocks noGrp="1"/>
          </p:cNvSpPr>
          <p:nvPr>
            <p:ph idx="1"/>
          </p:nvPr>
        </p:nvSpPr>
        <p:spPr/>
        <p:txBody>
          <a:bodyPr/>
          <a:lstStyle/>
          <a:p>
            <a:r>
              <a:rPr lang="ru-RU" dirty="0">
                <a:latin typeface="Times New Roman" pitchFamily="18" charset="0"/>
                <a:cs typeface="Times New Roman" pitchFamily="18" charset="0"/>
              </a:rPr>
              <a:t>Фрагмент переписан, но не объясняется (0)</a:t>
            </a:r>
          </a:p>
          <a:p>
            <a:r>
              <a:rPr lang="ru-RU" dirty="0">
                <a:latin typeface="Times New Roman" pitchFamily="18" charset="0"/>
                <a:cs typeface="Times New Roman" pitchFamily="18" charset="0"/>
              </a:rPr>
              <a:t>Оба примера только из исходного текста</a:t>
            </a:r>
          </a:p>
          <a:p>
            <a:r>
              <a:rPr lang="ru-RU" dirty="0">
                <a:latin typeface="Times New Roman" pitchFamily="18" charset="0"/>
                <a:cs typeface="Times New Roman" pitchFamily="18" charset="0"/>
              </a:rPr>
              <a:t>Чтение не просмотровое, а внимательное</a:t>
            </a:r>
          </a:p>
          <a:p>
            <a:pPr marL="0" indent="0">
              <a:buNone/>
            </a:pPr>
            <a:endParaRPr lang="ru-RU" dirty="0"/>
          </a:p>
        </p:txBody>
      </p:sp>
      <p:sp>
        <p:nvSpPr>
          <p:cNvPr id="4" name="Нижний колонтитул 3">
            <a:extLst>
              <a:ext uri="{FF2B5EF4-FFF2-40B4-BE49-F238E27FC236}">
                <a16:creationId xmlns="" xmlns:a16="http://schemas.microsoft.com/office/drawing/2014/main" id="{97ACCFF4-74BC-4F06-A692-570FB5C247AC}"/>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431381"/>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1960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0DF2648-A573-49F7-A5E7-91F5456BE960}"/>
              </a:ext>
            </a:extLst>
          </p:cNvPr>
          <p:cNvSpPr>
            <a:spLocks noGrp="1"/>
          </p:cNvSpPr>
          <p:nvPr>
            <p:ph type="title"/>
          </p:nvPr>
        </p:nvSpPr>
        <p:spPr/>
        <p:txBody>
          <a:bodyPr/>
          <a:lstStyle/>
          <a:p>
            <a:r>
              <a:rPr lang="ru-RU" dirty="0">
                <a:solidFill>
                  <a:schemeClr val="accent2">
                    <a:lumMod val="60000"/>
                    <a:lumOff val="40000"/>
                  </a:schemeClr>
                </a:solidFill>
                <a:latin typeface="Times New Roman" panose="02020603050405020304" pitchFamily="18" charset="0"/>
                <a:cs typeface="Times New Roman" panose="02020603050405020304" pitchFamily="18" charset="0"/>
              </a:rPr>
              <a:t>Задание 9.2. Сочинение на тему, связанную с анализом текста</a:t>
            </a:r>
            <a:endParaRPr lang="ru-RU" dirty="0"/>
          </a:p>
        </p:txBody>
      </p:sp>
      <p:sp>
        <p:nvSpPr>
          <p:cNvPr id="3" name="Объект 2">
            <a:extLst>
              <a:ext uri="{FF2B5EF4-FFF2-40B4-BE49-F238E27FC236}">
                <a16:creationId xmlns="" xmlns:a16="http://schemas.microsoft.com/office/drawing/2014/main" id="{1B9E3DD3-49F8-45B5-B35E-70A0ED1BFD0D}"/>
              </a:ext>
            </a:extLst>
          </p:cNvPr>
          <p:cNvSpPr>
            <a:spLocks noGrp="1"/>
          </p:cNvSpPr>
          <p:nvPr>
            <p:ph idx="1"/>
          </p:nvPr>
        </p:nvSpPr>
        <p:spPr>
          <a:xfrm>
            <a:off x="152400" y="1371600"/>
            <a:ext cx="8686800" cy="4648200"/>
          </a:xfrm>
        </p:spPr>
        <p:txBody>
          <a:bodyPr/>
          <a:lstStyle/>
          <a:p>
            <a:pPr marL="0" indent="0" algn="ctr">
              <a:buNone/>
            </a:pPr>
            <a:r>
              <a:rPr lang="ru-RU" dirty="0">
                <a:solidFill>
                  <a:srgbClr val="C00000"/>
                </a:solidFill>
                <a:latin typeface="Times New Roman" panose="02020603050405020304" pitchFamily="18" charset="0"/>
                <a:cs typeface="Times New Roman" panose="02020603050405020304" pitchFamily="18" charset="0"/>
              </a:rPr>
              <a:t>Этапы работы над текстом</a:t>
            </a:r>
          </a:p>
          <a:p>
            <a:pPr marL="514350" indent="-514350" algn="just">
              <a:buAutoNum type="arabicPeriod"/>
            </a:pPr>
            <a:r>
              <a:rPr lang="ru-RU" dirty="0">
                <a:latin typeface="Times New Roman" panose="02020603050405020304" pitchFamily="18" charset="0"/>
                <a:cs typeface="Times New Roman" panose="02020603050405020304" pitchFamily="18" charset="0"/>
              </a:rPr>
              <a:t>Читаем задание.</a:t>
            </a:r>
          </a:p>
          <a:p>
            <a:pPr marL="514350" indent="-514350" algn="just">
              <a:buAutoNum type="arabicPeriod"/>
            </a:pPr>
            <a:r>
              <a:rPr lang="ru-RU" dirty="0">
                <a:latin typeface="Times New Roman" panose="02020603050405020304" pitchFamily="18" charset="0"/>
                <a:cs typeface="Times New Roman" panose="02020603050405020304" pitchFamily="18" charset="0"/>
              </a:rPr>
              <a:t>Читаем текст и ищем в нем </a:t>
            </a:r>
            <a:r>
              <a:rPr lang="ru-RU" dirty="0" smtClean="0">
                <a:latin typeface="Times New Roman" panose="02020603050405020304" pitchFamily="18" charset="0"/>
                <a:cs typeface="Times New Roman" panose="02020603050405020304" pitchFamily="18" charset="0"/>
              </a:rPr>
              <a:t>приведённый </a:t>
            </a:r>
            <a:r>
              <a:rPr lang="ru-RU" dirty="0">
                <a:latin typeface="Times New Roman" panose="02020603050405020304" pitchFamily="18" charset="0"/>
                <a:cs typeface="Times New Roman" panose="02020603050405020304" pitchFamily="18" charset="0"/>
              </a:rPr>
              <a:t>в задании фрагмент.</a:t>
            </a:r>
          </a:p>
          <a:p>
            <a:pPr marL="514350" indent="-514350" algn="just">
              <a:buAutoNum type="arabicPeriod"/>
            </a:pPr>
            <a:r>
              <a:rPr lang="ru-RU" dirty="0">
                <a:latin typeface="Times New Roman" panose="02020603050405020304" pitchFamily="18" charset="0"/>
                <a:cs typeface="Times New Roman" panose="02020603050405020304" pitchFamily="18" charset="0"/>
              </a:rPr>
              <a:t>Объясняем смысл фрагмента.</a:t>
            </a:r>
          </a:p>
          <a:p>
            <a:pPr marL="514350" indent="-514350" algn="just">
              <a:buAutoNum type="arabicPeriod"/>
            </a:pPr>
            <a:r>
              <a:rPr lang="ru-RU" dirty="0">
                <a:latin typeface="Times New Roman" panose="02020603050405020304" pitchFamily="18" charset="0"/>
                <a:cs typeface="Times New Roman" panose="02020603050405020304" pitchFamily="18" charset="0"/>
              </a:rPr>
              <a:t>Ищем в тексте примеры-иллюстрации.</a:t>
            </a:r>
          </a:p>
          <a:p>
            <a:pPr marL="514350" indent="-514350" algn="just">
              <a:buAutoNum type="arabicPeriod"/>
            </a:pPr>
            <a:r>
              <a:rPr lang="ru-RU" dirty="0">
                <a:latin typeface="Times New Roman" panose="02020603050405020304" pitchFamily="18" charset="0"/>
                <a:cs typeface="Times New Roman" panose="02020603050405020304" pitchFamily="18" charset="0"/>
              </a:rPr>
              <a:t>Делаем вывод и пишем заключение.</a:t>
            </a:r>
          </a:p>
          <a:p>
            <a:pPr marL="514350" indent="-514350" algn="just">
              <a:buAutoNum type="arabicPeriod"/>
            </a:pPr>
            <a:endParaRPr lang="ru-RU" dirty="0">
              <a:latin typeface="Times New Roman" panose="02020603050405020304" pitchFamily="18" charset="0"/>
              <a:cs typeface="Times New Roman" panose="02020603050405020304" pitchFamily="18" charset="0"/>
            </a:endParaRPr>
          </a:p>
        </p:txBody>
      </p:sp>
      <p:sp>
        <p:nvSpPr>
          <p:cNvPr id="4" name="Нижний колонтитул 3">
            <a:extLst>
              <a:ext uri="{FF2B5EF4-FFF2-40B4-BE49-F238E27FC236}">
                <a16:creationId xmlns="" xmlns:a16="http://schemas.microsoft.com/office/drawing/2014/main" id="{900ACCB9-00FC-49B9-83A5-531D3156ED35}"/>
              </a:ext>
            </a:extLst>
          </p:cNvPr>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a:extLst>
              <a:ext uri="{FF2B5EF4-FFF2-40B4-BE49-F238E27FC236}">
                <a16:creationId xmlns="" xmlns:a16="http://schemas.microsoft.com/office/drawing/2014/main" id="{AB4557A8-6B46-4F72-8FA6-0A768C0C5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6431381"/>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4986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C931DF6-2BC9-4036-AD7A-EB2AF411A08E}"/>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974129EB-4056-49BE-BF39-AEE6EAD31108}"/>
              </a:ext>
            </a:extLst>
          </p:cNvPr>
          <p:cNvSpPr>
            <a:spLocks noGrp="1"/>
          </p:cNvSpPr>
          <p:nvPr>
            <p:ph idx="1"/>
          </p:nvPr>
        </p:nvSpPr>
        <p:spPr/>
        <p:txBody>
          <a:bodyPr/>
          <a:lstStyle/>
          <a:p>
            <a:endParaRPr lang="ru-RU"/>
          </a:p>
        </p:txBody>
      </p:sp>
      <p:sp>
        <p:nvSpPr>
          <p:cNvPr id="4" name="Нижний колонтитул 3">
            <a:extLst>
              <a:ext uri="{FF2B5EF4-FFF2-40B4-BE49-F238E27FC236}">
                <a16:creationId xmlns="" xmlns:a16="http://schemas.microsoft.com/office/drawing/2014/main" id="{5D30AD28-5CFF-4BC5-8E8E-9611CB1D6D20}"/>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335DDD3B-8AA3-4AE6-9A46-89CD4D86117A}"/>
              </a:ext>
            </a:extLst>
          </p:cNvPr>
          <p:cNvSpPr/>
          <p:nvPr/>
        </p:nvSpPr>
        <p:spPr>
          <a:xfrm>
            <a:off x="228600" y="76200"/>
            <a:ext cx="8763000" cy="662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300" dirty="0" smtClean="0">
                <a:solidFill>
                  <a:schemeClr val="tx1"/>
                </a:solidFill>
                <a:latin typeface="Times New Roman" panose="02020603050405020304" pitchFamily="18" charset="0"/>
                <a:cs typeface="Times New Roman" panose="02020603050405020304" pitchFamily="18" charset="0"/>
              </a:rPr>
              <a:t>       (</a:t>
            </a:r>
            <a:r>
              <a:rPr lang="ru-RU" sz="2300" dirty="0">
                <a:solidFill>
                  <a:schemeClr val="tx1"/>
                </a:solidFill>
                <a:latin typeface="Times New Roman" panose="02020603050405020304" pitchFamily="18" charset="0"/>
                <a:cs typeface="Times New Roman" panose="02020603050405020304" pitchFamily="18" charset="0"/>
              </a:rPr>
              <a:t>1)Журка потянулся к полкам и взял самую прочную и новую на вид книгу с золотыми узорами на корешке. (2)Это оказались «Три муш­кетёра». (3)Не такое старинное издание, как другие, хотя тоже с «ятя­ми» и с твёрдыми знаками в конце слов. (4)Отпечатанное на гладкой бумаге и со множеством рисунков. (5)Журка обрадовался «Муш­кетёрам» — это были старые друзья — начал перелистывать, разгля­дывая картинки...</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 </a:t>
            </a:r>
            <a:r>
              <a:rPr lang="ru-RU" sz="2300" dirty="0" smtClean="0">
                <a:solidFill>
                  <a:schemeClr val="tx1"/>
                </a:solidFill>
                <a:latin typeface="Times New Roman" panose="02020603050405020304" pitchFamily="18" charset="0"/>
                <a:cs typeface="Times New Roman" panose="02020603050405020304" pitchFamily="18" charset="0"/>
              </a:rPr>
              <a:t>       (</a:t>
            </a:r>
            <a:r>
              <a:rPr lang="ru-RU" sz="2300" dirty="0">
                <a:solidFill>
                  <a:schemeClr val="tx1"/>
                </a:solidFill>
                <a:latin typeface="Times New Roman" panose="02020603050405020304" pitchFamily="18" charset="0"/>
                <a:cs typeface="Times New Roman" panose="02020603050405020304" pitchFamily="18" charset="0"/>
              </a:rPr>
              <a:t>6)И увидел между страницами узкий белый конверт. (7)Видимо, дедушка решил, что если все другие книги покажутся Журке неинте­ресными, то «Мушкетёров» он всё равно пролистает до конца.</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 </a:t>
            </a:r>
            <a:r>
              <a:rPr lang="ru-RU" sz="2300" dirty="0" smtClean="0">
                <a:solidFill>
                  <a:schemeClr val="tx1"/>
                </a:solidFill>
                <a:latin typeface="Times New Roman" panose="02020603050405020304" pitchFamily="18" charset="0"/>
                <a:cs typeface="Times New Roman" panose="02020603050405020304" pitchFamily="18" charset="0"/>
              </a:rPr>
              <a:t>      (</a:t>
            </a:r>
            <a:r>
              <a:rPr lang="ru-RU" sz="2300" dirty="0">
                <a:solidFill>
                  <a:schemeClr val="tx1"/>
                </a:solidFill>
                <a:latin typeface="Times New Roman" panose="02020603050405020304" pitchFamily="18" charset="0"/>
                <a:cs typeface="Times New Roman" panose="02020603050405020304" pitchFamily="18" charset="0"/>
              </a:rPr>
              <a:t>8)Тем же прямым почерком, каким раньше дед писал короткие по­здравления на открытках, на конверте было выведено: Ю р и к у.</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(9)Журка   </a:t>
            </a:r>
            <a:r>
              <a:rPr lang="ru-RU" sz="2300" dirty="0" smtClean="0">
                <a:solidFill>
                  <a:schemeClr val="tx1"/>
                </a:solidFill>
                <a:latin typeface="Times New Roman" panose="02020603050405020304" pitchFamily="18" charset="0"/>
                <a:cs typeface="Times New Roman" panose="02020603050405020304" pitchFamily="18" charset="0"/>
              </a:rPr>
              <a:t>сперва </a:t>
            </a:r>
            <a:r>
              <a:rPr lang="ru-RU" sz="2300" dirty="0">
                <a:solidFill>
                  <a:schemeClr val="tx1"/>
                </a:solidFill>
                <a:latin typeface="Times New Roman" panose="02020603050405020304" pitchFamily="18" charset="0"/>
                <a:cs typeface="Times New Roman" panose="02020603050405020304" pitchFamily="18" charset="0"/>
              </a:rPr>
              <a:t>сам не зная чего испугался... (10)Или нет, не испу­гался, а задрожал от непонятной тревоги. (И)Оглянулся на прикры­тую дверь, подошёл к окну. (12)Суетливо дёргая пальцами, оторвал у конверта край. (13)Развернул большой тонкий лист...</a:t>
            </a:r>
            <a:r>
              <a:rPr lang="ru-RU" sz="1100" dirty="0">
                <a:solidFill>
                  <a:schemeClr val="tx1"/>
                </a:solidFill>
                <a:latin typeface="Times New Roman" panose="02020603050405020304" pitchFamily="18" charset="0"/>
                <a:cs typeface="Times New Roman" panose="02020603050405020304" pitchFamily="18" charset="0"/>
              </a:rPr>
              <a:t/>
            </a:r>
            <a:br>
              <a:rPr lang="ru-RU" sz="1100" dirty="0">
                <a:solidFill>
                  <a:schemeClr val="tx1"/>
                </a:solidFill>
                <a:latin typeface="Times New Roman" panose="02020603050405020304" pitchFamily="18" charset="0"/>
                <a:cs typeface="Times New Roman" panose="02020603050405020304" pitchFamily="18" charset="0"/>
              </a:rPr>
            </a:br>
            <a:r>
              <a:rPr lang="ru-RU" sz="1100" dirty="0">
                <a:solidFill>
                  <a:schemeClr val="tx1"/>
                </a:solidFill>
                <a:latin typeface="Times New Roman" panose="02020603050405020304" pitchFamily="18" charset="0"/>
                <a:cs typeface="Times New Roman" panose="02020603050405020304" pitchFamily="18" charset="0"/>
              </a:rPr>
              <a:t/>
            </a:r>
            <a:br>
              <a:rPr lang="ru-RU" sz="1100" dirty="0">
                <a:solidFill>
                  <a:schemeClr val="tx1"/>
                </a:solidFill>
                <a:latin typeface="Times New Roman" panose="02020603050405020304" pitchFamily="18" charset="0"/>
                <a:cs typeface="Times New Roman" panose="02020603050405020304" pitchFamily="18" charset="0"/>
              </a:rPr>
            </a:br>
            <a:r>
              <a:rPr lang="ru-RU" sz="1100" dirty="0">
                <a:solidFill>
                  <a:schemeClr val="tx1"/>
                </a:solidFill>
              </a:rPr>
              <a:t>                                                                                                </a:t>
            </a:r>
          </a:p>
        </p:txBody>
      </p:sp>
    </p:spTree>
    <p:extLst>
      <p:ext uri="{BB962C8B-B14F-4D97-AF65-F5344CB8AC3E}">
        <p14:creationId xmlns:p14="http://schemas.microsoft.com/office/powerpoint/2010/main" val="255400726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75C7B8-EC7E-4451-A08F-52E8F829916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084E45F7-DE1D-47EF-B8B2-93FD126D1706}"/>
              </a:ext>
            </a:extLst>
          </p:cNvPr>
          <p:cNvSpPr>
            <a:spLocks noGrp="1"/>
          </p:cNvSpPr>
          <p:nvPr>
            <p:ph idx="1"/>
          </p:nvPr>
        </p:nvSpPr>
        <p:spPr/>
        <p:txBody>
          <a:bodyPr/>
          <a:lstStyle/>
          <a:p>
            <a:endParaRPr lang="ru-RU" dirty="0"/>
          </a:p>
        </p:txBody>
      </p:sp>
      <p:sp>
        <p:nvSpPr>
          <p:cNvPr id="4" name="Нижний колонтитул 3">
            <a:extLst>
              <a:ext uri="{FF2B5EF4-FFF2-40B4-BE49-F238E27FC236}">
                <a16:creationId xmlns="" xmlns:a16="http://schemas.microsoft.com/office/drawing/2014/main" id="{56BA8481-9D98-4966-861C-D8BE2C6B97E1}"/>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EC3F23E6-7CA8-4018-89F1-3ACE700CAF48}"/>
              </a:ext>
            </a:extLst>
          </p:cNvPr>
          <p:cNvSpPr/>
          <p:nvPr/>
        </p:nvSpPr>
        <p:spPr>
          <a:xfrm>
            <a:off x="228600" y="152400"/>
            <a:ext cx="8686800" cy="6629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300" dirty="0">
                <a:solidFill>
                  <a:schemeClr val="tx1"/>
                </a:solidFill>
                <a:latin typeface="Times New Roman" panose="02020603050405020304" pitchFamily="18" charset="0"/>
                <a:cs typeface="Times New Roman" panose="02020603050405020304" pitchFamily="18" charset="0"/>
              </a:rPr>
              <a:t>(14)Дед  </a:t>
            </a:r>
            <a:r>
              <a:rPr lang="ru-RU" sz="2300" dirty="0" smtClean="0">
                <a:solidFill>
                  <a:schemeClr val="tx1"/>
                </a:solidFill>
                <a:latin typeface="Times New Roman" panose="02020603050405020304" pitchFamily="18" charset="0"/>
                <a:cs typeface="Times New Roman" panose="02020603050405020304" pitchFamily="18" charset="0"/>
              </a:rPr>
              <a:t>писал </a:t>
            </a:r>
            <a:r>
              <a:rPr lang="ru-RU" sz="2300" dirty="0">
                <a:solidFill>
                  <a:schemeClr val="tx1"/>
                </a:solidFill>
                <a:latin typeface="Times New Roman" panose="02020603050405020304" pitchFamily="18" charset="0"/>
                <a:cs typeface="Times New Roman" panose="02020603050405020304" pitchFamily="18" charset="0"/>
              </a:rPr>
              <a:t>чёткими, почти печатными буквами:</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(15)«Журавлик</a:t>
            </a:r>
            <a:r>
              <a:rPr lang="ru-RU" sz="2300" dirty="0" smtClean="0">
                <a:solidFill>
                  <a:schemeClr val="tx1"/>
                </a:solidFill>
                <a:latin typeface="Times New Roman" panose="02020603050405020304" pitchFamily="18" charset="0"/>
                <a:cs typeface="Times New Roman" panose="02020603050405020304" pitchFamily="18" charset="0"/>
              </a:rPr>
              <a:t>! </a:t>
            </a:r>
            <a:r>
              <a:rPr lang="ru-RU" sz="2300" dirty="0">
                <a:solidFill>
                  <a:schemeClr val="tx1"/>
                </a:solidFill>
                <a:latin typeface="Times New Roman" panose="02020603050405020304" pitchFamily="18" charset="0"/>
                <a:cs typeface="Times New Roman" panose="02020603050405020304" pitchFamily="18" charset="0"/>
              </a:rPr>
              <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(16)Книги  </a:t>
            </a:r>
            <a:r>
              <a:rPr lang="ru-RU" sz="2300" dirty="0" smtClean="0">
                <a:solidFill>
                  <a:schemeClr val="tx1"/>
                </a:solidFill>
                <a:latin typeface="Times New Roman" panose="02020603050405020304" pitchFamily="18" charset="0"/>
                <a:cs typeface="Times New Roman" panose="02020603050405020304" pitchFamily="18" charset="0"/>
              </a:rPr>
              <a:t>на </a:t>
            </a:r>
            <a:r>
              <a:rPr lang="ru-RU" sz="2300" dirty="0">
                <a:solidFill>
                  <a:schemeClr val="tx1"/>
                </a:solidFill>
                <a:latin typeface="Times New Roman" panose="02020603050405020304" pitchFamily="18" charset="0"/>
                <a:cs typeface="Times New Roman" panose="02020603050405020304" pitchFamily="18" charset="0"/>
              </a:rPr>
              <a:t>этих полках — тебе. (17)Это старые мудрые книги, в них есть душа. (18)Я их очень любил. (19)Ты сбереги их, родной мой, и придёт время, когда они станут твоими друзьями. (20)Я это знаю, потому что помню, как ты слушал истории о плаваниях Беринга и Крузенштерна и как однажды пытался сочинить стихи про Галакти­ку (помнишь?). (21)Ты их ещё сочинишь.</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 </a:t>
            </a:r>
            <a:r>
              <a:rPr lang="ru-RU" sz="2300" dirty="0" smtClean="0">
                <a:solidFill>
                  <a:schemeClr val="tx1"/>
                </a:solidFill>
                <a:latin typeface="Times New Roman" panose="02020603050405020304" pitchFamily="18" charset="0"/>
                <a:cs typeface="Times New Roman" panose="02020603050405020304" pitchFamily="18" charset="0"/>
              </a:rPr>
              <a:t>        (</a:t>
            </a:r>
            <a:r>
              <a:rPr lang="ru-RU" sz="2300" dirty="0">
                <a:solidFill>
                  <a:schemeClr val="tx1"/>
                </a:solidFill>
                <a:latin typeface="Times New Roman" panose="02020603050405020304" pitchFamily="18" charset="0"/>
                <a:cs typeface="Times New Roman" panose="02020603050405020304" pitchFamily="18" charset="0"/>
              </a:rPr>
              <a:t>22)Малыш мой крылатый, ты не знаешь, как я тебя люблю.</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(23)Жаль, </a:t>
            </a:r>
            <a:r>
              <a:rPr lang="ru-RU" sz="2300" dirty="0" smtClean="0">
                <a:solidFill>
                  <a:schemeClr val="tx1"/>
                </a:solidFill>
                <a:latin typeface="Times New Roman" panose="02020603050405020304" pitchFamily="18" charset="0"/>
                <a:cs typeface="Times New Roman" panose="02020603050405020304" pitchFamily="18" charset="0"/>
              </a:rPr>
              <a:t>что </a:t>
            </a:r>
            <a:r>
              <a:rPr lang="ru-RU" sz="2300" dirty="0">
                <a:solidFill>
                  <a:schemeClr val="tx1"/>
                </a:solidFill>
                <a:latin typeface="Times New Roman" panose="02020603050405020304" pitchFamily="18" charset="0"/>
                <a:cs typeface="Times New Roman" panose="02020603050405020304" pitchFamily="18" charset="0"/>
              </a:rPr>
              <a:t>из-за разных нелепостей мы виделись так редко.</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(24)В  эти дни я всё время вспоминаю тебя. (25)Чаще всего, как мы идём по берегу Каменки и я рассказываю тебе про своё детство и боль­шого змея. (26)Этот летучий змей почему-то снится мне каждую ночь. (27)Будто я опять маленький, и он тащит меня в лёгкой тележке сквозь луго­вую траву, и я вот-вот взлечу за ним.</a:t>
            </a:r>
            <a:br>
              <a:rPr lang="ru-RU" sz="2300" dirty="0">
                <a:solidFill>
                  <a:schemeClr val="tx1"/>
                </a:solidFill>
                <a:latin typeface="Times New Roman" panose="02020603050405020304" pitchFamily="18" charset="0"/>
                <a:cs typeface="Times New Roman" panose="02020603050405020304" pitchFamily="18" charset="0"/>
              </a:rPr>
            </a:br>
            <a:r>
              <a:rPr lang="ru-RU" sz="2300" dirty="0">
                <a:solidFill>
                  <a:schemeClr val="tx1"/>
                </a:solidFill>
                <a:latin typeface="Times New Roman" panose="02020603050405020304" pitchFamily="18" charset="0"/>
                <a:cs typeface="Times New Roman" panose="02020603050405020304" pitchFamily="18" charset="0"/>
              </a:rPr>
              <a:t> (28)Жаль, </a:t>
            </a:r>
            <a:r>
              <a:rPr lang="ru-RU" sz="2300" dirty="0" smtClean="0">
                <a:solidFill>
                  <a:schemeClr val="tx1"/>
                </a:solidFill>
                <a:latin typeface="Times New Roman" panose="02020603050405020304" pitchFamily="18" charset="0"/>
                <a:cs typeface="Times New Roman" panose="02020603050405020304" pitchFamily="18" charset="0"/>
              </a:rPr>
              <a:t>что </a:t>
            </a:r>
            <a:r>
              <a:rPr lang="ru-RU" sz="2300" dirty="0">
                <a:solidFill>
                  <a:schemeClr val="tx1"/>
                </a:solidFill>
                <a:latin typeface="Times New Roman" panose="02020603050405020304" pitchFamily="18" charset="0"/>
                <a:cs typeface="Times New Roman" panose="02020603050405020304" pitchFamily="18" charset="0"/>
              </a:rPr>
              <a:t>так быстро оборвалась тонкая бечева...</a:t>
            </a:r>
            <a:r>
              <a:rPr lang="ru-RU" sz="2200" dirty="0">
                <a:solidFill>
                  <a:schemeClr val="tx1"/>
                </a:solidFill>
                <a:latin typeface="Times New Roman" panose="02020603050405020304" pitchFamily="18" charset="0"/>
                <a:cs typeface="Times New Roman" panose="02020603050405020304" pitchFamily="18" charset="0"/>
              </a:rPr>
              <a:t/>
            </a:r>
            <a:br>
              <a:rPr lang="ru-RU" sz="2200" dirty="0">
                <a:solidFill>
                  <a:schemeClr val="tx1"/>
                </a:solidFill>
                <a:latin typeface="Times New Roman" panose="02020603050405020304" pitchFamily="18" charset="0"/>
                <a:cs typeface="Times New Roman" panose="02020603050405020304" pitchFamily="18" charset="0"/>
              </a:rPr>
            </a:br>
            <a:endParaRPr lang="ru-RU" sz="2200" dirty="0"/>
          </a:p>
        </p:txBody>
      </p:sp>
    </p:spTree>
    <p:extLst>
      <p:ext uri="{BB962C8B-B14F-4D97-AF65-F5344CB8AC3E}">
        <p14:creationId xmlns:p14="http://schemas.microsoft.com/office/powerpoint/2010/main" val="15236156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75C7B8-EC7E-4451-A08F-52E8F829916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084E45F7-DE1D-47EF-B8B2-93FD126D1706}"/>
              </a:ext>
            </a:extLst>
          </p:cNvPr>
          <p:cNvSpPr>
            <a:spLocks noGrp="1"/>
          </p:cNvSpPr>
          <p:nvPr>
            <p:ph idx="1"/>
          </p:nvPr>
        </p:nvSpPr>
        <p:spPr/>
        <p:txBody>
          <a:bodyPr/>
          <a:lstStyle/>
          <a:p>
            <a:endParaRPr lang="ru-RU" dirty="0"/>
          </a:p>
        </p:txBody>
      </p:sp>
      <p:sp>
        <p:nvSpPr>
          <p:cNvPr id="4" name="Нижний колонтитул 3">
            <a:extLst>
              <a:ext uri="{FF2B5EF4-FFF2-40B4-BE49-F238E27FC236}">
                <a16:creationId xmlns="" xmlns:a16="http://schemas.microsoft.com/office/drawing/2014/main" id="{56BA8481-9D98-4966-861C-D8BE2C6B97E1}"/>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EC3F23E6-7CA8-4018-89F1-3ACE700CAF48}"/>
              </a:ext>
            </a:extLst>
          </p:cNvPr>
          <p:cNvSpPr/>
          <p:nvPr/>
        </p:nvSpPr>
        <p:spPr>
          <a:xfrm>
            <a:off x="0" y="152400"/>
            <a:ext cx="9144000" cy="6629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2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29)В  детстве я утешал себя, что змей не упал за лесом, а улетел в далёкие края и когда-нибудь вернётся. (30)И его бумага будет пах­нуть солёными брызгами моря и соком тропических растений. (31)На­верно, потому я к старости и стал собирать эти книги: мне казалось, что они пахнут так же.</a:t>
            </a:r>
            <a:br>
              <a:rPr lang="ru-RU" sz="2200" dirty="0">
                <a:solidFill>
                  <a:schemeClr val="tx1"/>
                </a:solidFill>
                <a:latin typeface="Times New Roman" panose="02020603050405020304" pitchFamily="18" charset="0"/>
                <a:cs typeface="Times New Roman" panose="02020603050405020304" pitchFamily="18" charset="0"/>
              </a:rPr>
            </a:b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 (32)Впрочем, ерунда, старости не бывает, если человек её не хочет.</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(33)Просто </a:t>
            </a:r>
            <a:r>
              <a:rPr lang="ru-RU" sz="2200" dirty="0" smtClean="0">
                <a:solidFill>
                  <a:schemeClr val="tx1"/>
                </a:solidFill>
                <a:latin typeface="Times New Roman" panose="02020603050405020304" pitchFamily="18" charset="0"/>
                <a:cs typeface="Times New Roman" panose="02020603050405020304" pitchFamily="18" charset="0"/>
              </a:rPr>
              <a:t>приходит </a:t>
            </a:r>
            <a:r>
              <a:rPr lang="ru-RU" sz="2200" dirty="0">
                <a:solidFill>
                  <a:schemeClr val="tx1"/>
                </a:solidFill>
                <a:latin typeface="Times New Roman" panose="02020603050405020304" pitchFamily="18" charset="0"/>
                <a:cs typeface="Times New Roman" panose="02020603050405020304" pitchFamily="18" charset="0"/>
              </a:rPr>
              <a:t>время, когда лопается нить, которая связала тебя с крылатым змеем. (34)Но змей вернулся, и я оставляю его тебе. (35)Может быть, он поможет тебе взлететь.</a:t>
            </a:r>
          </a:p>
          <a:p>
            <a:r>
              <a:rPr lang="ru-RU" sz="22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З6)Журка, вспоминай меня, ладно? (37)Меня и другие будут вспо­минать, но многие, даже твоя мама, скажут, наверно: жизнь у него не удалась.</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38)Это неправда! (39)И ты про это не думай. (40)Ты вспоминай, как мы расклеивали в твоём альбоме марки, говорили о кораблях и со­звездиях, а вечерами смотрели на поезда. (41)И учись летать высоко и смело. (42)Ты сумеешь. (43)Если тяжело будет — выдержишь, если больно — вытерпишь, если страшно — преодолеешь. (44)Самое труд­ное знаешь что? (45)Когда ты считаешь, что надо делать одно, а тебе говорят: делай другое. (46)И говорят хором, говорят самые справед­ливые слова, и ты сам уже начинаешь думать: а ведь, наверно, они и в самом деле правы.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51627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75C7B8-EC7E-4451-A08F-52E8F829916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084E45F7-DE1D-47EF-B8B2-93FD126D1706}"/>
              </a:ext>
            </a:extLst>
          </p:cNvPr>
          <p:cNvSpPr>
            <a:spLocks noGrp="1"/>
          </p:cNvSpPr>
          <p:nvPr>
            <p:ph idx="1"/>
          </p:nvPr>
        </p:nvSpPr>
        <p:spPr/>
        <p:txBody>
          <a:bodyPr/>
          <a:lstStyle/>
          <a:p>
            <a:endParaRPr lang="ru-RU" dirty="0"/>
          </a:p>
        </p:txBody>
      </p:sp>
      <p:sp>
        <p:nvSpPr>
          <p:cNvPr id="4" name="Нижний колонтитул 3">
            <a:extLst>
              <a:ext uri="{FF2B5EF4-FFF2-40B4-BE49-F238E27FC236}">
                <a16:creationId xmlns="" xmlns:a16="http://schemas.microsoft.com/office/drawing/2014/main" id="{56BA8481-9D98-4966-861C-D8BE2C6B97E1}"/>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EC3F23E6-7CA8-4018-89F1-3ACE700CAF48}"/>
              </a:ext>
            </a:extLst>
          </p:cNvPr>
          <p:cNvSpPr/>
          <p:nvPr/>
        </p:nvSpPr>
        <p:spPr>
          <a:xfrm>
            <a:off x="-41031" y="-7620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47)Может случиться, что правы. (48)Но если будет в тебе хоть капелька сомнения, если в самой-самой глубине души осталась крошка уверенности, что прав ты, а не они, делай по-своему. (49)Не оправдывай себя чужими правильными словами.</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50)Прости меня, я, наверно, длинно и непонятно пишу... (51)Нет, ты поймёшь. (52)Ты у меня славный, умница. (53)Жаль, что я тебя, кажется, больше никогда не увижу.</a:t>
            </a:r>
            <a:br>
              <a:rPr lang="ru-RU" sz="2200" dirty="0">
                <a:solidFill>
                  <a:schemeClr val="tx1"/>
                </a:solidFill>
                <a:latin typeface="Times New Roman" panose="02020603050405020304" pitchFamily="18" charset="0"/>
                <a:cs typeface="Times New Roman" panose="02020603050405020304" pitchFamily="18" charset="0"/>
              </a:rPr>
            </a:b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54)Видишь,  какое длинное письмо написал тебе твой дед Юрий Са­вельев, который тоже когда-то был журавлёнком».</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55)Журка </a:t>
            </a:r>
            <a:r>
              <a:rPr lang="ru-RU" sz="2200" dirty="0" smtClean="0">
                <a:solidFill>
                  <a:schemeClr val="tx1"/>
                </a:solidFill>
                <a:latin typeface="Times New Roman" panose="02020603050405020304" pitchFamily="18" charset="0"/>
                <a:cs typeface="Times New Roman" panose="02020603050405020304" pitchFamily="18" charset="0"/>
              </a:rPr>
              <a:t>дочитал </a:t>
            </a:r>
            <a:r>
              <a:rPr lang="ru-RU" sz="2200" dirty="0">
                <a:solidFill>
                  <a:schemeClr val="tx1"/>
                </a:solidFill>
                <a:latin typeface="Times New Roman" panose="02020603050405020304" pitchFamily="18" charset="0"/>
                <a:cs typeface="Times New Roman" panose="02020603050405020304" pitchFamily="18" charset="0"/>
              </a:rPr>
              <a:t>письмо и сразу, не сдерживаясь, заплакал. (56)Его резанули тоска и одиночество, которые рвались из этого письма. (57)И любовь к нему, к Журке, о которой он не знал. (58)И ничего уже было сделать — ни ответить лаской, ни разбить одиночество...</a:t>
            </a:r>
            <a:br>
              <a:rPr lang="ru-RU" sz="2200" dirty="0">
                <a:solidFill>
                  <a:schemeClr val="tx1"/>
                </a:solidFill>
                <a:latin typeface="Times New Roman" panose="02020603050405020304" pitchFamily="18" charset="0"/>
                <a:cs typeface="Times New Roman" panose="02020603050405020304" pitchFamily="18" charset="0"/>
              </a:rPr>
            </a:b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59)Напрасно дед боялся, что Журка чего-то не поймёт в письме. (60) Он понял всё. (61)В дедушкиных словах (будто не написанных,  а </a:t>
            </a:r>
            <a:r>
              <a:rPr lang="ru-RU" sz="2200" dirty="0" smtClean="0">
                <a:solidFill>
                  <a:schemeClr val="tx1"/>
                </a:solidFill>
                <a:latin typeface="Times New Roman" panose="02020603050405020304" pitchFamily="18" charset="0"/>
                <a:cs typeface="Times New Roman" panose="02020603050405020304" pitchFamily="18" charset="0"/>
              </a:rPr>
              <a:t>сказанных </a:t>
            </a:r>
            <a:r>
              <a:rPr lang="ru-RU" sz="2200" dirty="0">
                <a:solidFill>
                  <a:schemeClr val="tx1"/>
                </a:solidFill>
                <a:latin typeface="Times New Roman" panose="02020603050405020304" pitchFamily="18" charset="0"/>
                <a:cs typeface="Times New Roman" panose="02020603050405020304" pitchFamily="18" charset="0"/>
              </a:rPr>
              <a:t>негромким хрипловатым голосом) были не только печаль  и любовь. (62)Была ещё гордость. (63)И поэтому в Журкиных слезах, несмотря ни на что, тоже была гордость...</a:t>
            </a:r>
            <a:r>
              <a:rPr lang="ru-RU" dirty="0">
                <a:solidFill>
                  <a:schemeClr val="tx1"/>
                </a:solidFill>
              </a:rPr>
              <a:t/>
            </a:r>
            <a:br>
              <a:rPr lang="ru-RU" dirty="0">
                <a:solidFill>
                  <a:schemeClr val="tx1"/>
                </a:solidFill>
              </a:rPr>
            </a:br>
            <a:r>
              <a:rPr lang="ru-RU" dirty="0">
                <a:solidFill>
                  <a:schemeClr val="tx1"/>
                </a:solidFill>
              </a:rPr>
              <a:t>                                                                                                </a:t>
            </a:r>
            <a:r>
              <a:rPr lang="ru-RU" sz="2200" i="1" dirty="0">
                <a:solidFill>
                  <a:schemeClr val="tx1"/>
                </a:solidFill>
                <a:latin typeface="Times New Roman" panose="02020603050405020304" pitchFamily="18" charset="0"/>
                <a:cs typeface="Times New Roman" panose="02020603050405020304" pitchFamily="18" charset="0"/>
              </a:rPr>
              <a:t>(По В. Крапивину)</a:t>
            </a:r>
            <a:endParaRPr lang="ru-RU"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13694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676400"/>
            <a:ext cx="8568951" cy="4920952"/>
          </a:xfrm>
        </p:spPr>
        <p:txBody>
          <a:bodyPr>
            <a:normAutofit fontScale="85000" lnSpcReduction="20000"/>
          </a:bodyPr>
          <a:lstStyle/>
          <a:p>
            <a:pPr marL="0" indent="0">
              <a:buNone/>
            </a:pPr>
            <a:r>
              <a:rPr lang="ru-RU" dirty="0">
                <a:solidFill>
                  <a:schemeClr val="tx1"/>
                </a:solidFill>
                <a:latin typeface="Times New Roman" panose="02020603050405020304" pitchFamily="18" charset="0"/>
                <a:cs typeface="Times New Roman" panose="02020603050405020304" pitchFamily="18" charset="0"/>
              </a:rPr>
              <a:t>Напишите сочинение-рассуждение. Объясните, как Вы понимаете смысл финала текста: </a:t>
            </a:r>
            <a:r>
              <a:rPr lang="ru-RU" b="1" dirty="0">
                <a:solidFill>
                  <a:schemeClr val="tx1"/>
                </a:solidFill>
                <a:latin typeface="Times New Roman" panose="02020603050405020304" pitchFamily="18" charset="0"/>
                <a:cs typeface="Times New Roman" panose="02020603050405020304" pitchFamily="18" charset="0"/>
              </a:rPr>
              <a:t>«Это старые мудрые книги, в них есть душа. Я их очень любил. Ты сбереги их, родной мой, и придёт время, когда они станут твоими друзьями».</a:t>
            </a:r>
          </a:p>
          <a:p>
            <a:pPr marL="0" indent="0">
              <a:buNone/>
            </a:pPr>
            <a:r>
              <a:rPr lang="ru-RU" dirty="0">
                <a:solidFill>
                  <a:schemeClr val="tx1"/>
                </a:solidFill>
                <a:latin typeface="Times New Roman" panose="02020603050405020304" pitchFamily="18" charset="0"/>
                <a:cs typeface="Times New Roman" panose="02020603050405020304" pitchFamily="18" charset="0"/>
              </a:rPr>
              <a:t>Приведите в сочинении </a:t>
            </a:r>
            <a:r>
              <a:rPr lang="ru-RU" b="1" dirty="0">
                <a:solidFill>
                  <a:schemeClr val="tx1"/>
                </a:solidFill>
                <a:latin typeface="Times New Roman" panose="02020603050405020304" pitchFamily="18" charset="0"/>
                <a:cs typeface="Times New Roman" panose="02020603050405020304" pitchFamily="18" charset="0"/>
              </a:rPr>
              <a:t>два</a:t>
            </a:r>
            <a:r>
              <a:rPr lang="ru-RU" dirty="0">
                <a:solidFill>
                  <a:schemeClr val="tx1"/>
                </a:solidFill>
                <a:latin typeface="Times New Roman" panose="02020603050405020304" pitchFamily="18" charset="0"/>
                <a:cs typeface="Times New Roman" panose="02020603050405020304" pitchFamily="18" charset="0"/>
              </a:rPr>
              <a:t> примера-иллюстрации из прочитанного текста, подтверждающих Ваши рассуждения.</a:t>
            </a:r>
          </a:p>
          <a:p>
            <a:pPr marL="0" indent="0">
              <a:buNone/>
            </a:pPr>
            <a:r>
              <a:rPr lang="ru-RU" dirty="0">
                <a:solidFill>
                  <a:schemeClr val="tx1"/>
                </a:solidFill>
                <a:latin typeface="Times New Roman" panose="02020603050405020304" pitchFamily="18" charset="0"/>
                <a:cs typeface="Times New Roman" panose="02020603050405020304" pitchFamily="18" charset="0"/>
              </a:rPr>
              <a:t>Приводя примеры, указывайте номера нужных предложений или применяйте цитирование.</a:t>
            </a:r>
          </a:p>
          <a:p>
            <a:pPr marL="0" indent="0">
              <a:buNone/>
            </a:pPr>
            <a:r>
              <a:rPr lang="ru-RU" dirty="0">
                <a:solidFill>
                  <a:schemeClr val="tx1"/>
                </a:solidFill>
                <a:latin typeface="Times New Roman" panose="02020603050405020304" pitchFamily="18" charset="0"/>
                <a:cs typeface="Times New Roman" panose="02020603050405020304" pitchFamily="18" charset="0"/>
              </a:rPr>
              <a:t>Объём сочинения должен составлять не менее 70 слов.</a:t>
            </a:r>
          </a:p>
          <a:p>
            <a:pPr marL="0" indent="0">
              <a:buNone/>
            </a:pPr>
            <a:r>
              <a:rPr lang="ru-RU" dirty="0">
                <a:solidFill>
                  <a:schemeClr val="tx1"/>
                </a:solidFill>
                <a:latin typeface="Times New Roman" panose="02020603050405020304" pitchFamily="18" charset="0"/>
                <a:cs typeface="Times New Roman" panose="02020603050405020304" pitchFamily="18" charset="0"/>
              </a:rPr>
              <a:t>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0" indent="0">
              <a:buNone/>
            </a:pPr>
            <a:r>
              <a:rPr lang="ru-RU" dirty="0">
                <a:solidFill>
                  <a:schemeClr val="tx1"/>
                </a:solidFill>
                <a:latin typeface="Times New Roman" panose="02020603050405020304" pitchFamily="18" charset="0"/>
                <a:cs typeface="Times New Roman" panose="02020603050405020304" pitchFamily="18" charset="0"/>
              </a:rPr>
              <a:t>Сочинение пишите аккуратно, разборчивым почерком.</a:t>
            </a:r>
          </a:p>
        </p:txBody>
      </p:sp>
      <p:sp>
        <p:nvSpPr>
          <p:cNvPr id="3" name="Заголовок 2"/>
          <p:cNvSpPr>
            <a:spLocks noGrp="1"/>
          </p:cNvSpPr>
          <p:nvPr>
            <p:ph type="title"/>
          </p:nvPr>
        </p:nvSpPr>
        <p:spPr/>
        <p:txBody>
          <a:bodyPr>
            <a:normAutofit/>
          </a:bodyPr>
          <a:lstStyle/>
          <a:p>
            <a:r>
              <a:rPr lang="ru-RU" b="1" dirty="0">
                <a:solidFill>
                  <a:schemeClr val="accent2">
                    <a:lumMod val="60000"/>
                    <a:lumOff val="40000"/>
                  </a:schemeClr>
                </a:solidFill>
                <a:latin typeface="Times New Roman" panose="02020603050405020304" pitchFamily="18" charset="0"/>
                <a:cs typeface="Times New Roman" panose="02020603050405020304" pitchFamily="18" charset="0"/>
              </a:rPr>
              <a:t>Задание 9.2. Сочинение на тему, связанную с анализом текста</a:t>
            </a:r>
            <a:endParaRPr lang="ru-RU"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73" y="6204702"/>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3823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AAC822-8514-46C1-BD2B-72A62C0FBBB3}"/>
              </a:ext>
            </a:extLst>
          </p:cNvPr>
          <p:cNvSpPr>
            <a:spLocks noGrp="1"/>
          </p:cNvSpPr>
          <p:nvPr>
            <p:ph type="title"/>
          </p:nvPr>
        </p:nvSpPr>
        <p:spPr/>
        <p:txBody>
          <a:bodyPr/>
          <a:lstStyle/>
          <a:p>
            <a:r>
              <a:rPr lang="ru-RU" dirty="0">
                <a:solidFill>
                  <a:schemeClr val="accent2">
                    <a:lumMod val="40000"/>
                    <a:lumOff val="60000"/>
                  </a:schemeClr>
                </a:solidFill>
                <a:latin typeface="Times New Roman" panose="02020603050405020304" pitchFamily="18" charset="0"/>
                <a:cs typeface="Times New Roman" panose="02020603050405020304" pitchFamily="18" charset="0"/>
              </a:rPr>
              <a:t>Разбор сочинения</a:t>
            </a:r>
          </a:p>
        </p:txBody>
      </p:sp>
      <p:graphicFrame>
        <p:nvGraphicFramePr>
          <p:cNvPr id="7" name="Таблица 7">
            <a:extLst>
              <a:ext uri="{FF2B5EF4-FFF2-40B4-BE49-F238E27FC236}">
                <a16:creationId xmlns="" xmlns:a16="http://schemas.microsoft.com/office/drawing/2014/main" id="{FDB8E25C-65C7-4D95-9247-9484B99EA4B6}"/>
              </a:ext>
            </a:extLst>
          </p:cNvPr>
          <p:cNvGraphicFramePr>
            <a:graphicFrameLocks noGrp="1"/>
          </p:cNvGraphicFramePr>
          <p:nvPr>
            <p:ph idx="1"/>
            <p:extLst>
              <p:ext uri="{D42A27DB-BD31-4B8C-83A1-F6EECF244321}">
                <p14:modId xmlns:p14="http://schemas.microsoft.com/office/powerpoint/2010/main" val="3181231544"/>
              </p:ext>
            </p:extLst>
          </p:nvPr>
        </p:nvGraphicFramePr>
        <p:xfrm>
          <a:off x="1" y="0"/>
          <a:ext cx="9143999" cy="6858000"/>
        </p:xfrm>
        <a:graphic>
          <a:graphicData uri="http://schemas.openxmlformats.org/drawingml/2006/table">
            <a:tbl>
              <a:tblPr firstRow="1" bandRow="1">
                <a:tableStyleId>{5C22544A-7EE6-4342-B048-85BDC9FD1C3A}</a:tableStyleId>
              </a:tblPr>
              <a:tblGrid>
                <a:gridCol w="5114439">
                  <a:extLst>
                    <a:ext uri="{9D8B030D-6E8A-4147-A177-3AD203B41FA5}">
                      <a16:colId xmlns="" xmlns:a16="http://schemas.microsoft.com/office/drawing/2014/main" val="4112750453"/>
                    </a:ext>
                  </a:extLst>
                </a:gridCol>
                <a:gridCol w="3038960">
                  <a:extLst>
                    <a:ext uri="{9D8B030D-6E8A-4147-A177-3AD203B41FA5}">
                      <a16:colId xmlns="" xmlns:a16="http://schemas.microsoft.com/office/drawing/2014/main" val="1550196485"/>
                    </a:ext>
                  </a:extLst>
                </a:gridCol>
                <a:gridCol w="990600">
                  <a:extLst>
                    <a:ext uri="{9D8B030D-6E8A-4147-A177-3AD203B41FA5}">
                      <a16:colId xmlns="" xmlns:a16="http://schemas.microsoft.com/office/drawing/2014/main" val="2762785985"/>
                    </a:ext>
                  </a:extLst>
                </a:gridCol>
              </a:tblGrid>
              <a:tr h="277069">
                <a:tc>
                  <a:txBody>
                    <a:bodyPr/>
                    <a:lstStyle/>
                    <a:p>
                      <a:pPr algn="ctr"/>
                      <a:r>
                        <a:rPr lang="ru-RU" dirty="0">
                          <a:solidFill>
                            <a:schemeClr val="tx1"/>
                          </a:solidFill>
                          <a:latin typeface="Times New Roman" panose="02020603050405020304" pitchFamily="18" charset="0"/>
                          <a:cs typeface="Times New Roman" panose="02020603050405020304" pitchFamily="18" charset="0"/>
                        </a:rPr>
                        <a:t>Сочинение</a:t>
                      </a:r>
                    </a:p>
                  </a:txBody>
                  <a:tcPr>
                    <a:solidFill>
                      <a:schemeClr val="bg1">
                        <a:lumMod val="95000"/>
                      </a:schemeClr>
                    </a:solidFill>
                  </a:tcPr>
                </a:tc>
                <a:tc>
                  <a:txBody>
                    <a:bodyPr/>
                    <a:lstStyle/>
                    <a:p>
                      <a:pPr algn="ctr"/>
                      <a:r>
                        <a:rPr lang="ru-RU" dirty="0">
                          <a:solidFill>
                            <a:schemeClr val="tx1"/>
                          </a:solidFill>
                          <a:latin typeface="Times New Roman" panose="02020603050405020304" pitchFamily="18" charset="0"/>
                          <a:cs typeface="Times New Roman" panose="02020603050405020304" pitchFamily="18" charset="0"/>
                        </a:rPr>
                        <a:t>Комментарий эксперта</a:t>
                      </a:r>
                    </a:p>
                  </a:txBody>
                  <a:tcPr>
                    <a:solidFill>
                      <a:schemeClr val="bg1">
                        <a:lumMod val="95000"/>
                      </a:schemeClr>
                    </a:solidFill>
                  </a:tcPr>
                </a:tc>
                <a:tc>
                  <a:txBody>
                    <a:bodyPr/>
                    <a:lstStyle/>
                    <a:p>
                      <a:pPr algn="ctr"/>
                      <a:r>
                        <a:rPr lang="ru-RU" dirty="0">
                          <a:solidFill>
                            <a:schemeClr val="tx1"/>
                          </a:solidFill>
                          <a:latin typeface="Times New Roman" panose="02020603050405020304" pitchFamily="18" charset="0"/>
                          <a:cs typeface="Times New Roman" panose="02020603050405020304" pitchFamily="18" charset="0"/>
                        </a:rPr>
                        <a:t>Баллы</a:t>
                      </a:r>
                    </a:p>
                  </a:txBody>
                  <a:tcPr>
                    <a:solidFill>
                      <a:schemeClr val="bg1">
                        <a:lumMod val="95000"/>
                      </a:schemeClr>
                    </a:solidFill>
                  </a:tcPr>
                </a:tc>
                <a:extLst>
                  <a:ext uri="{0D108BD9-81ED-4DB2-BD59-A6C34878D82A}">
                    <a16:rowId xmlns="" xmlns:a16="http://schemas.microsoft.com/office/drawing/2014/main" val="3542809200"/>
                  </a:ext>
                </a:extLst>
              </a:tr>
              <a:tr h="6263160">
                <a:tc>
                  <a:txBody>
                    <a:bodyPr/>
                    <a:lstStyle/>
                    <a:p>
                      <a:pPr algn="just"/>
                      <a:r>
                        <a:rPr lang="ru-RU" b="1" dirty="0">
                          <a:solidFill>
                            <a:schemeClr val="tx1"/>
                          </a:solidFill>
                          <a:latin typeface="Times New Roman" panose="02020603050405020304" pitchFamily="18" charset="0"/>
                          <a:cs typeface="Times New Roman" panose="02020603050405020304" pitchFamily="18" charset="0"/>
                        </a:rPr>
                        <a:t>      </a:t>
                      </a:r>
                      <a:r>
                        <a:rPr lang="ru-RU" b="0" dirty="0">
                          <a:solidFill>
                            <a:schemeClr val="tx1"/>
                          </a:solidFill>
                          <a:latin typeface="Times New Roman" panose="02020603050405020304" pitchFamily="18" charset="0"/>
                          <a:cs typeface="Times New Roman" panose="02020603050405020304" pitchFamily="18" charset="0"/>
                        </a:rPr>
                        <a:t>   </a:t>
                      </a:r>
                      <a:r>
                        <a:rPr lang="ru-RU" sz="2000" b="0" dirty="0">
                          <a:solidFill>
                            <a:schemeClr val="tx1"/>
                          </a:solidFill>
                          <a:latin typeface="Times New Roman" panose="02020603050405020304" pitchFamily="18" charset="0"/>
                          <a:cs typeface="Times New Roman" panose="02020603050405020304" pitchFamily="18" charset="0"/>
                        </a:rPr>
                        <a:t>Я считаю, что мысль, выраженная в данном фрагменте, заключается в том, что книги, которые собирал дедушка, были очень дороги для него. Книги воспитывают, учат человека, и дедушка хотел, чтобы его внук тоже прошёл свой жизненный путь в сопровождении книг. </a:t>
                      </a:r>
                    </a:p>
                    <a:p>
                      <a:pPr algn="just"/>
                      <a:r>
                        <a:rPr lang="ru-RU" sz="2000" b="0" dirty="0">
                          <a:solidFill>
                            <a:schemeClr val="tx1"/>
                          </a:solidFill>
                          <a:latin typeface="Times New Roman" panose="02020603050405020304" pitchFamily="18" charset="0"/>
                          <a:cs typeface="Times New Roman" panose="02020603050405020304" pitchFamily="18" charset="0"/>
                        </a:rPr>
                        <a:t>          Действительно, мы набираемся опыта, переживаем, радуемся вместе с героями книг. Чтобы подтвердить сказанное обратимся к тексту В. Крапивина. Так, в предложении № 5 мы видим радостную реакцию мальчика на взятую им книгу. «Это были старые друзья», - пишет автор. А в предложениях № 17, 18, 19 показано бережное отношение дедушки к книгам. Он действительно любит их. Каждая книга очень важна и дорога для него. </a:t>
                      </a:r>
                    </a:p>
                    <a:p>
                      <a:pPr algn="just"/>
                      <a:r>
                        <a:rPr lang="ru-RU" sz="2000" b="0" dirty="0">
                          <a:solidFill>
                            <a:schemeClr val="tx1"/>
                          </a:solidFill>
                          <a:latin typeface="Times New Roman" panose="02020603050405020304" pitchFamily="18" charset="0"/>
                          <a:cs typeface="Times New Roman" panose="02020603050405020304" pitchFamily="18" charset="0"/>
                        </a:rPr>
                        <a:t>         Итак, мы доказали, что книги очень важны для </a:t>
                      </a:r>
                      <a:r>
                        <a:rPr lang="ru-RU" sz="2000" b="0" dirty="0" smtClean="0">
                          <a:solidFill>
                            <a:schemeClr val="tx1"/>
                          </a:solidFill>
                          <a:latin typeface="Times New Roman" panose="02020603050405020304" pitchFamily="18" charset="0"/>
                          <a:cs typeface="Times New Roman" panose="02020603050405020304" pitchFamily="18" charset="0"/>
                        </a:rPr>
                        <a:t>нас,</a:t>
                      </a:r>
                      <a:r>
                        <a:rPr lang="ru-RU" sz="2000" b="0" baseline="0" dirty="0" smtClean="0">
                          <a:solidFill>
                            <a:schemeClr val="tx1"/>
                          </a:solidFill>
                          <a:latin typeface="Times New Roman" panose="02020603050405020304" pitchFamily="18" charset="0"/>
                          <a:cs typeface="Times New Roman" panose="02020603050405020304" pitchFamily="18" charset="0"/>
                        </a:rPr>
                        <a:t> потому что  способны вызывать искренние </a:t>
                      </a:r>
                      <a:r>
                        <a:rPr lang="ru-RU" sz="2000" b="0" baseline="0" dirty="0" err="1" smtClean="0">
                          <a:solidFill>
                            <a:schemeClr val="tx1"/>
                          </a:solidFill>
                          <a:latin typeface="Times New Roman" panose="02020603050405020304" pitchFamily="18" charset="0"/>
                          <a:cs typeface="Times New Roman" panose="02020603050405020304" pitchFamily="18" charset="0"/>
                        </a:rPr>
                        <a:t>эмоци</a:t>
                      </a:r>
                      <a:r>
                        <a:rPr lang="ru-RU" sz="2000" b="0" baseline="0" dirty="0" smtClean="0">
                          <a:solidFill>
                            <a:schemeClr val="tx1"/>
                          </a:solidFill>
                          <a:latin typeface="Times New Roman" panose="02020603050405020304" pitchFamily="18" charset="0"/>
                          <a:cs typeface="Times New Roman" panose="02020603050405020304" pitchFamily="18" charset="0"/>
                        </a:rPr>
                        <a:t>.</a:t>
                      </a:r>
                      <a:endParaRPr lang="ru-RU" b="0" dirty="0">
                        <a:solidFill>
                          <a:schemeClr val="tx1"/>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ru-RU" sz="2000" b="1" dirty="0">
                          <a:solidFill>
                            <a:srgbClr val="005DA2"/>
                          </a:solidFill>
                          <a:latin typeface="Times New Roman" panose="02020603050405020304" pitchFamily="18" charset="0"/>
                          <a:cs typeface="Times New Roman" panose="02020603050405020304" pitchFamily="18" charset="0"/>
                        </a:rPr>
                        <a:t>Ученик дал верное объяснение содержания фрагмента. Ошибок в интерпретации </a:t>
                      </a:r>
                      <a:r>
                        <a:rPr lang="ru-RU" sz="2000" b="1" dirty="0" smtClean="0">
                          <a:solidFill>
                            <a:srgbClr val="005DA2"/>
                          </a:solidFill>
                          <a:latin typeface="Times New Roman" panose="02020603050405020304" pitchFamily="18" charset="0"/>
                          <a:cs typeface="Times New Roman" panose="02020603050405020304" pitchFamily="18" charset="0"/>
                        </a:rPr>
                        <a:t>нет</a:t>
                      </a:r>
                      <a:endParaRPr lang="ru-RU" sz="2000" b="1" dirty="0">
                        <a:solidFill>
                          <a:srgbClr val="005DA2"/>
                        </a:solidFill>
                        <a:latin typeface="Times New Roman" panose="02020603050405020304" pitchFamily="18" charset="0"/>
                        <a:cs typeface="Times New Roman" panose="02020603050405020304" pitchFamily="18" charset="0"/>
                      </a:endParaRPr>
                    </a:p>
                    <a:p>
                      <a:pPr algn="just"/>
                      <a:r>
                        <a:rPr lang="ru-RU" sz="2000" b="1" dirty="0">
                          <a:solidFill>
                            <a:srgbClr val="005DA2"/>
                          </a:solidFill>
                          <a:latin typeface="Times New Roman" panose="02020603050405020304" pitchFamily="18" charset="0"/>
                          <a:cs typeface="Times New Roman" panose="02020603050405020304" pitchFamily="18" charset="0"/>
                        </a:rPr>
                        <a:t>Ученик привел из текста два примера-иллюстрации, которые соответствуют объяснению содержания </a:t>
                      </a:r>
                      <a:r>
                        <a:rPr lang="ru-RU" sz="2000" b="1" dirty="0" smtClean="0">
                          <a:solidFill>
                            <a:srgbClr val="005DA2"/>
                          </a:solidFill>
                          <a:latin typeface="Times New Roman" panose="02020603050405020304" pitchFamily="18" charset="0"/>
                          <a:cs typeface="Times New Roman" panose="02020603050405020304" pitchFamily="18" charset="0"/>
                        </a:rPr>
                        <a:t>фрагмента</a:t>
                      </a:r>
                      <a:endParaRPr lang="ru-RU" sz="2000" b="1" dirty="0">
                        <a:solidFill>
                          <a:srgbClr val="005DA2"/>
                        </a:solidFill>
                        <a:latin typeface="Times New Roman" panose="02020603050405020304" pitchFamily="18" charset="0"/>
                        <a:cs typeface="Times New Roman" panose="02020603050405020304" pitchFamily="18" charset="0"/>
                      </a:endParaRPr>
                    </a:p>
                    <a:p>
                      <a:pPr algn="just"/>
                      <a:r>
                        <a:rPr lang="ru-RU" sz="2000" b="1" dirty="0">
                          <a:solidFill>
                            <a:srgbClr val="005DA2"/>
                          </a:solidFill>
                          <a:latin typeface="Times New Roman" panose="02020603050405020304" pitchFamily="18" charset="0"/>
                          <a:cs typeface="Times New Roman" panose="02020603050405020304" pitchFamily="18" charset="0"/>
                        </a:rPr>
                        <a:t>Работа характеризуется смысловой цельностью, речевой связностью и последовательностью </a:t>
                      </a:r>
                      <a:r>
                        <a:rPr lang="ru-RU" sz="2000" b="1" dirty="0" smtClean="0">
                          <a:solidFill>
                            <a:srgbClr val="005DA2"/>
                          </a:solidFill>
                          <a:latin typeface="Times New Roman" panose="02020603050405020304" pitchFamily="18" charset="0"/>
                          <a:cs typeface="Times New Roman" panose="02020603050405020304" pitchFamily="18" charset="0"/>
                        </a:rPr>
                        <a:t>изложения</a:t>
                      </a:r>
                      <a:endParaRPr lang="ru-RU" sz="2000" b="1" dirty="0">
                        <a:solidFill>
                          <a:srgbClr val="005DA2"/>
                        </a:solidFill>
                        <a:latin typeface="Times New Roman" panose="02020603050405020304" pitchFamily="18" charset="0"/>
                        <a:cs typeface="Times New Roman" panose="02020603050405020304" pitchFamily="18" charset="0"/>
                      </a:endParaRPr>
                    </a:p>
                    <a:p>
                      <a:pPr algn="just"/>
                      <a:r>
                        <a:rPr lang="ru-RU" sz="2000" b="1" dirty="0">
                          <a:solidFill>
                            <a:srgbClr val="005DA2"/>
                          </a:solidFill>
                          <a:latin typeface="Times New Roman" panose="02020603050405020304" pitchFamily="18" charset="0"/>
                          <a:cs typeface="Times New Roman" panose="02020603050405020304" pitchFamily="18" charset="0"/>
                        </a:rPr>
                        <a:t> Работа характеризуется композиционной стройностью и завершенностью, ошибок в понимании текста </a:t>
                      </a:r>
                      <a:r>
                        <a:rPr lang="ru-RU" sz="2000" b="1" dirty="0" smtClean="0">
                          <a:solidFill>
                            <a:srgbClr val="005DA2"/>
                          </a:solidFill>
                          <a:latin typeface="Times New Roman" panose="02020603050405020304" pitchFamily="18" charset="0"/>
                          <a:cs typeface="Times New Roman" panose="02020603050405020304" pitchFamily="18" charset="0"/>
                        </a:rPr>
                        <a:t>нет</a:t>
                      </a:r>
                      <a:endParaRPr lang="ru-RU" b="1" dirty="0">
                        <a:solidFill>
                          <a:srgbClr val="005DA2"/>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r>
                        <a:rPr lang="ru-RU" dirty="0">
                          <a:solidFill>
                            <a:srgbClr val="C00000"/>
                          </a:solidFill>
                          <a:latin typeface="Times New Roman" panose="02020603050405020304" pitchFamily="18" charset="0"/>
                          <a:cs typeface="Times New Roman" panose="02020603050405020304" pitchFamily="18" charset="0"/>
                        </a:rPr>
                        <a:t>С2К1-</a:t>
                      </a:r>
                    </a:p>
                    <a:p>
                      <a:r>
                        <a:rPr lang="ru-RU" dirty="0">
                          <a:solidFill>
                            <a:srgbClr val="C00000"/>
                          </a:solidFill>
                          <a:latin typeface="Times New Roman" panose="02020603050405020304" pitchFamily="18" charset="0"/>
                          <a:cs typeface="Times New Roman" panose="02020603050405020304" pitchFamily="18" charset="0"/>
                        </a:rPr>
                        <a:t>2 балла</a:t>
                      </a: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r>
                        <a:rPr lang="ru-RU" dirty="0">
                          <a:solidFill>
                            <a:srgbClr val="C00000"/>
                          </a:solidFill>
                          <a:latin typeface="Times New Roman" panose="02020603050405020304" pitchFamily="18" charset="0"/>
                          <a:cs typeface="Times New Roman" panose="02020603050405020304" pitchFamily="18" charset="0"/>
                        </a:rPr>
                        <a:t>С2К2–</a:t>
                      </a:r>
                    </a:p>
                    <a:p>
                      <a:r>
                        <a:rPr lang="ru-RU" dirty="0">
                          <a:solidFill>
                            <a:srgbClr val="C00000"/>
                          </a:solidFill>
                          <a:latin typeface="Times New Roman" panose="02020603050405020304" pitchFamily="18" charset="0"/>
                          <a:cs typeface="Times New Roman" panose="02020603050405020304" pitchFamily="18" charset="0"/>
                        </a:rPr>
                        <a:t>3 балла</a:t>
                      </a: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r>
                        <a:rPr lang="ru-RU" dirty="0">
                          <a:solidFill>
                            <a:srgbClr val="C00000"/>
                          </a:solidFill>
                          <a:latin typeface="Times New Roman" panose="02020603050405020304" pitchFamily="18" charset="0"/>
                          <a:cs typeface="Times New Roman" panose="02020603050405020304" pitchFamily="18" charset="0"/>
                        </a:rPr>
                        <a:t>С2К3 – 2 балла</a:t>
                      </a: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r>
                        <a:rPr lang="ru-RU" dirty="0">
                          <a:solidFill>
                            <a:srgbClr val="C00000"/>
                          </a:solidFill>
                          <a:latin typeface="Times New Roman" panose="02020603050405020304" pitchFamily="18" charset="0"/>
                          <a:cs typeface="Times New Roman" panose="02020603050405020304" pitchFamily="18" charset="0"/>
                        </a:rPr>
                        <a:t>С2К4 – 2 балла</a:t>
                      </a:r>
                    </a:p>
                  </a:txBody>
                  <a:tcPr>
                    <a:solidFill>
                      <a:schemeClr val="bg1">
                        <a:lumMod val="95000"/>
                      </a:schemeClr>
                    </a:solidFill>
                  </a:tcPr>
                </a:tc>
                <a:extLst>
                  <a:ext uri="{0D108BD9-81ED-4DB2-BD59-A6C34878D82A}">
                    <a16:rowId xmlns="" xmlns:a16="http://schemas.microsoft.com/office/drawing/2014/main" val="1617410507"/>
                  </a:ext>
                </a:extLst>
              </a:tr>
            </a:tbl>
          </a:graphicData>
        </a:graphic>
      </p:graphicFrame>
      <p:sp>
        <p:nvSpPr>
          <p:cNvPr id="4" name="Нижний колонтитул 3">
            <a:extLst>
              <a:ext uri="{FF2B5EF4-FFF2-40B4-BE49-F238E27FC236}">
                <a16:creationId xmlns="" xmlns:a16="http://schemas.microsoft.com/office/drawing/2014/main" id="{3D1E04AD-8791-49E9-85A7-1D5A43E31114}"/>
              </a:ext>
            </a:extLst>
          </p:cNvPr>
          <p:cNvSpPr>
            <a:spLocks noGrp="1"/>
          </p:cNvSpPr>
          <p:nvPr>
            <p:ph type="ftr" sz="quarter" idx="11"/>
          </p:nvPr>
        </p:nvSpPr>
        <p:spPr/>
        <p:txBody>
          <a:bodyPr/>
          <a:lstStyle/>
          <a:p>
            <a:pPr>
              <a:defRPr/>
            </a:pPr>
            <a:r>
              <a:rPr lang="en-US" dirty="0"/>
              <a:t>www.PresentationPro.com</a:t>
            </a:r>
          </a:p>
        </p:txBody>
      </p:sp>
    </p:spTree>
    <p:extLst>
      <p:ext uri="{BB962C8B-B14F-4D97-AF65-F5344CB8AC3E}">
        <p14:creationId xmlns:p14="http://schemas.microsoft.com/office/powerpoint/2010/main" val="313660718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CB59D1-A48F-461D-954F-7A9AA570A983}"/>
              </a:ext>
            </a:extLst>
          </p:cNvPr>
          <p:cNvSpPr>
            <a:spLocks noGrp="1"/>
          </p:cNvSpPr>
          <p:nvPr>
            <p:ph type="title"/>
          </p:nvPr>
        </p:nvSpPr>
        <p:spPr>
          <a:xfrm>
            <a:off x="228600" y="0"/>
            <a:ext cx="8686800" cy="1373182"/>
          </a:xfrm>
        </p:spPr>
        <p:txBody>
          <a:bodyPr/>
          <a:lstStyle/>
          <a:p>
            <a:pPr algn="ctr"/>
            <a:r>
              <a:rPr lang="ru-RU" sz="2800" dirty="0">
                <a:solidFill>
                  <a:schemeClr val="accent2">
                    <a:lumMod val="60000"/>
                    <a:lumOff val="40000"/>
                  </a:schemeClr>
                </a:solidFill>
                <a:latin typeface="Times New Roman" pitchFamily="18" charset="0"/>
                <a:cs typeface="Times New Roman" pitchFamily="18" charset="0"/>
              </a:rPr>
              <a:t>Сочинение на тему, связанную с анализом текста (толкование значения слова) (9.3)</a:t>
            </a:r>
          </a:p>
        </p:txBody>
      </p:sp>
      <p:sp>
        <p:nvSpPr>
          <p:cNvPr id="4" name="Нижний колонтитул 3">
            <a:extLst>
              <a:ext uri="{FF2B5EF4-FFF2-40B4-BE49-F238E27FC236}">
                <a16:creationId xmlns="" xmlns:a16="http://schemas.microsoft.com/office/drawing/2014/main" id="{0C6E80BA-CAF0-4388-85E4-A5C818D3F785}"/>
              </a:ext>
            </a:extLst>
          </p:cNvPr>
          <p:cNvSpPr>
            <a:spLocks noGrp="1"/>
          </p:cNvSpPr>
          <p:nvPr>
            <p:ph type="ftr" sz="quarter" idx="11"/>
          </p:nvPr>
        </p:nvSpPr>
        <p:spPr/>
        <p:txBody>
          <a:bodyPr/>
          <a:lstStyle/>
          <a:p>
            <a:pPr>
              <a:defRPr/>
            </a:pPr>
            <a:r>
              <a:rPr lang="en-US"/>
              <a:t>www.PresentationPro.com</a:t>
            </a:r>
            <a:endParaRPr lang="en-US" dirty="0"/>
          </a:p>
        </p:txBody>
      </p:sp>
      <p:sp>
        <p:nvSpPr>
          <p:cNvPr id="5" name="Выноска: стрелка вниз 4">
            <a:extLst>
              <a:ext uri="{FF2B5EF4-FFF2-40B4-BE49-F238E27FC236}">
                <a16:creationId xmlns="" xmlns:a16="http://schemas.microsoft.com/office/drawing/2014/main" id="{1F2F3DBE-EC04-4FB1-957C-AA5627483F7A}"/>
              </a:ext>
            </a:extLst>
          </p:cNvPr>
          <p:cNvSpPr/>
          <p:nvPr/>
        </p:nvSpPr>
        <p:spPr>
          <a:xfrm>
            <a:off x="0" y="1376426"/>
            <a:ext cx="9144000" cy="811161"/>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anose="02020603050405020304" pitchFamily="18" charset="0"/>
                <a:cs typeface="Times New Roman" panose="02020603050405020304" pitchFamily="18" charset="0"/>
              </a:rPr>
              <a:t>Вступление. Определение предложенного в задании слова. </a:t>
            </a:r>
          </a:p>
        </p:txBody>
      </p:sp>
      <p:sp>
        <p:nvSpPr>
          <p:cNvPr id="6" name="Объект 5">
            <a:extLst>
              <a:ext uri="{FF2B5EF4-FFF2-40B4-BE49-F238E27FC236}">
                <a16:creationId xmlns="" xmlns:a16="http://schemas.microsoft.com/office/drawing/2014/main" id="{439D4759-12BC-4757-BE72-9391191A2AFC}"/>
              </a:ext>
            </a:extLst>
          </p:cNvPr>
          <p:cNvSpPr>
            <a:spLocks noGrp="1"/>
          </p:cNvSpPr>
          <p:nvPr>
            <p:ph idx="1"/>
          </p:nvPr>
        </p:nvSpPr>
        <p:spPr>
          <a:xfrm rot="10800000" flipV="1">
            <a:off x="0" y="3230626"/>
            <a:ext cx="9144000" cy="853948"/>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ru-RU" dirty="0">
                <a:solidFill>
                  <a:schemeClr val="tx1"/>
                </a:solidFill>
                <a:latin typeface="Times New Roman" panose="02020603050405020304" pitchFamily="18" charset="0"/>
                <a:cs typeface="Times New Roman" panose="02020603050405020304" pitchFamily="18" charset="0"/>
              </a:rPr>
              <a:t>Первый </a:t>
            </a:r>
            <a:r>
              <a:rPr lang="ru-RU" dirty="0" smtClean="0">
                <a:solidFill>
                  <a:schemeClr val="tx1"/>
                </a:solidFill>
                <a:latin typeface="Times New Roman" panose="02020603050405020304" pitchFamily="18" charset="0"/>
                <a:cs typeface="Times New Roman" panose="02020603050405020304" pitchFamily="18" charset="0"/>
              </a:rPr>
              <a:t>пример-аргумент </a:t>
            </a:r>
            <a:r>
              <a:rPr lang="ru-RU" dirty="0">
                <a:solidFill>
                  <a:schemeClr val="tx1"/>
                </a:solidFill>
                <a:latin typeface="Times New Roman" panose="02020603050405020304" pitchFamily="18" charset="0"/>
                <a:cs typeface="Times New Roman" panose="02020603050405020304" pitchFamily="18" charset="0"/>
              </a:rPr>
              <a:t>из текста</a:t>
            </a:r>
          </a:p>
        </p:txBody>
      </p:sp>
      <p:sp>
        <p:nvSpPr>
          <p:cNvPr id="7" name="Выноска: стрелка вниз 6">
            <a:extLst>
              <a:ext uri="{FF2B5EF4-FFF2-40B4-BE49-F238E27FC236}">
                <a16:creationId xmlns="" xmlns:a16="http://schemas.microsoft.com/office/drawing/2014/main" id="{5735DB60-E862-4AF6-B841-4465A174CC14}"/>
              </a:ext>
            </a:extLst>
          </p:cNvPr>
          <p:cNvSpPr/>
          <p:nvPr/>
        </p:nvSpPr>
        <p:spPr>
          <a:xfrm>
            <a:off x="0" y="4243354"/>
            <a:ext cx="9144000" cy="1557854"/>
          </a:xfrm>
          <a:prstGeom prst="downArrowCallou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ru-RU" sz="2800" dirty="0">
                <a:solidFill>
                  <a:schemeClr val="tx1"/>
                </a:solidFill>
                <a:latin typeface="Times New Roman" panose="02020603050405020304" pitchFamily="18" charset="0"/>
                <a:cs typeface="Times New Roman" panose="02020603050405020304" pitchFamily="18" charset="0"/>
              </a:rPr>
              <a:t>Второй </a:t>
            </a:r>
            <a:r>
              <a:rPr lang="ru-RU" sz="2800" dirty="0" smtClean="0">
                <a:solidFill>
                  <a:schemeClr val="tx1"/>
                </a:solidFill>
                <a:latin typeface="Times New Roman" panose="02020603050405020304" pitchFamily="18" charset="0"/>
                <a:cs typeface="Times New Roman" panose="02020603050405020304" pitchFamily="18" charset="0"/>
              </a:rPr>
              <a:t>пример-аргумент </a:t>
            </a:r>
            <a:r>
              <a:rPr lang="ru-RU" sz="2800" dirty="0">
                <a:solidFill>
                  <a:schemeClr val="tx1"/>
                </a:solidFill>
                <a:latin typeface="Times New Roman" panose="02020603050405020304" pitchFamily="18" charset="0"/>
                <a:cs typeface="Times New Roman" panose="02020603050405020304" pitchFamily="18" charset="0"/>
              </a:rPr>
              <a:t>из Вашего жизненного опыта (или из текста)</a:t>
            </a:r>
          </a:p>
        </p:txBody>
      </p:sp>
      <p:sp>
        <p:nvSpPr>
          <p:cNvPr id="9" name="Блок-схема: процесс 8">
            <a:extLst>
              <a:ext uri="{FF2B5EF4-FFF2-40B4-BE49-F238E27FC236}">
                <a16:creationId xmlns="" xmlns:a16="http://schemas.microsoft.com/office/drawing/2014/main" id="{DBA556C9-BD03-46BD-95DB-DA9531F7B959}"/>
              </a:ext>
            </a:extLst>
          </p:cNvPr>
          <p:cNvSpPr/>
          <p:nvPr/>
        </p:nvSpPr>
        <p:spPr>
          <a:xfrm>
            <a:off x="0" y="5795147"/>
            <a:ext cx="9085943" cy="612648"/>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anose="02020603050405020304" pitchFamily="18" charset="0"/>
                <a:cs typeface="Times New Roman" panose="02020603050405020304" pitchFamily="18" charset="0"/>
              </a:rPr>
              <a:t>Вывод</a:t>
            </a:r>
          </a:p>
        </p:txBody>
      </p:sp>
      <p:pic>
        <p:nvPicPr>
          <p:cNvPr id="10" name="Picture 2" descr="C:\Диск Д\Documents\логотип Легиона\лого легион 15 лет S.jpg">
            <a:extLst>
              <a:ext uri="{FF2B5EF4-FFF2-40B4-BE49-F238E27FC236}">
                <a16:creationId xmlns="" xmlns:a16="http://schemas.microsoft.com/office/drawing/2014/main" id="{AC9DCDB6-52E7-45B9-B3B4-1F490768E8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450" y="6407795"/>
            <a:ext cx="2057400" cy="412105"/>
          </a:xfrm>
          <a:prstGeom prst="rect">
            <a:avLst/>
          </a:prstGeom>
          <a:noFill/>
          <a:extLst>
            <a:ext uri="{909E8E84-426E-40DD-AFC4-6F175D3DCCD1}">
              <a14:hiddenFill xmlns:a14="http://schemas.microsoft.com/office/drawing/2010/main">
                <a:solidFill>
                  <a:srgbClr val="FFFFFF"/>
                </a:solidFill>
              </a14:hiddenFill>
            </a:ext>
          </a:extLst>
        </p:spPr>
      </p:pic>
      <p:sp>
        <p:nvSpPr>
          <p:cNvPr id="11" name="Выноска: стрелка вниз 10">
            <a:extLst>
              <a:ext uri="{FF2B5EF4-FFF2-40B4-BE49-F238E27FC236}">
                <a16:creationId xmlns="" xmlns:a16="http://schemas.microsoft.com/office/drawing/2014/main" id="{6363F070-094B-4378-8D38-7C15BC2B3F34}"/>
              </a:ext>
            </a:extLst>
          </p:cNvPr>
          <p:cNvSpPr/>
          <p:nvPr/>
        </p:nvSpPr>
        <p:spPr>
          <a:xfrm>
            <a:off x="0" y="2236293"/>
            <a:ext cx="9144000" cy="914400"/>
          </a:xfrm>
          <a:prstGeom prst="downArrowCallou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ru-RU" sz="2800" dirty="0">
                <a:solidFill>
                  <a:schemeClr val="tx1"/>
                </a:solidFill>
                <a:latin typeface="Times New Roman" panose="02020603050405020304" pitchFamily="18" charset="0"/>
                <a:cs typeface="Times New Roman" panose="02020603050405020304" pitchFamily="18" charset="0"/>
              </a:rPr>
              <a:t>Комментарий определения</a:t>
            </a:r>
          </a:p>
        </p:txBody>
      </p:sp>
    </p:spTree>
    <p:extLst>
      <p:ext uri="{BB962C8B-B14F-4D97-AF65-F5344CB8AC3E}">
        <p14:creationId xmlns:p14="http://schemas.microsoft.com/office/powerpoint/2010/main" val="137861519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06358A-8954-471A-8839-45AC4A5812F9}"/>
              </a:ext>
            </a:extLst>
          </p:cNvPr>
          <p:cNvSpPr>
            <a:spLocks noGrp="1"/>
          </p:cNvSpPr>
          <p:nvPr>
            <p:ph type="title"/>
          </p:nvPr>
        </p:nvSpPr>
        <p:spPr/>
        <p:txBody>
          <a:bodyPr/>
          <a:lstStyle/>
          <a:p>
            <a:r>
              <a:rPr lang="ru-RU" dirty="0">
                <a:solidFill>
                  <a:schemeClr val="accent2">
                    <a:lumMod val="60000"/>
                    <a:lumOff val="40000"/>
                  </a:schemeClr>
                </a:solidFill>
                <a:latin typeface="Times New Roman" pitchFamily="18" charset="0"/>
                <a:cs typeface="Times New Roman" pitchFamily="18" charset="0"/>
              </a:rPr>
              <a:t>Типичные ошибки</a:t>
            </a:r>
          </a:p>
        </p:txBody>
      </p:sp>
      <p:sp>
        <p:nvSpPr>
          <p:cNvPr id="3" name="Объект 2">
            <a:extLst>
              <a:ext uri="{FF2B5EF4-FFF2-40B4-BE49-F238E27FC236}">
                <a16:creationId xmlns="" xmlns:a16="http://schemas.microsoft.com/office/drawing/2014/main" id="{873B8A9C-C65E-45AA-87E8-64690009855C}"/>
              </a:ext>
            </a:extLst>
          </p:cNvPr>
          <p:cNvSpPr>
            <a:spLocks noGrp="1"/>
          </p:cNvSpPr>
          <p:nvPr>
            <p:ph idx="1"/>
          </p:nvPr>
        </p:nvSpPr>
        <p:spPr/>
        <p:txBody>
          <a:bodyPr/>
          <a:lstStyle/>
          <a:p>
            <a:r>
              <a:rPr lang="ru-RU" dirty="0">
                <a:latin typeface="Times New Roman" pitchFamily="18" charset="0"/>
                <a:cs typeface="Times New Roman" pitchFamily="18" charset="0"/>
              </a:rPr>
              <a:t>Вместо определения приводится цитата из текста или дается простой пересказ</a:t>
            </a:r>
          </a:p>
          <a:p>
            <a:r>
              <a:rPr lang="ru-RU" dirty="0">
                <a:latin typeface="Times New Roman" pitchFamily="18" charset="0"/>
                <a:cs typeface="Times New Roman" pitchFamily="18" charset="0"/>
              </a:rPr>
              <a:t>Отсутствие комментария определяемого слова</a:t>
            </a:r>
          </a:p>
          <a:p>
            <a:r>
              <a:rPr lang="ru-RU" dirty="0">
                <a:latin typeface="Times New Roman" pitchFamily="18" charset="0"/>
                <a:cs typeface="Times New Roman" pitchFamily="18" charset="0"/>
              </a:rPr>
              <a:t>Отсутствие связи между определением и комментарием </a:t>
            </a:r>
          </a:p>
          <a:p>
            <a:r>
              <a:rPr lang="ru-RU" dirty="0">
                <a:latin typeface="Times New Roman" pitchFamily="18" charset="0"/>
                <a:cs typeface="Times New Roman" pitchFamily="18" charset="0"/>
              </a:rPr>
              <a:t>Подмена комментария примерами из текста или из опыта</a:t>
            </a:r>
          </a:p>
          <a:p>
            <a:endParaRPr lang="ru-RU" dirty="0"/>
          </a:p>
          <a:p>
            <a:endParaRPr lang="ru-RU" dirty="0"/>
          </a:p>
        </p:txBody>
      </p:sp>
      <p:sp>
        <p:nvSpPr>
          <p:cNvPr id="4" name="Нижний колонтитул 3">
            <a:extLst>
              <a:ext uri="{FF2B5EF4-FFF2-40B4-BE49-F238E27FC236}">
                <a16:creationId xmlns="" xmlns:a16="http://schemas.microsoft.com/office/drawing/2014/main" id="{97ACCFF4-74BC-4F06-A692-570FB5C247AC}"/>
              </a:ext>
            </a:extLst>
          </p:cNvPr>
          <p:cNvSpPr>
            <a:spLocks noGrp="1"/>
          </p:cNvSpPr>
          <p:nvPr>
            <p:ph type="ftr" sz="quarter" idx="11"/>
          </p:nvPr>
        </p:nvSpPr>
        <p:spPr/>
        <p:txBody>
          <a:bodyPr/>
          <a:lstStyle/>
          <a:p>
            <a:pPr>
              <a:defRPr/>
            </a:pPr>
            <a:r>
              <a:rPr lang="en-US" dirty="0"/>
              <a:t>www.PresentationPro.com</a:t>
            </a:r>
          </a:p>
        </p:txBody>
      </p:sp>
      <p:pic>
        <p:nvPicPr>
          <p:cNvPr id="5" name="Picture 2" descr="C:\Диск Д\Documents\логотип Легиона\лого легион 15 лет S.jpg">
            <a:extLst>
              <a:ext uri="{FF2B5EF4-FFF2-40B4-BE49-F238E27FC236}">
                <a16:creationId xmlns="" xmlns:a16="http://schemas.microsoft.com/office/drawing/2014/main" id="{BA27AB70-DD88-4812-A9DF-E66757876A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450" y="6407795"/>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1918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lgn="ctr">
              <a:buNone/>
            </a:pPr>
            <a:r>
              <a:rPr lang="ru-RU" sz="4800" b="1" dirty="0" err="1">
                <a:solidFill>
                  <a:srgbClr val="C00000"/>
                </a:solidFill>
                <a:latin typeface="Times New Roman" pitchFamily="18" charset="0"/>
                <a:cs typeface="Times New Roman" pitchFamily="18" charset="0"/>
              </a:rPr>
              <a:t>Ана́лиз</a:t>
            </a:r>
            <a:r>
              <a:rPr lang="ru-RU" sz="4800" dirty="0">
                <a:solidFill>
                  <a:srgbClr val="C00000"/>
                </a:solidFill>
                <a:latin typeface="Times New Roman" pitchFamily="18" charset="0"/>
                <a:cs typeface="Times New Roman" pitchFamily="18" charset="0"/>
              </a:rPr>
              <a:t> </a:t>
            </a:r>
            <a:r>
              <a:rPr lang="ru-RU" sz="4800" dirty="0">
                <a:latin typeface="Times New Roman" pitchFamily="18" charset="0"/>
                <a:cs typeface="Times New Roman" pitchFamily="18" charset="0"/>
              </a:rPr>
              <a:t> -  метод исследования, характеризующийся выделением и изучением отдельных частей объектов исследования</a:t>
            </a: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4008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9A433D-D0E0-456A-A6C1-7DBDED131205}"/>
              </a:ext>
            </a:extLst>
          </p:cNvPr>
          <p:cNvSpPr>
            <a:spLocks noGrp="1"/>
          </p:cNvSpPr>
          <p:nvPr>
            <p:ph type="title"/>
          </p:nvPr>
        </p:nvSpPr>
        <p:spPr/>
        <p:txBody>
          <a:bodyPr/>
          <a:lstStyle/>
          <a:p>
            <a:pPr algn="ctr"/>
            <a:r>
              <a:rPr lang="ru-RU" dirty="0">
                <a:solidFill>
                  <a:schemeClr val="accent2">
                    <a:lumMod val="60000"/>
                    <a:lumOff val="40000"/>
                  </a:schemeClr>
                </a:solidFill>
                <a:latin typeface="Times New Roman" pitchFamily="18" charset="0"/>
                <a:cs typeface="Times New Roman" pitchFamily="18" charset="0"/>
              </a:rPr>
              <a:t>СПОСОБЫ ТОЛКОВАНИЯ СЛОВА</a:t>
            </a:r>
          </a:p>
        </p:txBody>
      </p:sp>
      <p:graphicFrame>
        <p:nvGraphicFramePr>
          <p:cNvPr id="5" name="Таблица 5">
            <a:extLst>
              <a:ext uri="{FF2B5EF4-FFF2-40B4-BE49-F238E27FC236}">
                <a16:creationId xmlns="" xmlns:a16="http://schemas.microsoft.com/office/drawing/2014/main" id="{5E437D55-2AB9-4397-B258-A2D501CD083C}"/>
              </a:ext>
            </a:extLst>
          </p:cNvPr>
          <p:cNvGraphicFramePr>
            <a:graphicFrameLocks noGrp="1"/>
          </p:cNvGraphicFramePr>
          <p:nvPr>
            <p:ph idx="1"/>
            <p:extLst>
              <p:ext uri="{D42A27DB-BD31-4B8C-83A1-F6EECF244321}">
                <p14:modId xmlns:p14="http://schemas.microsoft.com/office/powerpoint/2010/main" val="2490564461"/>
              </p:ext>
            </p:extLst>
          </p:nvPr>
        </p:nvGraphicFramePr>
        <p:xfrm>
          <a:off x="0" y="1219200"/>
          <a:ext cx="9144000" cy="5543550"/>
        </p:xfrm>
        <a:graphic>
          <a:graphicData uri="http://schemas.openxmlformats.org/drawingml/2006/table">
            <a:tbl>
              <a:tblPr firstRow="1" bandRow="1">
                <a:tableStyleId>{5C22544A-7EE6-4342-B048-85BDC9FD1C3A}</a:tableStyleId>
              </a:tblPr>
              <a:tblGrid>
                <a:gridCol w="2667000">
                  <a:extLst>
                    <a:ext uri="{9D8B030D-6E8A-4147-A177-3AD203B41FA5}">
                      <a16:colId xmlns="" xmlns:a16="http://schemas.microsoft.com/office/drawing/2014/main" val="724526951"/>
                    </a:ext>
                  </a:extLst>
                </a:gridCol>
                <a:gridCol w="6477000">
                  <a:extLst>
                    <a:ext uri="{9D8B030D-6E8A-4147-A177-3AD203B41FA5}">
                      <a16:colId xmlns="" xmlns:a16="http://schemas.microsoft.com/office/drawing/2014/main" val="1917159275"/>
                    </a:ext>
                  </a:extLst>
                </a:gridCol>
              </a:tblGrid>
              <a:tr h="1428750">
                <a:tc>
                  <a:txBody>
                    <a:bodyPr/>
                    <a:lstStyle/>
                    <a:p>
                      <a:pPr algn="ctr"/>
                      <a:r>
                        <a:rPr lang="ru-RU" sz="2400" b="1" dirty="0">
                          <a:solidFill>
                            <a:schemeClr val="tx1"/>
                          </a:solidFill>
                          <a:latin typeface="Times New Roman" panose="02020603050405020304" pitchFamily="18" charset="0"/>
                          <a:cs typeface="Times New Roman" panose="02020603050405020304" pitchFamily="18" charset="0"/>
                        </a:rPr>
                        <a:t>Описательный </a:t>
                      </a:r>
                    </a:p>
                    <a:p>
                      <a:pPr algn="ctr"/>
                      <a:r>
                        <a:rPr lang="ru-RU" sz="2400" b="1" dirty="0">
                          <a:solidFill>
                            <a:schemeClr val="tx1"/>
                          </a:solidFill>
                          <a:latin typeface="Times New Roman" panose="02020603050405020304" pitchFamily="18" charset="0"/>
                          <a:cs typeface="Times New Roman" panose="02020603050405020304" pitchFamily="18" charset="0"/>
                        </a:rPr>
                        <a:t>способ</a:t>
                      </a:r>
                    </a:p>
                  </a:txBody>
                  <a:tcPr>
                    <a:solidFill>
                      <a:schemeClr val="bg2">
                        <a:lumMod val="95000"/>
                      </a:schemeClr>
                    </a:solidFill>
                  </a:tcPr>
                </a:tc>
                <a:tc>
                  <a:txBody>
                    <a:bodyPr/>
                    <a:lstStyle/>
                    <a:p>
                      <a:r>
                        <a:rPr lang="ru-RU" sz="2600" i="1" dirty="0" smtClean="0">
                          <a:solidFill>
                            <a:schemeClr val="tx1"/>
                          </a:solidFill>
                          <a:latin typeface="Times New Roman" panose="02020603050405020304" pitchFamily="18" charset="0"/>
                          <a:cs typeface="Times New Roman" panose="02020603050405020304" pitchFamily="18" charset="0"/>
                        </a:rPr>
                        <a:t>Чёрствость - </a:t>
                      </a:r>
                      <a:r>
                        <a:rPr lang="ru-RU" sz="2600" i="1" dirty="0">
                          <a:solidFill>
                            <a:schemeClr val="tx1"/>
                          </a:solidFill>
                          <a:latin typeface="Times New Roman" panose="02020603050405020304" pitchFamily="18" charset="0"/>
                          <a:cs typeface="Times New Roman" panose="02020603050405020304" pitchFamily="18" charset="0"/>
                        </a:rPr>
                        <a:t>отрицательное качество человека, которое проявляется в равнодушии к чужим бедам</a:t>
                      </a:r>
                    </a:p>
                  </a:txBody>
                  <a:tcPr>
                    <a:solidFill>
                      <a:schemeClr val="bg2">
                        <a:lumMod val="95000"/>
                      </a:schemeClr>
                    </a:solidFill>
                  </a:tcPr>
                </a:tc>
                <a:extLst>
                  <a:ext uri="{0D108BD9-81ED-4DB2-BD59-A6C34878D82A}">
                    <a16:rowId xmlns="" xmlns:a16="http://schemas.microsoft.com/office/drawing/2014/main" val="3449619658"/>
                  </a:ext>
                </a:extLst>
              </a:tr>
              <a:tr h="1428750">
                <a:tc>
                  <a:txBody>
                    <a:bodyPr/>
                    <a:lstStyle/>
                    <a:p>
                      <a:pPr algn="ctr"/>
                      <a:r>
                        <a:rPr lang="ru-RU" sz="2400" b="1" dirty="0">
                          <a:latin typeface="Times New Roman" panose="02020603050405020304" pitchFamily="18" charset="0"/>
                          <a:cs typeface="Times New Roman" panose="02020603050405020304" pitchFamily="18" charset="0"/>
                        </a:rPr>
                        <a:t>Синонимический</a:t>
                      </a:r>
                    </a:p>
                    <a:p>
                      <a:pPr algn="ctr"/>
                      <a:r>
                        <a:rPr lang="ru-RU" sz="2400" b="1" dirty="0">
                          <a:latin typeface="Times New Roman" panose="02020603050405020304" pitchFamily="18" charset="0"/>
                          <a:cs typeface="Times New Roman" panose="02020603050405020304" pitchFamily="18" charset="0"/>
                        </a:rPr>
                        <a:t>способ</a:t>
                      </a:r>
                    </a:p>
                  </a:txBody>
                  <a:tcPr/>
                </a:tc>
                <a:tc>
                  <a:txBody>
                    <a:bodyPr/>
                    <a:lstStyle/>
                    <a:p>
                      <a:r>
                        <a:rPr lang="ru-RU" sz="2600" b="1" i="1" dirty="0">
                          <a:solidFill>
                            <a:schemeClr val="tx1"/>
                          </a:solidFill>
                          <a:latin typeface="Times New Roman" panose="02020603050405020304" pitchFamily="18" charset="0"/>
                          <a:cs typeface="Times New Roman" panose="02020603050405020304" pitchFamily="18" charset="0"/>
                        </a:rPr>
                        <a:t>Чёрствый – нечуткий, бездушный</a:t>
                      </a:r>
                    </a:p>
                  </a:txBody>
                  <a:tcPr/>
                </a:tc>
                <a:extLst>
                  <a:ext uri="{0D108BD9-81ED-4DB2-BD59-A6C34878D82A}">
                    <a16:rowId xmlns="" xmlns:a16="http://schemas.microsoft.com/office/drawing/2014/main" val="3459165679"/>
                  </a:ext>
                </a:extLst>
              </a:tr>
              <a:tr h="1257300">
                <a:tc>
                  <a:txBody>
                    <a:bodyPr/>
                    <a:lstStyle/>
                    <a:p>
                      <a:pPr algn="ctr"/>
                      <a:r>
                        <a:rPr lang="ru-RU" sz="2400" b="1" dirty="0">
                          <a:latin typeface="Times New Roman" panose="02020603050405020304" pitchFamily="18" charset="0"/>
                          <a:cs typeface="Times New Roman" panose="02020603050405020304" pitchFamily="18" charset="0"/>
                        </a:rPr>
                        <a:t>Способ </a:t>
                      </a:r>
                    </a:p>
                    <a:p>
                      <a:pPr algn="ctr"/>
                      <a:r>
                        <a:rPr lang="ru-RU" sz="2400" b="1" dirty="0">
                          <a:latin typeface="Times New Roman" panose="02020603050405020304" pitchFamily="18" charset="0"/>
                          <a:cs typeface="Times New Roman" panose="02020603050405020304" pitchFamily="18" charset="0"/>
                        </a:rPr>
                        <a:t>отрицательного</a:t>
                      </a:r>
                    </a:p>
                    <a:p>
                      <a:pPr algn="ctr"/>
                      <a:r>
                        <a:rPr lang="ru-RU" sz="2400" b="1" dirty="0" smtClean="0">
                          <a:latin typeface="Times New Roman" panose="02020603050405020304" pitchFamily="18" charset="0"/>
                          <a:cs typeface="Times New Roman" panose="02020603050405020304" pitchFamily="18" charset="0"/>
                        </a:rPr>
                        <a:t>определения</a:t>
                      </a:r>
                      <a:endParaRPr lang="ru-RU" sz="2400" b="1" dirty="0">
                        <a:latin typeface="Times New Roman" panose="02020603050405020304" pitchFamily="18" charset="0"/>
                        <a:cs typeface="Times New Roman" panose="02020603050405020304" pitchFamily="18" charset="0"/>
                      </a:endParaRPr>
                    </a:p>
                  </a:txBody>
                  <a:tcPr/>
                </a:tc>
                <a:tc>
                  <a:txBody>
                    <a:bodyPr/>
                    <a:lstStyle/>
                    <a:p>
                      <a:r>
                        <a:rPr lang="ru-RU" sz="2600" b="1" i="1" dirty="0">
                          <a:solidFill>
                            <a:schemeClr val="tx1"/>
                          </a:solidFill>
                          <a:latin typeface="Times New Roman" panose="02020603050405020304" pitchFamily="18" charset="0"/>
                          <a:cs typeface="Times New Roman" panose="02020603050405020304" pitchFamily="18" charset="0"/>
                        </a:rPr>
                        <a:t>Черствый человек – тот, кто лишен милосердия, душевной теплоты</a:t>
                      </a:r>
                    </a:p>
                  </a:txBody>
                  <a:tcPr/>
                </a:tc>
                <a:extLst>
                  <a:ext uri="{0D108BD9-81ED-4DB2-BD59-A6C34878D82A}">
                    <a16:rowId xmlns="" xmlns:a16="http://schemas.microsoft.com/office/drawing/2014/main" val="2815828212"/>
                  </a:ext>
                </a:extLst>
              </a:tr>
              <a:tr h="1428750">
                <a:tc>
                  <a:txBody>
                    <a:bodyPr/>
                    <a:lstStyle/>
                    <a:p>
                      <a:pPr algn="ctr"/>
                      <a:r>
                        <a:rPr lang="ru-RU" sz="2400" b="1" dirty="0">
                          <a:latin typeface="Times New Roman" panose="02020603050405020304" pitchFamily="18" charset="0"/>
                          <a:cs typeface="Times New Roman" panose="02020603050405020304" pitchFamily="18" charset="0"/>
                        </a:rPr>
                        <a:t>Отсылочный </a:t>
                      </a:r>
                    </a:p>
                    <a:p>
                      <a:pPr algn="ctr"/>
                      <a:r>
                        <a:rPr lang="ru-RU" sz="2400" b="1" dirty="0">
                          <a:latin typeface="Times New Roman" panose="02020603050405020304" pitchFamily="18" charset="0"/>
                          <a:cs typeface="Times New Roman" panose="02020603050405020304" pitchFamily="18" charset="0"/>
                        </a:rPr>
                        <a:t>способ</a:t>
                      </a:r>
                    </a:p>
                  </a:txBody>
                  <a:tcPr/>
                </a:tc>
                <a:tc>
                  <a:txBody>
                    <a:bodyPr/>
                    <a:lstStyle/>
                    <a:p>
                      <a:r>
                        <a:rPr lang="ru-RU" sz="2800" b="1" i="1" dirty="0">
                          <a:solidFill>
                            <a:schemeClr val="tx1"/>
                          </a:solidFill>
                          <a:latin typeface="Times New Roman" panose="02020603050405020304" pitchFamily="18" charset="0"/>
                          <a:cs typeface="Times New Roman" panose="02020603050405020304" pitchFamily="18" charset="0"/>
                        </a:rPr>
                        <a:t>Черствость – то же, что и равнодушие</a:t>
                      </a:r>
                    </a:p>
                  </a:txBody>
                  <a:tcPr/>
                </a:tc>
                <a:extLst>
                  <a:ext uri="{0D108BD9-81ED-4DB2-BD59-A6C34878D82A}">
                    <a16:rowId xmlns="" xmlns:a16="http://schemas.microsoft.com/office/drawing/2014/main" val="1691318970"/>
                  </a:ext>
                </a:extLst>
              </a:tr>
            </a:tbl>
          </a:graphicData>
        </a:graphic>
      </p:graphicFrame>
      <p:sp>
        <p:nvSpPr>
          <p:cNvPr id="4" name="Нижний колонтитул 3">
            <a:extLst>
              <a:ext uri="{FF2B5EF4-FFF2-40B4-BE49-F238E27FC236}">
                <a16:creationId xmlns="" xmlns:a16="http://schemas.microsoft.com/office/drawing/2014/main" id="{C7A556E4-2B4D-4D48-9890-E5331B04B151}"/>
              </a:ext>
            </a:extLst>
          </p:cNvPr>
          <p:cNvSpPr>
            <a:spLocks noGrp="1"/>
          </p:cNvSpPr>
          <p:nvPr>
            <p:ph type="ftr" sz="quarter" idx="11"/>
          </p:nvPr>
        </p:nvSpPr>
        <p:spPr/>
        <p:txBody>
          <a:bodyPr/>
          <a:lstStyle/>
          <a:p>
            <a:pPr>
              <a:defRPr/>
            </a:pPr>
            <a:r>
              <a:rPr lang="en-US"/>
              <a:t>www.PresentationPro.com</a:t>
            </a:r>
            <a:endParaRPr lang="en-US" dirty="0"/>
          </a:p>
        </p:txBody>
      </p:sp>
      <p:pic>
        <p:nvPicPr>
          <p:cNvPr id="7" name="Picture 2" descr="C:\Диск Д\Documents\логотип Легиона\лого легион 15 лет S.jpg">
            <a:extLst>
              <a:ext uri="{FF2B5EF4-FFF2-40B4-BE49-F238E27FC236}">
                <a16:creationId xmlns="" xmlns:a16="http://schemas.microsoft.com/office/drawing/2014/main" id="{6EA942A4-6007-46F8-95E8-24587E1516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398854"/>
            <a:ext cx="2057400"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5537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F020682-513F-4B6F-A942-36D7F8C712C0}"/>
              </a:ext>
            </a:extLst>
          </p:cNvPr>
          <p:cNvSpPr>
            <a:spLocks noGrp="1"/>
          </p:cNvSpPr>
          <p:nvPr>
            <p:ph type="title"/>
          </p:nvPr>
        </p:nvSpPr>
        <p:spPr/>
        <p:txBody>
          <a:bodyPr/>
          <a:lstStyle/>
          <a:p>
            <a:endParaRPr lang="ru-RU"/>
          </a:p>
        </p:txBody>
      </p:sp>
      <p:graphicFrame>
        <p:nvGraphicFramePr>
          <p:cNvPr id="5" name="Таблица 5">
            <a:extLst>
              <a:ext uri="{FF2B5EF4-FFF2-40B4-BE49-F238E27FC236}">
                <a16:creationId xmlns="" xmlns:a16="http://schemas.microsoft.com/office/drawing/2014/main" id="{D6353502-54B1-40FB-A61A-7D34A381DD3A}"/>
              </a:ext>
            </a:extLst>
          </p:cNvPr>
          <p:cNvGraphicFramePr>
            <a:graphicFrameLocks noGrp="1"/>
          </p:cNvGraphicFramePr>
          <p:nvPr>
            <p:ph idx="1"/>
            <p:extLst>
              <p:ext uri="{D42A27DB-BD31-4B8C-83A1-F6EECF244321}">
                <p14:modId xmlns:p14="http://schemas.microsoft.com/office/powerpoint/2010/main" val="1637002791"/>
              </p:ext>
            </p:extLst>
          </p:nvPr>
        </p:nvGraphicFramePr>
        <p:xfrm>
          <a:off x="27215" y="-14736"/>
          <a:ext cx="9116785" cy="6872736"/>
        </p:xfrm>
        <a:graphic>
          <a:graphicData uri="http://schemas.openxmlformats.org/drawingml/2006/table">
            <a:tbl>
              <a:tblPr firstRow="1" bandRow="1">
                <a:tableStyleId>{5C22544A-7EE6-4342-B048-85BDC9FD1C3A}</a:tableStyleId>
              </a:tblPr>
              <a:tblGrid>
                <a:gridCol w="4519422">
                  <a:extLst>
                    <a:ext uri="{9D8B030D-6E8A-4147-A177-3AD203B41FA5}">
                      <a16:colId xmlns="" xmlns:a16="http://schemas.microsoft.com/office/drawing/2014/main" val="3910403310"/>
                    </a:ext>
                  </a:extLst>
                </a:gridCol>
                <a:gridCol w="4597363">
                  <a:extLst>
                    <a:ext uri="{9D8B030D-6E8A-4147-A177-3AD203B41FA5}">
                      <a16:colId xmlns="" xmlns:a16="http://schemas.microsoft.com/office/drawing/2014/main" val="3364124095"/>
                    </a:ext>
                  </a:extLst>
                </a:gridCol>
              </a:tblGrid>
              <a:tr h="449161">
                <a:tc>
                  <a:txBody>
                    <a:bodyPr/>
                    <a:lstStyle/>
                    <a:p>
                      <a:pPr algn="ctr"/>
                      <a:r>
                        <a:rPr lang="ru-RU" sz="2800" b="1" dirty="0">
                          <a:latin typeface="Times New Roman" pitchFamily="18" charset="0"/>
                          <a:cs typeface="Times New Roman" pitchFamily="18" charset="0"/>
                        </a:rPr>
                        <a:t>понятие</a:t>
                      </a:r>
                    </a:p>
                  </a:txBody>
                  <a:tcPr/>
                </a:tc>
                <a:tc>
                  <a:txBody>
                    <a:bodyPr/>
                    <a:lstStyle/>
                    <a:p>
                      <a:pPr algn="ctr"/>
                      <a:r>
                        <a:rPr lang="ru-RU" sz="2800" b="1" dirty="0">
                          <a:latin typeface="Times New Roman" pitchFamily="18" charset="0"/>
                          <a:cs typeface="Times New Roman" pitchFamily="18" charset="0"/>
                        </a:rPr>
                        <a:t>понятие</a:t>
                      </a:r>
                    </a:p>
                  </a:txBody>
                  <a:tcPr/>
                </a:tc>
                <a:extLst>
                  <a:ext uri="{0D108BD9-81ED-4DB2-BD59-A6C34878D82A}">
                    <a16:rowId xmlns="" xmlns:a16="http://schemas.microsoft.com/office/drawing/2014/main" val="3484505356"/>
                  </a:ext>
                </a:extLst>
              </a:tr>
              <a:tr h="374301">
                <a:tc>
                  <a:txBody>
                    <a:bodyPr/>
                    <a:lstStyle/>
                    <a:p>
                      <a:r>
                        <a:rPr lang="ru-RU" sz="1800" b="1" dirty="0">
                          <a:latin typeface="Times New Roman" panose="02020603050405020304" pitchFamily="18" charset="0"/>
                          <a:cs typeface="Times New Roman" panose="02020603050405020304" pitchFamily="18" charset="0"/>
                        </a:rPr>
                        <a:t>ВЗАИМОВЫРУЧКА</a:t>
                      </a:r>
                    </a:p>
                  </a:txBody>
                  <a:tcPr/>
                </a:tc>
                <a:tc>
                  <a:txBody>
                    <a:bodyPr/>
                    <a:lstStyle/>
                    <a:p>
                      <a:r>
                        <a:rPr lang="ru-RU" sz="1800" b="1" dirty="0">
                          <a:latin typeface="Times New Roman" panose="02020603050405020304" pitchFamily="18" charset="0"/>
                          <a:cs typeface="Times New Roman" panose="02020603050405020304" pitchFamily="18" charset="0"/>
                        </a:rPr>
                        <a:t>МИЛОСЕРДИЕ</a:t>
                      </a:r>
                    </a:p>
                  </a:txBody>
                  <a:tcPr/>
                </a:tc>
                <a:extLst>
                  <a:ext uri="{0D108BD9-81ED-4DB2-BD59-A6C34878D82A}">
                    <a16:rowId xmlns="" xmlns:a16="http://schemas.microsoft.com/office/drawing/2014/main" val="2128804740"/>
                  </a:ext>
                </a:extLst>
              </a:tr>
              <a:tr h="374301">
                <a:tc>
                  <a:txBody>
                    <a:bodyPr/>
                    <a:lstStyle/>
                    <a:p>
                      <a:r>
                        <a:rPr lang="ru-RU" sz="1800" b="1" dirty="0">
                          <a:latin typeface="Times New Roman" panose="02020603050405020304" pitchFamily="18" charset="0"/>
                          <a:cs typeface="Times New Roman" panose="02020603050405020304" pitchFamily="18" charset="0"/>
                        </a:rPr>
                        <a:t>ВНУТРЕННИЙ МИР ЧЕЛОВЕКА</a:t>
                      </a:r>
                    </a:p>
                  </a:txBody>
                  <a:tcPr/>
                </a:tc>
                <a:tc>
                  <a:txBody>
                    <a:bodyPr/>
                    <a:lstStyle/>
                    <a:p>
                      <a:r>
                        <a:rPr lang="ru-RU" sz="1800" b="1" dirty="0">
                          <a:latin typeface="Times New Roman" panose="02020603050405020304" pitchFamily="18" charset="0"/>
                          <a:cs typeface="Times New Roman" panose="02020603050405020304" pitchFamily="18" charset="0"/>
                        </a:rPr>
                        <a:t>НРАВСТВЕННОСТЬ</a:t>
                      </a:r>
                    </a:p>
                  </a:txBody>
                  <a:tcPr/>
                </a:tc>
                <a:extLst>
                  <a:ext uri="{0D108BD9-81ED-4DB2-BD59-A6C34878D82A}">
                    <a16:rowId xmlns="" xmlns:a16="http://schemas.microsoft.com/office/drawing/2014/main" val="3416641339"/>
                  </a:ext>
                </a:extLst>
              </a:tr>
              <a:tr h="374301">
                <a:tc>
                  <a:txBody>
                    <a:bodyPr/>
                    <a:lstStyle/>
                    <a:p>
                      <a:r>
                        <a:rPr lang="ru-RU" sz="1800" b="1" dirty="0">
                          <a:latin typeface="Times New Roman" panose="02020603050405020304" pitchFamily="18" charset="0"/>
                          <a:cs typeface="Times New Roman" panose="02020603050405020304" pitchFamily="18" charset="0"/>
                        </a:rPr>
                        <a:t>ВОЙНА</a:t>
                      </a:r>
                    </a:p>
                  </a:txBody>
                  <a:tcPr/>
                </a:tc>
                <a:tc>
                  <a:txBody>
                    <a:bodyPr/>
                    <a:lstStyle/>
                    <a:p>
                      <a:r>
                        <a:rPr lang="ru-RU" sz="1800" b="1" dirty="0">
                          <a:latin typeface="Times New Roman" panose="02020603050405020304" pitchFamily="18" charset="0"/>
                          <a:cs typeface="Times New Roman" panose="02020603050405020304" pitchFamily="18" charset="0"/>
                        </a:rPr>
                        <a:t>НРАВСТВЕННЫЙ ВЫБОР</a:t>
                      </a:r>
                    </a:p>
                  </a:txBody>
                  <a:tcPr/>
                </a:tc>
                <a:extLst>
                  <a:ext uri="{0D108BD9-81ED-4DB2-BD59-A6C34878D82A}">
                    <a16:rowId xmlns="" xmlns:a16="http://schemas.microsoft.com/office/drawing/2014/main" val="3835601840"/>
                  </a:ext>
                </a:extLst>
              </a:tr>
              <a:tr h="374301">
                <a:tc>
                  <a:txBody>
                    <a:bodyPr/>
                    <a:lstStyle/>
                    <a:p>
                      <a:r>
                        <a:rPr lang="ru-RU" sz="1800" b="1" dirty="0">
                          <a:latin typeface="Times New Roman" panose="02020603050405020304" pitchFamily="18" charset="0"/>
                          <a:cs typeface="Times New Roman" panose="02020603050405020304" pitchFamily="18" charset="0"/>
                        </a:rPr>
                        <a:t>ВООБРАЖЕНИЕ</a:t>
                      </a:r>
                    </a:p>
                  </a:txBody>
                  <a:tcPr/>
                </a:tc>
                <a:tc>
                  <a:txBody>
                    <a:bodyPr/>
                    <a:lstStyle/>
                    <a:p>
                      <a:r>
                        <a:rPr lang="ru-RU" sz="1800" b="1" dirty="0">
                          <a:latin typeface="Times New Roman" panose="02020603050405020304" pitchFamily="18" charset="0"/>
                          <a:cs typeface="Times New Roman" panose="02020603050405020304" pitchFamily="18" charset="0"/>
                        </a:rPr>
                        <a:t>ПРЕДАННОСТЬ</a:t>
                      </a:r>
                    </a:p>
                  </a:txBody>
                  <a:tcPr/>
                </a:tc>
                <a:extLst>
                  <a:ext uri="{0D108BD9-81ED-4DB2-BD59-A6C34878D82A}">
                    <a16:rowId xmlns="" xmlns:a16="http://schemas.microsoft.com/office/drawing/2014/main" val="1682140576"/>
                  </a:ext>
                </a:extLst>
              </a:tr>
              <a:tr h="374301">
                <a:tc>
                  <a:txBody>
                    <a:bodyPr/>
                    <a:lstStyle/>
                    <a:p>
                      <a:r>
                        <a:rPr lang="ru-RU" sz="1800" b="1" dirty="0">
                          <a:latin typeface="Times New Roman" panose="02020603050405020304" pitchFamily="18" charset="0"/>
                          <a:cs typeface="Times New Roman" panose="02020603050405020304" pitchFamily="18" charset="0"/>
                        </a:rPr>
                        <a:t>ДЕТСТВО</a:t>
                      </a:r>
                    </a:p>
                  </a:txBody>
                  <a:tcPr/>
                </a:tc>
                <a:tc>
                  <a:txBody>
                    <a:bodyPr/>
                    <a:lstStyle/>
                    <a:p>
                      <a:r>
                        <a:rPr lang="ru-RU" sz="1800" b="1" dirty="0">
                          <a:latin typeface="Times New Roman" panose="02020603050405020304" pitchFamily="18" charset="0"/>
                          <a:cs typeface="Times New Roman" panose="02020603050405020304" pitchFamily="18" charset="0"/>
                        </a:rPr>
                        <a:t>ПРЕДАТЕЛЬСТВО</a:t>
                      </a:r>
                    </a:p>
                  </a:txBody>
                  <a:tcPr/>
                </a:tc>
                <a:extLst>
                  <a:ext uri="{0D108BD9-81ED-4DB2-BD59-A6C34878D82A}">
                    <a16:rowId xmlns="" xmlns:a16="http://schemas.microsoft.com/office/drawing/2014/main" val="3178512813"/>
                  </a:ext>
                </a:extLst>
              </a:tr>
              <a:tr h="374301">
                <a:tc>
                  <a:txBody>
                    <a:bodyPr/>
                    <a:lstStyle/>
                    <a:p>
                      <a:r>
                        <a:rPr lang="ru-RU" sz="1800" b="1" dirty="0">
                          <a:latin typeface="Times New Roman" panose="02020603050405020304" pitchFamily="18" charset="0"/>
                          <a:cs typeface="Times New Roman" panose="02020603050405020304" pitchFamily="18" charset="0"/>
                        </a:rPr>
                        <a:t>ДОБРО</a:t>
                      </a:r>
                    </a:p>
                  </a:txBody>
                  <a:tcPr/>
                </a:tc>
                <a:tc>
                  <a:txBody>
                    <a:bodyPr/>
                    <a:lstStyle/>
                    <a:p>
                      <a:r>
                        <a:rPr lang="ru-RU" sz="1800" b="1" dirty="0">
                          <a:latin typeface="Times New Roman" panose="02020603050405020304" pitchFamily="18" charset="0"/>
                          <a:cs typeface="Times New Roman" panose="02020603050405020304" pitchFamily="18" charset="0"/>
                        </a:rPr>
                        <a:t>ПРИРОДА</a:t>
                      </a:r>
                    </a:p>
                  </a:txBody>
                  <a:tcPr/>
                </a:tc>
                <a:extLst>
                  <a:ext uri="{0D108BD9-81ED-4DB2-BD59-A6C34878D82A}">
                    <a16:rowId xmlns="" xmlns:a16="http://schemas.microsoft.com/office/drawing/2014/main" val="743634299"/>
                  </a:ext>
                </a:extLst>
              </a:tr>
              <a:tr h="374301">
                <a:tc>
                  <a:txBody>
                    <a:bodyPr/>
                    <a:lstStyle/>
                    <a:p>
                      <a:r>
                        <a:rPr lang="ru-RU" sz="1800" b="1" dirty="0">
                          <a:latin typeface="Times New Roman" panose="02020603050405020304" pitchFamily="18" charset="0"/>
                          <a:cs typeface="Times New Roman" panose="02020603050405020304" pitchFamily="18" charset="0"/>
                        </a:rPr>
                        <a:t>ДОБРОТА</a:t>
                      </a:r>
                    </a:p>
                  </a:txBody>
                  <a:tcPr/>
                </a:tc>
                <a:tc>
                  <a:txBody>
                    <a:bodyPr/>
                    <a:lstStyle/>
                    <a:p>
                      <a:r>
                        <a:rPr lang="ru-RU" sz="1800" b="1" dirty="0">
                          <a:latin typeface="Times New Roman" panose="02020603050405020304" pitchFamily="18" charset="0"/>
                          <a:cs typeface="Times New Roman" panose="02020603050405020304" pitchFamily="18" charset="0"/>
                        </a:rPr>
                        <a:t>ПУТЬ ЖИЗНИ</a:t>
                      </a:r>
                    </a:p>
                  </a:txBody>
                  <a:tcPr/>
                </a:tc>
                <a:extLst>
                  <a:ext uri="{0D108BD9-81ED-4DB2-BD59-A6C34878D82A}">
                    <a16:rowId xmlns="" xmlns:a16="http://schemas.microsoft.com/office/drawing/2014/main" val="827296072"/>
                  </a:ext>
                </a:extLst>
              </a:tr>
              <a:tr h="374301">
                <a:tc>
                  <a:txBody>
                    <a:bodyPr/>
                    <a:lstStyle/>
                    <a:p>
                      <a:r>
                        <a:rPr lang="ru-RU" sz="1800" b="1" dirty="0">
                          <a:latin typeface="Times New Roman" panose="02020603050405020304" pitchFamily="18" charset="0"/>
                          <a:cs typeface="Times New Roman" panose="02020603050405020304" pitchFamily="18" charset="0"/>
                        </a:rPr>
                        <a:t>ДРУЖБА</a:t>
                      </a:r>
                    </a:p>
                  </a:txBody>
                  <a:tcPr/>
                </a:tc>
                <a:tc>
                  <a:txBody>
                    <a:bodyPr/>
                    <a:lstStyle/>
                    <a:p>
                      <a:r>
                        <a:rPr lang="ru-RU" sz="1800" b="1" dirty="0">
                          <a:latin typeface="Times New Roman" panose="02020603050405020304" pitchFamily="18" charset="0"/>
                          <a:cs typeface="Times New Roman" panose="02020603050405020304" pitchFamily="18" charset="0"/>
                        </a:rPr>
                        <a:t>РАСКАЯНИЕ</a:t>
                      </a:r>
                    </a:p>
                  </a:txBody>
                  <a:tcPr/>
                </a:tc>
                <a:extLst>
                  <a:ext uri="{0D108BD9-81ED-4DB2-BD59-A6C34878D82A}">
                    <a16:rowId xmlns="" xmlns:a16="http://schemas.microsoft.com/office/drawing/2014/main" val="2751961829"/>
                  </a:ext>
                </a:extLst>
              </a:tr>
              <a:tr h="374301">
                <a:tc>
                  <a:txBody>
                    <a:bodyPr/>
                    <a:lstStyle/>
                    <a:p>
                      <a:r>
                        <a:rPr lang="ru-RU" sz="1800" b="1" dirty="0">
                          <a:latin typeface="Times New Roman" panose="02020603050405020304" pitchFamily="18" charset="0"/>
                          <a:cs typeface="Times New Roman" panose="02020603050405020304" pitchFamily="18" charset="0"/>
                        </a:rPr>
                        <a:t>ЖИЗНЕННЫЕ ЦЕННОСТИ</a:t>
                      </a:r>
                    </a:p>
                  </a:txBody>
                  <a:tcPr/>
                </a:tc>
                <a:tc>
                  <a:txBody>
                    <a:bodyPr/>
                    <a:lstStyle/>
                    <a:p>
                      <a:r>
                        <a:rPr lang="ru-RU" sz="1800" b="1" dirty="0">
                          <a:latin typeface="Times New Roman" panose="02020603050405020304" pitchFamily="18" charset="0"/>
                          <a:cs typeface="Times New Roman" panose="02020603050405020304" pitchFamily="18" charset="0"/>
                        </a:rPr>
                        <a:t>САМОВОСПИТАНИЕ</a:t>
                      </a:r>
                    </a:p>
                  </a:txBody>
                  <a:tcPr/>
                </a:tc>
                <a:extLst>
                  <a:ext uri="{0D108BD9-81ED-4DB2-BD59-A6C34878D82A}">
                    <a16:rowId xmlns="" xmlns:a16="http://schemas.microsoft.com/office/drawing/2014/main" val="1723755665"/>
                  </a:ext>
                </a:extLst>
              </a:tr>
              <a:tr h="374301">
                <a:tc>
                  <a:txBody>
                    <a:bodyPr/>
                    <a:lstStyle/>
                    <a:p>
                      <a:r>
                        <a:rPr lang="ru-RU" sz="1800" b="1" dirty="0">
                          <a:latin typeface="Times New Roman" panose="02020603050405020304" pitchFamily="18" charset="0"/>
                          <a:cs typeface="Times New Roman" panose="02020603050405020304" pitchFamily="18" charset="0"/>
                        </a:rPr>
                        <a:t>ЖИЗНЕННЫЙ ОПЫТ</a:t>
                      </a:r>
                    </a:p>
                  </a:txBody>
                  <a:tcPr/>
                </a:tc>
                <a:tc>
                  <a:txBody>
                    <a:bodyPr/>
                    <a:lstStyle/>
                    <a:p>
                      <a:r>
                        <a:rPr lang="ru-RU" sz="1800" b="1" dirty="0">
                          <a:latin typeface="Times New Roman" panose="02020603050405020304" pitchFamily="18" charset="0"/>
                          <a:cs typeface="Times New Roman" panose="02020603050405020304" pitchFamily="18" charset="0"/>
                        </a:rPr>
                        <a:t>СИЛА ДУХА</a:t>
                      </a:r>
                    </a:p>
                  </a:txBody>
                  <a:tcPr/>
                </a:tc>
                <a:extLst>
                  <a:ext uri="{0D108BD9-81ED-4DB2-BD59-A6C34878D82A}">
                    <a16:rowId xmlns="" xmlns:a16="http://schemas.microsoft.com/office/drawing/2014/main" val="1850082465"/>
                  </a:ext>
                </a:extLst>
              </a:tr>
              <a:tr h="374301">
                <a:tc>
                  <a:txBody>
                    <a:bodyPr/>
                    <a:lstStyle/>
                    <a:p>
                      <a:r>
                        <a:rPr lang="ru-RU" sz="1800" b="1" dirty="0">
                          <a:latin typeface="Times New Roman" panose="02020603050405020304" pitchFamily="18" charset="0"/>
                          <a:cs typeface="Times New Roman" panose="02020603050405020304" pitchFamily="18" charset="0"/>
                        </a:rPr>
                        <a:t>ИСКУССТВО</a:t>
                      </a:r>
                    </a:p>
                  </a:txBody>
                  <a:tcPr/>
                </a:tc>
                <a:tc>
                  <a:txBody>
                    <a:bodyPr/>
                    <a:lstStyle/>
                    <a:p>
                      <a:r>
                        <a:rPr lang="ru-RU" sz="1800" b="1" dirty="0">
                          <a:latin typeface="Times New Roman" panose="02020603050405020304" pitchFamily="18" charset="0"/>
                          <a:cs typeface="Times New Roman" panose="02020603050405020304" pitchFamily="18" charset="0"/>
                        </a:rPr>
                        <a:t>СИЛЬНЫЙ ЧЕЛОВЕК</a:t>
                      </a:r>
                    </a:p>
                  </a:txBody>
                  <a:tcPr/>
                </a:tc>
                <a:extLst>
                  <a:ext uri="{0D108BD9-81ED-4DB2-BD59-A6C34878D82A}">
                    <a16:rowId xmlns="" xmlns:a16="http://schemas.microsoft.com/office/drawing/2014/main" val="132598045"/>
                  </a:ext>
                </a:extLst>
              </a:tr>
              <a:tr h="374301">
                <a:tc>
                  <a:txBody>
                    <a:bodyPr/>
                    <a:lstStyle/>
                    <a:p>
                      <a:r>
                        <a:rPr lang="ru-RU" sz="1800" b="1" dirty="0">
                          <a:latin typeface="Times New Roman" panose="02020603050405020304" pitchFamily="18" charset="0"/>
                          <a:cs typeface="Times New Roman" panose="02020603050405020304" pitchFamily="18" charset="0"/>
                        </a:rPr>
                        <a:t>КНИГА</a:t>
                      </a:r>
                    </a:p>
                  </a:txBody>
                  <a:tcPr/>
                </a:tc>
                <a:tc>
                  <a:txBody>
                    <a:bodyPr/>
                    <a:lstStyle/>
                    <a:p>
                      <a:r>
                        <a:rPr lang="ru-RU" sz="1800" b="1" dirty="0">
                          <a:latin typeface="Times New Roman" panose="02020603050405020304" pitchFamily="18" charset="0"/>
                          <a:cs typeface="Times New Roman" panose="02020603050405020304" pitchFamily="18" charset="0"/>
                        </a:rPr>
                        <a:t>СОЗНАТЕЛЬНОСТЬ</a:t>
                      </a:r>
                    </a:p>
                  </a:txBody>
                  <a:tcPr/>
                </a:tc>
                <a:extLst>
                  <a:ext uri="{0D108BD9-81ED-4DB2-BD59-A6C34878D82A}">
                    <a16:rowId xmlns="" xmlns:a16="http://schemas.microsoft.com/office/drawing/2014/main" val="1867140908"/>
                  </a:ext>
                </a:extLst>
              </a:tr>
              <a:tr h="374301">
                <a:tc>
                  <a:txBody>
                    <a:bodyPr/>
                    <a:lstStyle/>
                    <a:p>
                      <a:r>
                        <a:rPr lang="ru-RU" sz="1800" b="1" dirty="0">
                          <a:latin typeface="Times New Roman" panose="02020603050405020304" pitchFamily="18" charset="0"/>
                          <a:cs typeface="Times New Roman" panose="02020603050405020304" pitchFamily="18" charset="0"/>
                        </a:rPr>
                        <a:t>КРАСОТА</a:t>
                      </a:r>
                    </a:p>
                  </a:txBody>
                  <a:tcPr/>
                </a:tc>
                <a:tc>
                  <a:txBody>
                    <a:bodyPr/>
                    <a:lstStyle/>
                    <a:p>
                      <a:r>
                        <a:rPr lang="ru-RU" sz="1800" b="1" dirty="0">
                          <a:latin typeface="Times New Roman" panose="02020603050405020304" pitchFamily="18" charset="0"/>
                          <a:cs typeface="Times New Roman" panose="02020603050405020304" pitchFamily="18" charset="0"/>
                        </a:rPr>
                        <a:t>СОСТРАДАНИЕ</a:t>
                      </a:r>
                    </a:p>
                  </a:txBody>
                  <a:tcPr/>
                </a:tc>
                <a:extLst>
                  <a:ext uri="{0D108BD9-81ED-4DB2-BD59-A6C34878D82A}">
                    <a16:rowId xmlns="" xmlns:a16="http://schemas.microsoft.com/office/drawing/2014/main" val="3107934613"/>
                  </a:ext>
                </a:extLst>
              </a:tr>
              <a:tr h="374301">
                <a:tc>
                  <a:txBody>
                    <a:bodyPr/>
                    <a:lstStyle/>
                    <a:p>
                      <a:r>
                        <a:rPr lang="ru-RU" sz="1800" b="1" dirty="0">
                          <a:latin typeface="Times New Roman" panose="02020603050405020304" pitchFamily="18" charset="0"/>
                          <a:cs typeface="Times New Roman" panose="02020603050405020304" pitchFamily="18" charset="0"/>
                        </a:rPr>
                        <a:t>ЛЮБОВЬ</a:t>
                      </a:r>
                    </a:p>
                  </a:txBody>
                  <a:tcPr/>
                </a:tc>
                <a:tc>
                  <a:txBody>
                    <a:bodyPr/>
                    <a:lstStyle/>
                    <a:p>
                      <a:r>
                        <a:rPr lang="ru-RU" sz="1800" b="1" dirty="0">
                          <a:latin typeface="Times New Roman" panose="02020603050405020304" pitchFamily="18" charset="0"/>
                          <a:cs typeface="Times New Roman" panose="02020603050405020304" pitchFamily="18" charset="0"/>
                        </a:rPr>
                        <a:t>СЧАСТЬЕ</a:t>
                      </a:r>
                    </a:p>
                  </a:txBody>
                  <a:tcPr/>
                </a:tc>
                <a:extLst>
                  <a:ext uri="{0D108BD9-81ED-4DB2-BD59-A6C34878D82A}">
                    <a16:rowId xmlns="" xmlns:a16="http://schemas.microsoft.com/office/drawing/2014/main" val="1030456723"/>
                  </a:ext>
                </a:extLst>
              </a:tr>
              <a:tr h="215706">
                <a:tc>
                  <a:txBody>
                    <a:bodyPr/>
                    <a:lstStyle/>
                    <a:p>
                      <a:r>
                        <a:rPr lang="ru-RU" sz="1800" b="1" dirty="0">
                          <a:latin typeface="Times New Roman" panose="02020603050405020304" pitchFamily="18" charset="0"/>
                          <a:cs typeface="Times New Roman" panose="02020603050405020304" pitchFamily="18" charset="0"/>
                        </a:rPr>
                        <a:t>ЛЮБОЗНАТЕЛЬНОСТЬ</a:t>
                      </a:r>
                    </a:p>
                  </a:txBody>
                  <a:tcPr/>
                </a:tc>
                <a:tc>
                  <a:txBody>
                    <a:bodyPr/>
                    <a:lstStyle/>
                    <a:p>
                      <a:r>
                        <a:rPr lang="ru-RU" sz="1800" b="1" dirty="0">
                          <a:latin typeface="Times New Roman" panose="02020603050405020304" pitchFamily="18" charset="0"/>
                          <a:cs typeface="Times New Roman" panose="02020603050405020304" pitchFamily="18" charset="0"/>
                        </a:rPr>
                        <a:t>УЧИТЕЛЬ</a:t>
                      </a:r>
                    </a:p>
                  </a:txBody>
                  <a:tcPr/>
                </a:tc>
                <a:extLst>
                  <a:ext uri="{0D108BD9-81ED-4DB2-BD59-A6C34878D82A}">
                    <a16:rowId xmlns="" xmlns:a16="http://schemas.microsoft.com/office/drawing/2014/main" val="560173677"/>
                  </a:ext>
                </a:extLst>
              </a:tr>
              <a:tr h="374301">
                <a:tc>
                  <a:txBody>
                    <a:bodyPr/>
                    <a:lstStyle/>
                    <a:p>
                      <a:r>
                        <a:rPr lang="ru-RU" sz="1800" b="1" dirty="0">
                          <a:latin typeface="Times New Roman" panose="02020603050405020304" pitchFamily="18" charset="0"/>
                          <a:cs typeface="Times New Roman" panose="02020603050405020304" pitchFamily="18" charset="0"/>
                        </a:rPr>
                        <a:t>МАТЕРИНСКАЯ ЛЮБОВЬ</a:t>
                      </a:r>
                    </a:p>
                  </a:txBody>
                  <a:tcPr/>
                </a:tc>
                <a:tc>
                  <a:txBody>
                    <a:bodyPr/>
                    <a:lstStyle/>
                    <a:p>
                      <a:r>
                        <a:rPr lang="ru-RU" sz="1800" b="1" dirty="0">
                          <a:latin typeface="Times New Roman" panose="02020603050405020304" pitchFamily="18" charset="0"/>
                          <a:cs typeface="Times New Roman" panose="02020603050405020304" pitchFamily="18" charset="0"/>
                        </a:rPr>
                        <a:t>ЦЕЛЕУСТРЕМЛЕННОСТЬ</a:t>
                      </a:r>
                    </a:p>
                  </a:txBody>
                  <a:tcPr/>
                </a:tc>
                <a:extLst>
                  <a:ext uri="{0D108BD9-81ED-4DB2-BD59-A6C34878D82A}">
                    <a16:rowId xmlns="" xmlns:a16="http://schemas.microsoft.com/office/drawing/2014/main" val="421126322"/>
                  </a:ext>
                </a:extLst>
              </a:tr>
              <a:tr h="374301">
                <a:tc>
                  <a:txBody>
                    <a:bodyPr/>
                    <a:lstStyle/>
                    <a:p>
                      <a:r>
                        <a:rPr lang="ru-RU" sz="1800" b="1" dirty="0">
                          <a:latin typeface="Times New Roman" panose="02020603050405020304" pitchFamily="18" charset="0"/>
                          <a:cs typeface="Times New Roman" panose="02020603050405020304" pitchFamily="18" charset="0"/>
                        </a:rPr>
                        <a:t>МЕЧТА</a:t>
                      </a:r>
                    </a:p>
                  </a:txBody>
                  <a:tcPr/>
                </a:tc>
                <a:tc>
                  <a:txBody>
                    <a:bodyPr/>
                    <a:lstStyle/>
                    <a:p>
                      <a:r>
                        <a:rPr lang="ru-RU" sz="1800" b="1" dirty="0">
                          <a:latin typeface="Times New Roman" panose="02020603050405020304" pitchFamily="18" charset="0"/>
                          <a:cs typeface="Times New Roman" panose="02020603050405020304" pitchFamily="18" charset="0"/>
                        </a:rPr>
                        <a:t>ЧЕЛОВЕЧНОСТЬ</a:t>
                      </a:r>
                    </a:p>
                  </a:txBody>
                  <a:tcPr/>
                </a:tc>
                <a:extLst>
                  <a:ext uri="{0D108BD9-81ED-4DB2-BD59-A6C34878D82A}">
                    <a16:rowId xmlns="" xmlns:a16="http://schemas.microsoft.com/office/drawing/2014/main" val="31386939"/>
                  </a:ext>
                </a:extLst>
              </a:tr>
            </a:tbl>
          </a:graphicData>
        </a:graphic>
      </p:graphicFrame>
      <p:sp>
        <p:nvSpPr>
          <p:cNvPr id="4" name="Нижний колонтитул 3">
            <a:extLst>
              <a:ext uri="{FF2B5EF4-FFF2-40B4-BE49-F238E27FC236}">
                <a16:creationId xmlns="" xmlns:a16="http://schemas.microsoft.com/office/drawing/2014/main" id="{637825B4-144F-48A6-8A03-A8849BE99B86}"/>
              </a:ext>
            </a:extLst>
          </p:cNvPr>
          <p:cNvSpPr>
            <a:spLocks noGrp="1"/>
          </p:cNvSpPr>
          <p:nvPr>
            <p:ph type="ftr" sz="quarter" idx="11"/>
          </p:nvPr>
        </p:nvSpPr>
        <p:spPr/>
        <p:txBody>
          <a:bodyPr/>
          <a:lstStyle/>
          <a:p>
            <a:pPr>
              <a:defRPr/>
            </a:pPr>
            <a:r>
              <a:rPr lang="en-US" dirty="0"/>
              <a:t>www.PresentationPro.com</a:t>
            </a:r>
          </a:p>
        </p:txBody>
      </p:sp>
    </p:spTree>
    <p:extLst>
      <p:ext uri="{BB962C8B-B14F-4D97-AF65-F5344CB8AC3E}">
        <p14:creationId xmlns:p14="http://schemas.microsoft.com/office/powerpoint/2010/main" val="81995411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526447-76B7-4023-B590-1CB816CB2D4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9616D068-C265-4EE0-8352-67BA5EF86854}"/>
              </a:ext>
            </a:extLst>
          </p:cNvPr>
          <p:cNvSpPr>
            <a:spLocks noGrp="1"/>
          </p:cNvSpPr>
          <p:nvPr>
            <p:ph idx="1"/>
          </p:nvPr>
        </p:nvSpPr>
        <p:spPr/>
        <p:txBody>
          <a:bodyPr/>
          <a:lstStyle/>
          <a:p>
            <a:endParaRPr lang="ru-RU"/>
          </a:p>
        </p:txBody>
      </p:sp>
      <p:sp>
        <p:nvSpPr>
          <p:cNvPr id="4" name="Нижний колонтитул 3">
            <a:extLst>
              <a:ext uri="{FF2B5EF4-FFF2-40B4-BE49-F238E27FC236}">
                <a16:creationId xmlns="" xmlns:a16="http://schemas.microsoft.com/office/drawing/2014/main" id="{61BB50DB-D27C-4335-A58E-75C82F6BF3A2}"/>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7A347E28-A4C6-4D84-A13C-F2E57FBA7397}"/>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200" dirty="0">
                <a:solidFill>
                  <a:schemeClr val="tx1"/>
                </a:solidFill>
                <a:latin typeface="Times New Roman" panose="02020603050405020304" pitchFamily="18" charset="0"/>
                <a:cs typeface="Times New Roman" panose="02020603050405020304" pitchFamily="18" charset="0"/>
              </a:rPr>
              <a:t>          (1)Я живу на новостройке. (2) За моим домом начинается картофельное поле. (3) Наш дом еще не телефонизировали. (4) Поэтому возле него установлена будка телефона-автомата. </a:t>
            </a:r>
          </a:p>
          <a:p>
            <a:pPr algn="just"/>
            <a:r>
              <a:rPr lang="ru-RU" sz="2200" dirty="0">
                <a:solidFill>
                  <a:schemeClr val="tx1"/>
                </a:solidFill>
                <a:latin typeface="Times New Roman" panose="02020603050405020304" pitchFamily="18" charset="0"/>
                <a:cs typeface="Times New Roman" panose="02020603050405020304" pitchFamily="18" charset="0"/>
              </a:rPr>
              <a:t>           (5) Однажды моей соседке по коридору, Полине Ивановне, из смежной квартиры, сделалось плохо с сердцем. </a:t>
            </a:r>
          </a:p>
          <a:p>
            <a:pPr algn="just"/>
            <a:r>
              <a:rPr lang="ru-RU" sz="2200" dirty="0">
                <a:solidFill>
                  <a:schemeClr val="tx1"/>
                </a:solidFill>
                <a:latin typeface="Times New Roman" panose="02020603050405020304" pitchFamily="18" charset="0"/>
                <a:cs typeface="Times New Roman" panose="02020603050405020304" pitchFamily="18" charset="0"/>
              </a:rPr>
              <a:t>           (6) Возле будки телефона-автомата скопилось достаточно много народа, я объяснил, в чем дело, и меня пропустили вне очереди. (7) Однако оказалось, что вызвать неотложку не так-то просто. (8) То абонент оказывался занят, то почему-то не снимали трубку. </a:t>
            </a:r>
          </a:p>
          <a:p>
            <a:pPr algn="just"/>
            <a:r>
              <a:rPr lang="ru-RU" sz="2200" dirty="0">
                <a:solidFill>
                  <a:schemeClr val="tx1"/>
                </a:solidFill>
                <a:latin typeface="Times New Roman" panose="02020603050405020304" pitchFamily="18" charset="0"/>
                <a:cs typeface="Times New Roman" panose="02020603050405020304" pitchFamily="18" charset="0"/>
              </a:rPr>
              <a:t>           (9) И вдруг дверца кабины распахнулась, и через мое плечо нажали на рычаг. (10) Передо мной стояла девушка лет двадцати. (11) Очень красивая. (12) Той редкой, бросающейся в глаза красотой, о которой поэт говорил: (13) «Слепой лишь ее не заметит…». (14) Подобная красота столь же редкий дар природы для человека, как талант или даже гениальность. </a:t>
            </a:r>
            <a:r>
              <a:rPr lang="ru-RU" sz="2200" dirty="0" smtClean="0">
                <a:solidFill>
                  <a:schemeClr val="tx1"/>
                </a:solidFill>
                <a:latin typeface="Times New Roman" panose="02020603050405020304" pitchFamily="18" charset="0"/>
                <a:cs typeface="Times New Roman" panose="02020603050405020304" pitchFamily="18" charset="0"/>
              </a:rPr>
              <a:t>(15) И поэтому поражает.</a:t>
            </a:r>
          </a:p>
          <a:p>
            <a:pPr algn="just"/>
            <a:r>
              <a:rPr lang="ru-RU" sz="2200" dirty="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         (16) </a:t>
            </a:r>
            <a:r>
              <a:rPr lang="ru-RU" sz="2200" dirty="0">
                <a:solidFill>
                  <a:schemeClr val="tx1"/>
                </a:solidFill>
                <a:latin typeface="Times New Roman" panose="02020603050405020304" pitchFamily="18" charset="0"/>
                <a:cs typeface="Times New Roman" panose="02020603050405020304" pitchFamily="18" charset="0"/>
              </a:rPr>
              <a:t>–Мне надо позвонить, –сказала девушка</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(17) «Мне надо!» –для нее это уже значило все. (18) - Меня там ждут. (19) Я спешу! (20) Вы понимаете это?! –добавила она с тем раздражением в голосе, что, мол, мне некогда, а тут некоторые, – она выразительно посмотрела на меня…</a:t>
            </a:r>
            <a:endParaRPr lang="ru-RU" sz="2200" dirty="0"/>
          </a:p>
        </p:txBody>
      </p:sp>
    </p:spTree>
    <p:extLst>
      <p:ext uri="{BB962C8B-B14F-4D97-AF65-F5344CB8AC3E}">
        <p14:creationId xmlns:p14="http://schemas.microsoft.com/office/powerpoint/2010/main" val="276474348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526447-76B7-4023-B590-1CB816CB2D4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9616D068-C265-4EE0-8352-67BA5EF86854}"/>
              </a:ext>
            </a:extLst>
          </p:cNvPr>
          <p:cNvSpPr>
            <a:spLocks noGrp="1"/>
          </p:cNvSpPr>
          <p:nvPr>
            <p:ph idx="1"/>
          </p:nvPr>
        </p:nvSpPr>
        <p:spPr/>
        <p:txBody>
          <a:bodyPr/>
          <a:lstStyle/>
          <a:p>
            <a:endParaRPr lang="ru-RU"/>
          </a:p>
        </p:txBody>
      </p:sp>
      <p:sp>
        <p:nvSpPr>
          <p:cNvPr id="4" name="Нижний колонтитул 3">
            <a:extLst>
              <a:ext uri="{FF2B5EF4-FFF2-40B4-BE49-F238E27FC236}">
                <a16:creationId xmlns="" xmlns:a16="http://schemas.microsoft.com/office/drawing/2014/main" id="{61BB50DB-D27C-4335-A58E-75C82F6BF3A2}"/>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7A347E28-A4C6-4D84-A13C-F2E57FBA7397}"/>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300" dirty="0">
                <a:solidFill>
                  <a:schemeClr val="tx1"/>
                </a:solidFill>
                <a:latin typeface="Times New Roman" panose="02020603050405020304" pitchFamily="18" charset="0"/>
                <a:cs typeface="Times New Roman" panose="02020603050405020304" pitchFamily="18" charset="0"/>
              </a:rPr>
              <a:t>(21) –Ну и что? –возмущенно раздалось из очереди. (22) </a:t>
            </a:r>
            <a:r>
              <a:rPr lang="ru-RU" sz="2300" dirty="0" smtClean="0">
                <a:solidFill>
                  <a:schemeClr val="tx1"/>
                </a:solidFill>
                <a:latin typeface="Times New Roman" panose="02020603050405020304" pitchFamily="18" charset="0"/>
                <a:cs typeface="Times New Roman" panose="02020603050405020304" pitchFamily="18" charset="0"/>
              </a:rPr>
              <a:t>– Не </a:t>
            </a:r>
            <a:r>
              <a:rPr lang="ru-RU" sz="2300" dirty="0">
                <a:solidFill>
                  <a:schemeClr val="tx1"/>
                </a:solidFill>
                <a:latin typeface="Times New Roman" panose="02020603050405020304" pitchFamily="18" charset="0"/>
                <a:cs typeface="Times New Roman" panose="02020603050405020304" pitchFamily="18" charset="0"/>
              </a:rPr>
              <a:t>мешайте гражданину. (23) Я приготовил другую монету, но она выскользнула у меня из рук и покатилась по тротуару. (24) Пока мне помогали ее поднять, девушка впорхнула в будку и набрала нужный ей номер. </a:t>
            </a:r>
          </a:p>
          <a:p>
            <a:pPr algn="just"/>
            <a:r>
              <a:rPr lang="ru-RU" sz="2300" dirty="0">
                <a:solidFill>
                  <a:schemeClr val="tx1"/>
                </a:solidFill>
                <a:latin typeface="Times New Roman" panose="02020603050405020304" pitchFamily="18" charset="0"/>
                <a:cs typeface="Times New Roman" panose="02020603050405020304" pitchFamily="18" charset="0"/>
              </a:rPr>
              <a:t>(25) –Что же вы ее пропустили? – укоризненно сказал я мужчине, стоящему перед дверью первым.</a:t>
            </a:r>
          </a:p>
          <a:p>
            <a:pPr algn="just"/>
            <a:r>
              <a:rPr lang="ru-RU" sz="2300" dirty="0">
                <a:solidFill>
                  <a:schemeClr val="tx1"/>
                </a:solidFill>
                <a:latin typeface="Times New Roman" panose="02020603050405020304" pitchFamily="18" charset="0"/>
                <a:cs typeface="Times New Roman" panose="02020603050405020304" pitchFamily="18" charset="0"/>
              </a:rPr>
              <a:t>(26) </a:t>
            </a:r>
            <a:r>
              <a:rPr lang="ru-RU" sz="2300" dirty="0" smtClean="0">
                <a:solidFill>
                  <a:schemeClr val="tx1"/>
                </a:solidFill>
                <a:latin typeface="Times New Roman" panose="02020603050405020304" pitchFamily="18" charset="0"/>
                <a:cs typeface="Times New Roman" panose="02020603050405020304" pitchFamily="18" charset="0"/>
              </a:rPr>
              <a:t>– Себе </a:t>
            </a:r>
            <a:r>
              <a:rPr lang="ru-RU" sz="2300" dirty="0">
                <a:solidFill>
                  <a:schemeClr val="tx1"/>
                </a:solidFill>
                <a:latin typeface="Times New Roman" panose="02020603050405020304" pitchFamily="18" charset="0"/>
                <a:cs typeface="Times New Roman" panose="02020603050405020304" pitchFamily="18" charset="0"/>
              </a:rPr>
              <a:t>дороже будет! – усмехнулся он. (27) </a:t>
            </a:r>
            <a:r>
              <a:rPr lang="ru-RU" sz="2300" dirty="0" smtClean="0">
                <a:solidFill>
                  <a:schemeClr val="tx1"/>
                </a:solidFill>
                <a:latin typeface="Times New Roman" panose="02020603050405020304" pitchFamily="18" charset="0"/>
                <a:cs typeface="Times New Roman" panose="02020603050405020304" pitchFamily="18" charset="0"/>
              </a:rPr>
              <a:t>– У </a:t>
            </a:r>
            <a:r>
              <a:rPr lang="ru-RU" sz="2300" dirty="0">
                <a:solidFill>
                  <a:schemeClr val="tx1"/>
                </a:solidFill>
                <a:latin typeface="Times New Roman" panose="02020603050405020304" pitchFamily="18" charset="0"/>
                <a:cs typeface="Times New Roman" panose="02020603050405020304" pitchFamily="18" charset="0"/>
              </a:rPr>
              <a:t>меня свои такие. (28) Им слова не скажи, лучше отойти да стать в сторонку. </a:t>
            </a:r>
          </a:p>
          <a:p>
            <a:pPr algn="just"/>
            <a:r>
              <a:rPr lang="ru-RU" sz="2300" dirty="0">
                <a:solidFill>
                  <a:schemeClr val="tx1"/>
                </a:solidFill>
                <a:latin typeface="Times New Roman" panose="02020603050405020304" pitchFamily="18" charset="0"/>
                <a:cs typeface="Times New Roman" panose="02020603050405020304" pitchFamily="18" charset="0"/>
              </a:rPr>
              <a:t>(29) Девушка разговаривала в будке громко, не обращая на посторонних внимания, поэтому слышно было всем. </a:t>
            </a:r>
          </a:p>
          <a:p>
            <a:pPr algn="just"/>
            <a:r>
              <a:rPr lang="ru-RU" sz="2300" dirty="0">
                <a:solidFill>
                  <a:schemeClr val="tx1"/>
                </a:solidFill>
                <a:latin typeface="Times New Roman" panose="02020603050405020304" pitchFamily="18" charset="0"/>
                <a:cs typeface="Times New Roman" panose="02020603050405020304" pitchFamily="18" charset="0"/>
              </a:rPr>
              <a:t>(30) </a:t>
            </a:r>
            <a:r>
              <a:rPr lang="ru-RU" sz="2300" dirty="0" smtClean="0">
                <a:solidFill>
                  <a:schemeClr val="tx1"/>
                </a:solidFill>
                <a:latin typeface="Times New Roman" panose="02020603050405020304" pitchFamily="18" charset="0"/>
                <a:cs typeface="Times New Roman" panose="02020603050405020304" pitchFamily="18" charset="0"/>
              </a:rPr>
              <a:t>– Сережа</a:t>
            </a:r>
            <a:r>
              <a:rPr lang="ru-RU" sz="2300" dirty="0">
                <a:solidFill>
                  <a:schemeClr val="tx1"/>
                </a:solidFill>
                <a:latin typeface="Times New Roman" panose="02020603050405020304" pitchFamily="18" charset="0"/>
                <a:cs typeface="Times New Roman" panose="02020603050405020304" pitchFamily="18" charset="0"/>
              </a:rPr>
              <a:t>! – кричала она. (31) – Как договорились, жду на условленном месте. </a:t>
            </a:r>
          </a:p>
          <a:p>
            <a:pPr algn="just"/>
            <a:r>
              <a:rPr lang="ru-RU" sz="2300" dirty="0">
                <a:solidFill>
                  <a:schemeClr val="tx1"/>
                </a:solidFill>
                <a:latin typeface="Times New Roman" panose="02020603050405020304" pitchFamily="18" charset="0"/>
                <a:cs typeface="Times New Roman" panose="02020603050405020304" pitchFamily="18" charset="0"/>
              </a:rPr>
              <a:t>(32) Видимо, абонент что-то пробурчал недовольно, сделал ей какое-то замечание, девушка оглянулась на нас: (33) –Да тут всякие… </a:t>
            </a:r>
          </a:p>
          <a:p>
            <a:pPr algn="just"/>
            <a:r>
              <a:rPr lang="ru-RU" sz="2300" dirty="0">
                <a:solidFill>
                  <a:schemeClr val="tx1"/>
                </a:solidFill>
                <a:latin typeface="Times New Roman" panose="02020603050405020304" pitchFamily="18" charset="0"/>
                <a:cs typeface="Times New Roman" panose="02020603050405020304" pitchFamily="18" charset="0"/>
              </a:rPr>
              <a:t>(34) Она неторопливо повесила трубку и величаво прошла мимо нас, гордо вскинув подбородок, а возле меня она приостановилась и шепнула так, чтоб не слышно было другим: </a:t>
            </a:r>
          </a:p>
          <a:p>
            <a:pPr algn="just"/>
            <a:r>
              <a:rPr lang="ru-RU" sz="2300" dirty="0">
                <a:solidFill>
                  <a:schemeClr val="tx1"/>
                </a:solidFill>
                <a:latin typeface="Times New Roman" panose="02020603050405020304" pitchFamily="18" charset="0"/>
                <a:cs typeface="Times New Roman" panose="02020603050405020304" pitchFamily="18" charset="0"/>
              </a:rPr>
              <a:t>(35) –Уродина!.. </a:t>
            </a:r>
            <a:endParaRPr lang="ru-RU" sz="2300" dirty="0"/>
          </a:p>
        </p:txBody>
      </p:sp>
    </p:spTree>
    <p:extLst>
      <p:ext uri="{BB962C8B-B14F-4D97-AF65-F5344CB8AC3E}">
        <p14:creationId xmlns:p14="http://schemas.microsoft.com/office/powerpoint/2010/main" val="215821509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526447-76B7-4023-B590-1CB816CB2D4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9616D068-C265-4EE0-8352-67BA5EF86854}"/>
              </a:ext>
            </a:extLst>
          </p:cNvPr>
          <p:cNvSpPr>
            <a:spLocks noGrp="1"/>
          </p:cNvSpPr>
          <p:nvPr>
            <p:ph idx="1"/>
          </p:nvPr>
        </p:nvSpPr>
        <p:spPr/>
        <p:txBody>
          <a:bodyPr/>
          <a:lstStyle/>
          <a:p>
            <a:endParaRPr lang="ru-RU"/>
          </a:p>
        </p:txBody>
      </p:sp>
      <p:sp>
        <p:nvSpPr>
          <p:cNvPr id="4" name="Нижний колонтитул 3">
            <a:extLst>
              <a:ext uri="{FF2B5EF4-FFF2-40B4-BE49-F238E27FC236}">
                <a16:creationId xmlns="" xmlns:a16="http://schemas.microsoft.com/office/drawing/2014/main" id="{61BB50DB-D27C-4335-A58E-75C82F6BF3A2}"/>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7A347E28-A4C6-4D84-A13C-F2E57FBA7397}"/>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(36) Во второй раз я дозвонился быстро, продиктовал адрес и поспешил к лифту, помня, что Полина Ивановна в квартире осталась одна. </a:t>
            </a:r>
          </a:p>
          <a:p>
            <a:pPr algn="just"/>
            <a:r>
              <a:rPr lang="ru-RU" dirty="0">
                <a:solidFill>
                  <a:schemeClr val="tx1"/>
                </a:solidFill>
                <a:latin typeface="Times New Roman" panose="02020603050405020304" pitchFamily="18" charset="0"/>
                <a:cs typeface="Times New Roman" panose="02020603050405020304" pitchFamily="18" charset="0"/>
              </a:rPr>
              <a:t>(37) Дверь в квартиру к Полине Ивановне оказалась незапертой. (38) Полина Ивановна лежала на кровати, прикрыв глаза. </a:t>
            </a:r>
          </a:p>
          <a:p>
            <a:pPr algn="just"/>
            <a:r>
              <a:rPr lang="ru-RU" dirty="0">
                <a:solidFill>
                  <a:schemeClr val="tx1"/>
                </a:solidFill>
                <a:latin typeface="Times New Roman" panose="02020603050405020304" pitchFamily="18" charset="0"/>
                <a:cs typeface="Times New Roman" panose="02020603050405020304" pitchFamily="18" charset="0"/>
              </a:rPr>
              <a:t>(39) – Сейчас приедет неотложка. </a:t>
            </a:r>
          </a:p>
          <a:p>
            <a:pPr algn="just"/>
            <a:r>
              <a:rPr lang="ru-RU" dirty="0">
                <a:solidFill>
                  <a:schemeClr val="tx1"/>
                </a:solidFill>
                <a:latin typeface="Times New Roman" panose="02020603050405020304" pitchFamily="18" charset="0"/>
                <a:cs typeface="Times New Roman" panose="02020603050405020304" pitchFamily="18" charset="0"/>
              </a:rPr>
              <a:t>(40) – Спасибо. </a:t>
            </a:r>
          </a:p>
          <a:p>
            <a:pPr algn="just"/>
            <a:r>
              <a:rPr lang="ru-RU" dirty="0">
                <a:solidFill>
                  <a:schemeClr val="tx1"/>
                </a:solidFill>
                <a:latin typeface="Times New Roman" panose="02020603050405020304" pitchFamily="18" charset="0"/>
                <a:cs typeface="Times New Roman" panose="02020603050405020304" pitchFamily="18" charset="0"/>
              </a:rPr>
              <a:t>(41) – Как вы себя чувствуете? </a:t>
            </a:r>
          </a:p>
          <a:p>
            <a:pPr algn="just"/>
            <a:r>
              <a:rPr lang="ru-RU" dirty="0">
                <a:solidFill>
                  <a:schemeClr val="tx1"/>
                </a:solidFill>
                <a:latin typeface="Times New Roman" panose="02020603050405020304" pitchFamily="18" charset="0"/>
                <a:cs typeface="Times New Roman" panose="02020603050405020304" pitchFamily="18" charset="0"/>
              </a:rPr>
              <a:t>(42) – Лучше. </a:t>
            </a:r>
          </a:p>
          <a:p>
            <a:pPr algn="just"/>
            <a:r>
              <a:rPr lang="ru-RU" dirty="0">
                <a:solidFill>
                  <a:schemeClr val="tx1"/>
                </a:solidFill>
                <a:latin typeface="Times New Roman" panose="02020603050405020304" pitchFamily="18" charset="0"/>
                <a:cs typeface="Times New Roman" panose="02020603050405020304" pitchFamily="18" charset="0"/>
              </a:rPr>
              <a:t>(43) Полина Ивановна молчала. (44) И я молчал, не зная, что говорить, что делать. </a:t>
            </a:r>
          </a:p>
          <a:p>
            <a:pPr algn="just"/>
            <a:r>
              <a:rPr lang="ru-RU" dirty="0">
                <a:solidFill>
                  <a:schemeClr val="tx1"/>
                </a:solidFill>
                <a:latin typeface="Times New Roman" panose="02020603050405020304" pitchFamily="18" charset="0"/>
                <a:cs typeface="Times New Roman" panose="02020603050405020304" pitchFamily="18" charset="0"/>
              </a:rPr>
              <a:t>(45) Неожиданно в комнату вошла знакомая мне девушка, которую я видел у телефонной будки. (46) Дверь в квартиру оставалась незапертой, и поэтому девушка вошла неслышно. </a:t>
            </a:r>
          </a:p>
          <a:p>
            <a:pPr algn="just"/>
            <a:r>
              <a:rPr lang="ru-RU" dirty="0">
                <a:solidFill>
                  <a:schemeClr val="tx1"/>
                </a:solidFill>
                <a:latin typeface="Times New Roman" panose="02020603050405020304" pitchFamily="18" charset="0"/>
                <a:cs typeface="Times New Roman" panose="02020603050405020304" pitchFamily="18" charset="0"/>
              </a:rPr>
              <a:t>(47) – Вы здесь</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взглянув на меня, сказала она с нескрываемым возмущением. </a:t>
            </a:r>
          </a:p>
          <a:p>
            <a:pPr algn="just"/>
            <a:r>
              <a:rPr lang="ru-RU" dirty="0">
                <a:solidFill>
                  <a:schemeClr val="tx1"/>
                </a:solidFill>
                <a:latin typeface="Times New Roman" panose="02020603050405020304" pitchFamily="18" charset="0"/>
                <a:cs typeface="Times New Roman" panose="02020603050405020304" pitchFamily="18" charset="0"/>
              </a:rPr>
              <a:t>(48) – Моя внучка, – светлея лицом, прошептала Полина Ивановна.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15735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526447-76B7-4023-B590-1CB816CB2D4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9616D068-C265-4EE0-8352-67BA5EF86854}"/>
              </a:ext>
            </a:extLst>
          </p:cNvPr>
          <p:cNvSpPr>
            <a:spLocks noGrp="1"/>
          </p:cNvSpPr>
          <p:nvPr>
            <p:ph idx="1"/>
          </p:nvPr>
        </p:nvSpPr>
        <p:spPr/>
        <p:txBody>
          <a:bodyPr/>
          <a:lstStyle/>
          <a:p>
            <a:endParaRPr lang="ru-RU"/>
          </a:p>
        </p:txBody>
      </p:sp>
      <p:sp>
        <p:nvSpPr>
          <p:cNvPr id="4" name="Нижний колонтитул 3">
            <a:extLst>
              <a:ext uri="{FF2B5EF4-FFF2-40B4-BE49-F238E27FC236}">
                <a16:creationId xmlns="" xmlns:a16="http://schemas.microsoft.com/office/drawing/2014/main" id="{61BB50DB-D27C-4335-A58E-75C82F6BF3A2}"/>
              </a:ext>
            </a:extLst>
          </p:cNvPr>
          <p:cNvSpPr>
            <a:spLocks noGrp="1"/>
          </p:cNvSpPr>
          <p:nvPr>
            <p:ph type="ftr" sz="quarter" idx="11"/>
          </p:nvPr>
        </p:nvSpPr>
        <p:spPr/>
        <p:txBody>
          <a:bodyPr/>
          <a:lstStyle/>
          <a:p>
            <a:pPr>
              <a:defRPr/>
            </a:pPr>
            <a:r>
              <a:rPr lang="en-US"/>
              <a:t>www.PresentationPro.com</a:t>
            </a:r>
            <a:endParaRPr lang="en-US" dirty="0"/>
          </a:p>
        </p:txBody>
      </p:sp>
      <p:sp>
        <p:nvSpPr>
          <p:cNvPr id="5" name="Прямоугольник 4">
            <a:extLst>
              <a:ext uri="{FF2B5EF4-FFF2-40B4-BE49-F238E27FC236}">
                <a16:creationId xmlns="" xmlns:a16="http://schemas.microsoft.com/office/drawing/2014/main" id="{7A347E28-A4C6-4D84-A13C-F2E57FBA7397}"/>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49) – Так это вы не для себя звонили, так старались? (50) Для других старались? – спросила девушка, с любопытством рассматривая меня. </a:t>
            </a:r>
          </a:p>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51) – </a:t>
            </a:r>
            <a:r>
              <a:rPr lang="ru-RU" dirty="0" err="1">
                <a:solidFill>
                  <a:schemeClr val="tx1"/>
                </a:solidFill>
                <a:latin typeface="Times New Roman" panose="02020603050405020304" pitchFamily="18" charset="0"/>
                <a:cs typeface="Times New Roman" panose="02020603050405020304" pitchFamily="18" charset="0"/>
              </a:rPr>
              <a:t>Бабусик</a:t>
            </a:r>
            <a:r>
              <a:rPr lang="ru-RU" dirty="0">
                <a:solidFill>
                  <a:schemeClr val="tx1"/>
                </a:solidFill>
                <a:latin typeface="Times New Roman" panose="02020603050405020304" pitchFamily="18" charset="0"/>
                <a:cs typeface="Times New Roman" panose="02020603050405020304" pitchFamily="18" charset="0"/>
              </a:rPr>
              <a:t>, я пойду, – обратилась она к Полине Ивановне. (52) – Один парень взял на меня билет в кино на «Покаяние». (53) Что у кинотеатра делается! (54) Психоз какой-то! (55) А ты побеседуй с этим джентльменом. (56) Приятная компания. (57) Ну, помчалась. (58) Целую! </a:t>
            </a:r>
          </a:p>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59) Неотложка пришла через несколько минут. (60) Возможно, девушка встретилась с врачом где-нибудь у лифта. (61) Полину Ивановну осмотрели и сказали, что необходимо срочно отправить ее в больницу. (62) Положили на носилки, закрыли одеялом до подбородка и унесли. (63) Я смотрел в окно и удивлялся, почему машина так долго стоит у нашей парадной. (64) Наконец она ушла. (65) А на другой день я узнал, что еще в лифте Полина Ивановна умерла.  </a:t>
            </a:r>
            <a:r>
              <a:rPr lang="ru-RU" sz="900" dirty="0">
                <a:solidFill>
                  <a:schemeClr val="tx1"/>
                </a:solidFill>
                <a:latin typeface="Times New Roman" panose="02020603050405020304" pitchFamily="18" charset="0"/>
                <a:cs typeface="Times New Roman" panose="02020603050405020304" pitchFamily="18" charset="0"/>
              </a:rPr>
              <a:t>                                                                                                              </a:t>
            </a:r>
          </a:p>
          <a:p>
            <a:pPr algn="r"/>
            <a:r>
              <a:rPr lang="ru-RU" sz="2000" dirty="0">
                <a:solidFill>
                  <a:schemeClr val="tx1"/>
                </a:solidFill>
                <a:latin typeface="Times New Roman" panose="02020603050405020304" pitchFamily="18" charset="0"/>
                <a:cs typeface="Times New Roman" panose="02020603050405020304" pitchFamily="18" charset="0"/>
              </a:rPr>
              <a:t> </a:t>
            </a:r>
            <a:r>
              <a:rPr lang="ru-RU" sz="2000" i="1" dirty="0">
                <a:solidFill>
                  <a:schemeClr val="tx1"/>
                </a:solidFill>
                <a:latin typeface="Times New Roman" panose="02020603050405020304" pitchFamily="18" charset="0"/>
                <a:cs typeface="Times New Roman" panose="02020603050405020304" pitchFamily="18" charset="0"/>
              </a:rPr>
              <a:t> </a:t>
            </a:r>
            <a:r>
              <a:rPr lang="ru-RU" sz="2000" i="1" dirty="0" smtClean="0">
                <a:solidFill>
                  <a:schemeClr val="tx1"/>
                </a:solidFill>
                <a:latin typeface="Times New Roman" panose="02020603050405020304" pitchFamily="18" charset="0"/>
                <a:cs typeface="Times New Roman" panose="02020603050405020304" pitchFamily="18" charset="0"/>
              </a:rPr>
              <a:t>(</a:t>
            </a:r>
            <a:r>
              <a:rPr lang="ru-RU" i="1" dirty="0" smtClean="0">
                <a:solidFill>
                  <a:schemeClr val="tx1"/>
                </a:solidFill>
                <a:latin typeface="Times New Roman" panose="02020603050405020304" pitchFamily="18" charset="0"/>
                <a:cs typeface="Times New Roman" panose="02020603050405020304" pitchFamily="18" charset="0"/>
              </a:rPr>
              <a:t>По </a:t>
            </a:r>
            <a:r>
              <a:rPr lang="ru-RU" i="1" dirty="0" err="1">
                <a:solidFill>
                  <a:schemeClr val="tx1"/>
                </a:solidFill>
                <a:latin typeface="Times New Roman" panose="02020603050405020304" pitchFamily="18" charset="0"/>
                <a:cs typeface="Times New Roman" panose="02020603050405020304" pitchFamily="18" charset="0"/>
              </a:rPr>
              <a:t>П.Васильеву</a:t>
            </a:r>
            <a:r>
              <a:rPr lang="ru-RU" i="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702096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43000"/>
            <a:ext cx="8892479" cy="5300364"/>
          </a:xfrm>
        </p:spPr>
        <p:txBody>
          <a:bodyPr>
            <a:noAutofit/>
          </a:bodyPr>
          <a:lstStyle/>
          <a:p>
            <a:pPr marL="0" indent="0">
              <a:spcBef>
                <a:spcPts val="0"/>
              </a:spcBef>
              <a:buNone/>
            </a:pPr>
            <a:r>
              <a:rPr lang="ru-RU" sz="2400" dirty="0">
                <a:solidFill>
                  <a:schemeClr val="tx1"/>
                </a:solidFill>
                <a:latin typeface="Times New Roman" panose="02020603050405020304" pitchFamily="18" charset="0"/>
                <a:cs typeface="Times New Roman" panose="02020603050405020304" pitchFamily="18" charset="0"/>
              </a:rPr>
              <a:t>Как Вы понимаете значение слова </a:t>
            </a:r>
            <a:r>
              <a:rPr lang="ru-RU" sz="2400" b="1" dirty="0">
                <a:solidFill>
                  <a:schemeClr val="tx1"/>
                </a:solidFill>
                <a:latin typeface="Times New Roman" panose="02020603050405020304" pitchFamily="18" charset="0"/>
                <a:cs typeface="Times New Roman" panose="02020603050405020304" pitchFamily="18" charset="0"/>
              </a:rPr>
              <a:t>КРАСОТА</a:t>
            </a:r>
            <a:r>
              <a:rPr lang="ru-RU" sz="2400" dirty="0">
                <a:solidFill>
                  <a:schemeClr val="tx1"/>
                </a:solidFill>
                <a:latin typeface="Times New Roman" panose="02020603050405020304" pitchFamily="18" charset="0"/>
                <a:cs typeface="Times New Roman" panose="02020603050405020304" pitchFamily="18" charset="0"/>
              </a:rPr>
              <a:t>? Сформулируйте и прокомментируйте данное Вами определение. Напишите сочинение-рассуждение на тему </a:t>
            </a:r>
            <a:r>
              <a:rPr lang="ru-RU" sz="2400" b="1" dirty="0">
                <a:solidFill>
                  <a:schemeClr val="tx1"/>
                </a:solidFill>
                <a:latin typeface="Times New Roman" panose="02020603050405020304" pitchFamily="18" charset="0"/>
                <a:cs typeface="Times New Roman" panose="02020603050405020304" pitchFamily="18" charset="0"/>
              </a:rPr>
              <a:t>«Какого человека можно назвать красивым?»</a:t>
            </a:r>
            <a:r>
              <a:rPr lang="ru-RU" sz="2400" dirty="0">
                <a:solidFill>
                  <a:schemeClr val="tx1"/>
                </a:solidFill>
                <a:latin typeface="Times New Roman" panose="02020603050405020304" pitchFamily="18" charset="0"/>
                <a:cs typeface="Times New Roman" panose="02020603050405020304" pitchFamily="18" charset="0"/>
              </a:rPr>
              <a:t>, взяв в качестве тезиса данное Вами определение. </a:t>
            </a:r>
          </a:p>
          <a:p>
            <a:pPr marL="0" indent="0">
              <a:spcBef>
                <a:spcPts val="0"/>
              </a:spcBef>
              <a:buNone/>
            </a:pPr>
            <a:r>
              <a:rPr lang="ru-RU" sz="2400" dirty="0">
                <a:solidFill>
                  <a:schemeClr val="tx1"/>
                </a:solidFill>
                <a:latin typeface="Times New Roman" panose="02020603050405020304" pitchFamily="18" charset="0"/>
                <a:cs typeface="Times New Roman" panose="02020603050405020304" pitchFamily="18" charset="0"/>
              </a:rPr>
              <a:t>Аргументируя свой тезис, приведите </a:t>
            </a:r>
            <a:r>
              <a:rPr lang="ru-RU" sz="2400" b="1" dirty="0">
                <a:solidFill>
                  <a:schemeClr val="tx1"/>
                </a:solidFill>
                <a:latin typeface="Times New Roman" panose="02020603050405020304" pitchFamily="18" charset="0"/>
                <a:cs typeface="Times New Roman" panose="02020603050405020304" pitchFamily="18" charset="0"/>
              </a:rPr>
              <a:t>два</a:t>
            </a:r>
            <a:r>
              <a:rPr lang="ru-RU" sz="2400" dirty="0">
                <a:solidFill>
                  <a:schemeClr val="tx1"/>
                </a:solidFill>
                <a:latin typeface="Times New Roman" panose="02020603050405020304" pitchFamily="18" charset="0"/>
                <a:cs typeface="Times New Roman" panose="02020603050405020304" pitchFamily="18" charset="0"/>
              </a:rPr>
              <a:t> примера-аргумента, подтверждающих Ваши рассуждения: один пример‑аргумент приведите из прочитанного текста, а второй — из Вашего жизненного опыта.</a:t>
            </a:r>
          </a:p>
          <a:p>
            <a:pPr marL="0" indent="0">
              <a:spcBef>
                <a:spcPts val="0"/>
              </a:spcBef>
              <a:buNone/>
            </a:pPr>
            <a:r>
              <a:rPr lang="ru-RU" sz="2400" dirty="0">
                <a:solidFill>
                  <a:schemeClr val="tx1"/>
                </a:solidFill>
                <a:latin typeface="Times New Roman" panose="02020603050405020304" pitchFamily="18" charset="0"/>
                <a:cs typeface="Times New Roman" panose="02020603050405020304" pitchFamily="18" charset="0"/>
              </a:rPr>
              <a:t>Объём сочинения должен составлять не менее 70 слов.</a:t>
            </a:r>
          </a:p>
          <a:p>
            <a:pPr marL="0" indent="0">
              <a:spcBef>
                <a:spcPts val="0"/>
              </a:spcBef>
              <a:buNone/>
            </a:pPr>
            <a:r>
              <a:rPr lang="ru-RU" sz="2400" dirty="0">
                <a:solidFill>
                  <a:schemeClr val="tx1"/>
                </a:solidFill>
                <a:latin typeface="Times New Roman" panose="02020603050405020304" pitchFamily="18" charset="0"/>
                <a:cs typeface="Times New Roman" panose="02020603050405020304" pitchFamily="18" charset="0"/>
              </a:rPr>
              <a:t>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0" indent="0">
              <a:spcBef>
                <a:spcPts val="0"/>
              </a:spcBef>
              <a:buNone/>
            </a:pPr>
            <a:r>
              <a:rPr lang="ru-RU" sz="2400" dirty="0">
                <a:solidFill>
                  <a:schemeClr val="tx1"/>
                </a:solidFill>
                <a:latin typeface="Times New Roman" panose="02020603050405020304" pitchFamily="18" charset="0"/>
                <a:cs typeface="Times New Roman" panose="02020603050405020304" pitchFamily="18" charset="0"/>
              </a:rPr>
              <a:t>Сочинение пишите аккуратно, разборчивым почерком.</a:t>
            </a:r>
          </a:p>
        </p:txBody>
      </p:sp>
      <p:sp>
        <p:nvSpPr>
          <p:cNvPr id="3" name="Заголовок 2"/>
          <p:cNvSpPr>
            <a:spLocks noGrp="1"/>
          </p:cNvSpPr>
          <p:nvPr>
            <p:ph type="title"/>
          </p:nvPr>
        </p:nvSpPr>
        <p:spPr>
          <a:xfrm>
            <a:off x="228600" y="414636"/>
            <a:ext cx="8686800" cy="728364"/>
          </a:xfrm>
        </p:spPr>
        <p:txBody>
          <a:bodyPr>
            <a:noAutofit/>
          </a:bodyPr>
          <a:lstStyle/>
          <a:p>
            <a:r>
              <a:rPr lang="ru-RU" sz="2400" b="1" dirty="0">
                <a:solidFill>
                  <a:schemeClr val="accent2">
                    <a:lumMod val="60000"/>
                    <a:lumOff val="40000"/>
                  </a:schemeClr>
                </a:solidFill>
                <a:latin typeface="Times New Roman" pitchFamily="18" charset="0"/>
                <a:cs typeface="Times New Roman" pitchFamily="18" charset="0"/>
              </a:rPr>
              <a:t>Задание 9.3. Сочинение на тему, связанную с анализом текста (толкование значения слова)</a:t>
            </a:r>
            <a:endParaRPr lang="ru-RU" sz="2400" dirty="0">
              <a:solidFill>
                <a:schemeClr val="accent2">
                  <a:lumMod val="60000"/>
                  <a:lumOff val="40000"/>
                </a:schemeClr>
              </a:solidFill>
              <a:latin typeface="Times New Roman" pitchFamily="18" charset="0"/>
              <a:cs typeface="Times New Roman" pitchFamily="18" charset="0"/>
            </a:endParaRPr>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6237312"/>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8251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AAC822-8514-46C1-BD2B-72A62C0FBBB3}"/>
              </a:ext>
            </a:extLst>
          </p:cNvPr>
          <p:cNvSpPr>
            <a:spLocks noGrp="1"/>
          </p:cNvSpPr>
          <p:nvPr>
            <p:ph type="title"/>
          </p:nvPr>
        </p:nvSpPr>
        <p:spPr/>
        <p:txBody>
          <a:bodyPr/>
          <a:lstStyle/>
          <a:p>
            <a:r>
              <a:rPr lang="ru-RU" dirty="0">
                <a:solidFill>
                  <a:schemeClr val="accent2">
                    <a:lumMod val="40000"/>
                    <a:lumOff val="60000"/>
                  </a:schemeClr>
                </a:solidFill>
                <a:latin typeface="Times New Roman" panose="02020603050405020304" pitchFamily="18" charset="0"/>
                <a:cs typeface="Times New Roman" panose="02020603050405020304" pitchFamily="18" charset="0"/>
              </a:rPr>
              <a:t>Разбор сочинения</a:t>
            </a:r>
          </a:p>
        </p:txBody>
      </p:sp>
      <p:graphicFrame>
        <p:nvGraphicFramePr>
          <p:cNvPr id="7" name="Таблица 7">
            <a:extLst>
              <a:ext uri="{FF2B5EF4-FFF2-40B4-BE49-F238E27FC236}">
                <a16:creationId xmlns="" xmlns:a16="http://schemas.microsoft.com/office/drawing/2014/main" id="{FDB8E25C-65C7-4D95-9247-9484B99EA4B6}"/>
              </a:ext>
            </a:extLst>
          </p:cNvPr>
          <p:cNvGraphicFramePr>
            <a:graphicFrameLocks noGrp="1"/>
          </p:cNvGraphicFramePr>
          <p:nvPr>
            <p:ph idx="1"/>
            <p:extLst>
              <p:ext uri="{D42A27DB-BD31-4B8C-83A1-F6EECF244321}">
                <p14:modId xmlns:p14="http://schemas.microsoft.com/office/powerpoint/2010/main" val="2062028296"/>
              </p:ext>
            </p:extLst>
          </p:nvPr>
        </p:nvGraphicFramePr>
        <p:xfrm>
          <a:off x="0" y="-23949"/>
          <a:ext cx="9143999" cy="6934200"/>
        </p:xfrm>
        <a:graphic>
          <a:graphicData uri="http://schemas.openxmlformats.org/drawingml/2006/table">
            <a:tbl>
              <a:tblPr firstRow="1" bandRow="1">
                <a:tableStyleId>{5C22544A-7EE6-4342-B048-85BDC9FD1C3A}</a:tableStyleId>
              </a:tblPr>
              <a:tblGrid>
                <a:gridCol w="5162005">
                  <a:extLst>
                    <a:ext uri="{9D8B030D-6E8A-4147-A177-3AD203B41FA5}">
                      <a16:colId xmlns="" xmlns:a16="http://schemas.microsoft.com/office/drawing/2014/main" val="4112750453"/>
                    </a:ext>
                  </a:extLst>
                </a:gridCol>
                <a:gridCol w="2991394">
                  <a:extLst>
                    <a:ext uri="{9D8B030D-6E8A-4147-A177-3AD203B41FA5}">
                      <a16:colId xmlns="" xmlns:a16="http://schemas.microsoft.com/office/drawing/2014/main" val="1550196485"/>
                    </a:ext>
                  </a:extLst>
                </a:gridCol>
                <a:gridCol w="990600">
                  <a:extLst>
                    <a:ext uri="{9D8B030D-6E8A-4147-A177-3AD203B41FA5}">
                      <a16:colId xmlns="" xmlns:a16="http://schemas.microsoft.com/office/drawing/2014/main" val="2762785985"/>
                    </a:ext>
                  </a:extLst>
                </a:gridCol>
              </a:tblGrid>
              <a:tr h="348928">
                <a:tc>
                  <a:txBody>
                    <a:bodyPr/>
                    <a:lstStyle/>
                    <a:p>
                      <a:pPr algn="ctr"/>
                      <a:r>
                        <a:rPr lang="ru-RU" sz="1700" dirty="0">
                          <a:solidFill>
                            <a:schemeClr val="tx1"/>
                          </a:solidFill>
                          <a:latin typeface="Times New Roman" panose="02020603050405020304" pitchFamily="18" charset="0"/>
                          <a:cs typeface="Times New Roman" panose="02020603050405020304" pitchFamily="18" charset="0"/>
                        </a:rPr>
                        <a:t>Сочинение</a:t>
                      </a:r>
                    </a:p>
                  </a:txBody>
                  <a:tcPr>
                    <a:solidFill>
                      <a:schemeClr val="bg1">
                        <a:lumMod val="95000"/>
                      </a:schemeClr>
                    </a:solidFill>
                  </a:tcPr>
                </a:tc>
                <a:tc>
                  <a:txBody>
                    <a:bodyPr/>
                    <a:lstStyle/>
                    <a:p>
                      <a:pPr algn="ctr"/>
                      <a:r>
                        <a:rPr lang="ru-RU" dirty="0">
                          <a:solidFill>
                            <a:schemeClr val="tx1"/>
                          </a:solidFill>
                          <a:latin typeface="Times New Roman" panose="02020603050405020304" pitchFamily="18" charset="0"/>
                          <a:cs typeface="Times New Roman" panose="02020603050405020304" pitchFamily="18" charset="0"/>
                        </a:rPr>
                        <a:t>Комментарий эксперта</a:t>
                      </a:r>
                    </a:p>
                  </a:txBody>
                  <a:tcPr>
                    <a:solidFill>
                      <a:schemeClr val="bg1">
                        <a:lumMod val="95000"/>
                      </a:schemeClr>
                    </a:solidFill>
                  </a:tcPr>
                </a:tc>
                <a:tc>
                  <a:txBody>
                    <a:bodyPr/>
                    <a:lstStyle/>
                    <a:p>
                      <a:pPr algn="ctr"/>
                      <a:r>
                        <a:rPr lang="ru-RU" dirty="0">
                          <a:solidFill>
                            <a:schemeClr val="tx1"/>
                          </a:solidFill>
                          <a:latin typeface="Times New Roman" panose="02020603050405020304" pitchFamily="18" charset="0"/>
                          <a:cs typeface="Times New Roman" panose="02020603050405020304" pitchFamily="18" charset="0"/>
                        </a:rPr>
                        <a:t>Баллы</a:t>
                      </a:r>
                    </a:p>
                  </a:txBody>
                  <a:tcPr>
                    <a:solidFill>
                      <a:schemeClr val="bg1">
                        <a:lumMod val="95000"/>
                      </a:schemeClr>
                    </a:solidFill>
                  </a:tcPr>
                </a:tc>
                <a:extLst>
                  <a:ext uri="{0D108BD9-81ED-4DB2-BD59-A6C34878D82A}">
                    <a16:rowId xmlns="" xmlns:a16="http://schemas.microsoft.com/office/drawing/2014/main" val="3542809200"/>
                  </a:ext>
                </a:extLst>
              </a:tr>
              <a:tr h="6509072">
                <a:tc>
                  <a:txBody>
                    <a:bodyPr/>
                    <a:lstStyle/>
                    <a:p>
                      <a:pPr algn="just"/>
                      <a:r>
                        <a:rPr lang="ru-RU" sz="1700" b="1" dirty="0">
                          <a:solidFill>
                            <a:schemeClr val="tx1"/>
                          </a:solidFill>
                          <a:latin typeface="Times New Roman" panose="02020603050405020304" pitchFamily="18" charset="0"/>
                          <a:cs typeface="Times New Roman" panose="02020603050405020304" pitchFamily="18" charset="0"/>
                        </a:rPr>
                        <a:t>      </a:t>
                      </a:r>
                      <a:r>
                        <a:rPr lang="ru-RU" sz="1700" b="0" dirty="0">
                          <a:solidFill>
                            <a:schemeClr val="tx1"/>
                          </a:solidFill>
                          <a:latin typeface="Times New Roman" panose="02020603050405020304" pitchFamily="18" charset="0"/>
                          <a:cs typeface="Times New Roman" panose="02020603050405020304" pitchFamily="18" charset="0"/>
                        </a:rPr>
                        <a:t>   Что такое красота? Каждый ответит на этот вопрос по-своему. Я думаю, что красота человека- это не только привлекательная внешность, но и добрая душа. И действительно, по-настоящему красив тот, кто благороден и готов прийти на помощь другому человеку.</a:t>
                      </a:r>
                    </a:p>
                    <a:p>
                      <a:pPr algn="just"/>
                      <a:r>
                        <a:rPr lang="ru-RU" sz="1700" b="0" dirty="0">
                          <a:solidFill>
                            <a:schemeClr val="tx1"/>
                          </a:solidFill>
                          <a:latin typeface="Times New Roman" panose="02020603050405020304" pitchFamily="18" charset="0"/>
                          <a:cs typeface="Times New Roman" panose="02020603050405020304" pitchFamily="18" charset="0"/>
                        </a:rPr>
                        <a:t>          В тексте </a:t>
                      </a:r>
                      <a:r>
                        <a:rPr lang="ru-RU" sz="1700" b="0" dirty="0" err="1">
                          <a:solidFill>
                            <a:schemeClr val="tx1"/>
                          </a:solidFill>
                          <a:latin typeface="Times New Roman" panose="02020603050405020304" pitchFamily="18" charset="0"/>
                          <a:cs typeface="Times New Roman" panose="02020603050405020304" pitchFamily="18" charset="0"/>
                        </a:rPr>
                        <a:t>П.Васильева</a:t>
                      </a:r>
                      <a:r>
                        <a:rPr lang="ru-RU" sz="1700" b="0" dirty="0">
                          <a:solidFill>
                            <a:schemeClr val="tx1"/>
                          </a:solidFill>
                          <a:latin typeface="Times New Roman" panose="02020603050405020304" pitchFamily="18" charset="0"/>
                          <a:cs typeface="Times New Roman" panose="02020603050405020304" pitchFamily="18" charset="0"/>
                        </a:rPr>
                        <a:t> показано, что внешняя привлекательность далеко не всегда признак истинной красоты. Порой человек с совершенным лицом, хорошей фигурой может оказаться черствым и бездушным. Как показывает писатель, девушка «редкой, бросающейся в глаза красоты» бесцеремонно ведет себя в очереди у телефона-автомата, оказывается настолько бездушной, что даже не замечает болезни бабушки. Сам автор в названии произведения («Уродина») дает безжалостную оценку героини. </a:t>
                      </a:r>
                    </a:p>
                    <a:p>
                      <a:pPr algn="just"/>
                      <a:r>
                        <a:rPr lang="ru-RU" sz="1700" b="0" dirty="0">
                          <a:solidFill>
                            <a:schemeClr val="tx1"/>
                          </a:solidFill>
                          <a:latin typeface="Times New Roman" panose="02020603050405020304" pitchFamily="18" charset="0"/>
                          <a:cs typeface="Times New Roman" panose="02020603050405020304" pitchFamily="18" charset="0"/>
                        </a:rPr>
                        <a:t>           Примеры настоящей красоты можно найти в русской литературе. Героя рассказа Платонова «Юшка» все оскорбляют и обижают. Только после смерти окружающие люди смогли оценить Юшку как бескорыстного и по-настоящему красивого человека.</a:t>
                      </a:r>
                    </a:p>
                    <a:p>
                      <a:pPr algn="just"/>
                      <a:r>
                        <a:rPr lang="ru-RU" sz="1700" b="0" dirty="0">
                          <a:solidFill>
                            <a:schemeClr val="tx1"/>
                          </a:solidFill>
                          <a:latin typeface="Times New Roman" panose="02020603050405020304" pitchFamily="18" charset="0"/>
                          <a:cs typeface="Times New Roman" panose="02020603050405020304" pitchFamily="18" charset="0"/>
                        </a:rPr>
                        <a:t>           Таким образом, можно сделать вывод о том, что истинная красота человека в его душе, в делах и поступках.  </a:t>
                      </a:r>
                    </a:p>
                  </a:txBody>
                  <a:tcPr>
                    <a:solidFill>
                      <a:schemeClr val="bg1">
                        <a:lumMod val="95000"/>
                      </a:schemeClr>
                    </a:solidFill>
                  </a:tcPr>
                </a:tc>
                <a:tc>
                  <a:txBody>
                    <a:bodyPr/>
                    <a:lstStyle/>
                    <a:p>
                      <a:pPr algn="just"/>
                      <a:r>
                        <a:rPr lang="ru-RU" sz="2000" b="0" dirty="0">
                          <a:solidFill>
                            <a:srgbClr val="005DA2"/>
                          </a:solidFill>
                          <a:latin typeface="Times New Roman" panose="02020603050405020304" pitchFamily="18" charset="0"/>
                          <a:cs typeface="Times New Roman" panose="02020603050405020304" pitchFamily="18" charset="0"/>
                        </a:rPr>
                        <a:t>Ученик дал определение и прокомментировал его с опорой на текст</a:t>
                      </a:r>
                    </a:p>
                    <a:p>
                      <a:pPr algn="just"/>
                      <a:endParaRPr lang="ru-RU" sz="2000" b="0" dirty="0">
                        <a:solidFill>
                          <a:srgbClr val="005DA2"/>
                        </a:solidFill>
                        <a:latin typeface="Times New Roman" panose="02020603050405020304" pitchFamily="18" charset="0"/>
                        <a:cs typeface="Times New Roman" panose="02020603050405020304" pitchFamily="18" charset="0"/>
                      </a:endParaRPr>
                    </a:p>
                    <a:p>
                      <a:pPr algn="just"/>
                      <a:endParaRPr lang="ru-RU" sz="2000" b="0" dirty="0">
                        <a:solidFill>
                          <a:srgbClr val="005DA2"/>
                        </a:solidFill>
                        <a:latin typeface="Times New Roman" panose="02020603050405020304" pitchFamily="18" charset="0"/>
                        <a:cs typeface="Times New Roman" panose="02020603050405020304" pitchFamily="18" charset="0"/>
                      </a:endParaRPr>
                    </a:p>
                    <a:p>
                      <a:pPr algn="just"/>
                      <a:r>
                        <a:rPr lang="ru-RU" sz="2000" b="0" dirty="0">
                          <a:solidFill>
                            <a:srgbClr val="005DA2"/>
                          </a:solidFill>
                          <a:latin typeface="Times New Roman" panose="02020603050405020304" pitchFamily="18" charset="0"/>
                          <a:cs typeface="Times New Roman" panose="02020603050405020304" pitchFamily="18" charset="0"/>
                        </a:rPr>
                        <a:t>Ученик привел два примера-аргумента: один из текста, другой – из читательского </a:t>
                      </a:r>
                      <a:r>
                        <a:rPr lang="ru-RU" sz="2000" b="0" dirty="0" smtClean="0">
                          <a:solidFill>
                            <a:srgbClr val="005DA2"/>
                          </a:solidFill>
                          <a:latin typeface="Times New Roman" panose="02020603050405020304" pitchFamily="18" charset="0"/>
                          <a:cs typeface="Times New Roman" panose="02020603050405020304" pitchFamily="18" charset="0"/>
                        </a:rPr>
                        <a:t>опыта</a:t>
                      </a:r>
                      <a:endParaRPr lang="ru-RU" sz="2000" b="0" dirty="0">
                        <a:solidFill>
                          <a:srgbClr val="005DA2"/>
                        </a:solidFill>
                        <a:latin typeface="Times New Roman" panose="02020603050405020304" pitchFamily="18" charset="0"/>
                        <a:cs typeface="Times New Roman" panose="02020603050405020304" pitchFamily="18" charset="0"/>
                      </a:endParaRPr>
                    </a:p>
                    <a:p>
                      <a:pPr algn="just"/>
                      <a:endParaRPr lang="ru-RU" sz="2000" b="0" dirty="0">
                        <a:solidFill>
                          <a:srgbClr val="005DA2"/>
                        </a:solidFill>
                        <a:latin typeface="Times New Roman" panose="02020603050405020304" pitchFamily="18" charset="0"/>
                        <a:cs typeface="Times New Roman" panose="02020603050405020304" pitchFamily="18" charset="0"/>
                      </a:endParaRPr>
                    </a:p>
                    <a:p>
                      <a:pPr algn="just"/>
                      <a:endParaRPr lang="ru-RU" sz="2000" b="0" dirty="0">
                        <a:solidFill>
                          <a:srgbClr val="005DA2"/>
                        </a:solidFill>
                        <a:latin typeface="Times New Roman" panose="02020603050405020304" pitchFamily="18" charset="0"/>
                        <a:cs typeface="Times New Roman" panose="02020603050405020304" pitchFamily="18" charset="0"/>
                      </a:endParaRPr>
                    </a:p>
                    <a:p>
                      <a:pPr algn="just"/>
                      <a:r>
                        <a:rPr lang="ru-RU" sz="2000" b="0" dirty="0">
                          <a:solidFill>
                            <a:srgbClr val="005DA2"/>
                          </a:solidFill>
                          <a:latin typeface="Times New Roman" panose="02020603050405020304" pitchFamily="18" charset="0"/>
                          <a:cs typeface="Times New Roman" panose="02020603050405020304" pitchFamily="18" charset="0"/>
                        </a:rPr>
                        <a:t>Работа характеризуется смысловой цельностью, речевой связностью и последовательностью </a:t>
                      </a:r>
                      <a:r>
                        <a:rPr lang="ru-RU" sz="2000" b="0" dirty="0" smtClean="0">
                          <a:solidFill>
                            <a:srgbClr val="005DA2"/>
                          </a:solidFill>
                          <a:latin typeface="Times New Roman" panose="02020603050405020304" pitchFamily="18" charset="0"/>
                          <a:cs typeface="Times New Roman" panose="02020603050405020304" pitchFamily="18" charset="0"/>
                        </a:rPr>
                        <a:t>изложения</a:t>
                      </a:r>
                      <a:endParaRPr lang="ru-RU" sz="2000" b="0" dirty="0">
                        <a:solidFill>
                          <a:srgbClr val="005DA2"/>
                        </a:solidFill>
                        <a:latin typeface="Times New Roman" panose="02020603050405020304" pitchFamily="18" charset="0"/>
                        <a:cs typeface="Times New Roman" panose="02020603050405020304" pitchFamily="18" charset="0"/>
                      </a:endParaRPr>
                    </a:p>
                    <a:p>
                      <a:pPr algn="just"/>
                      <a:r>
                        <a:rPr lang="ru-RU" sz="2000" b="0" dirty="0">
                          <a:solidFill>
                            <a:srgbClr val="005DA2"/>
                          </a:solidFill>
                          <a:latin typeface="Times New Roman" panose="02020603050405020304" pitchFamily="18" charset="0"/>
                          <a:cs typeface="Times New Roman" panose="02020603050405020304" pitchFamily="18" charset="0"/>
                        </a:rPr>
                        <a:t> Работа характеризуется композиционной стройностью и завершенностью, ошибок в понимании текста </a:t>
                      </a:r>
                      <a:r>
                        <a:rPr lang="ru-RU" sz="2000" b="0" dirty="0" smtClean="0">
                          <a:solidFill>
                            <a:srgbClr val="005DA2"/>
                          </a:solidFill>
                          <a:latin typeface="Times New Roman" panose="02020603050405020304" pitchFamily="18" charset="0"/>
                          <a:cs typeface="Times New Roman" panose="02020603050405020304" pitchFamily="18" charset="0"/>
                        </a:rPr>
                        <a:t>нет</a:t>
                      </a:r>
                      <a:endParaRPr lang="ru-RU" b="0" dirty="0">
                        <a:solidFill>
                          <a:srgbClr val="005DA2"/>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r>
                        <a:rPr lang="ru-RU" dirty="0">
                          <a:solidFill>
                            <a:srgbClr val="C00000"/>
                          </a:solidFill>
                          <a:latin typeface="Times New Roman" panose="02020603050405020304" pitchFamily="18" charset="0"/>
                          <a:cs typeface="Times New Roman" panose="02020603050405020304" pitchFamily="18" charset="0"/>
                        </a:rPr>
                        <a:t>С3К1-</a:t>
                      </a:r>
                    </a:p>
                    <a:p>
                      <a:r>
                        <a:rPr lang="ru-RU" dirty="0">
                          <a:solidFill>
                            <a:srgbClr val="C00000"/>
                          </a:solidFill>
                          <a:latin typeface="Times New Roman" panose="02020603050405020304" pitchFamily="18" charset="0"/>
                          <a:cs typeface="Times New Roman" panose="02020603050405020304" pitchFamily="18" charset="0"/>
                        </a:rPr>
                        <a:t>2 балла</a:t>
                      </a: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r>
                        <a:rPr lang="ru-RU" dirty="0">
                          <a:solidFill>
                            <a:srgbClr val="C00000"/>
                          </a:solidFill>
                          <a:latin typeface="Times New Roman" panose="02020603050405020304" pitchFamily="18" charset="0"/>
                          <a:cs typeface="Times New Roman" panose="02020603050405020304" pitchFamily="18" charset="0"/>
                        </a:rPr>
                        <a:t>С3К2–</a:t>
                      </a:r>
                    </a:p>
                    <a:p>
                      <a:r>
                        <a:rPr lang="ru-RU" dirty="0">
                          <a:solidFill>
                            <a:srgbClr val="C00000"/>
                          </a:solidFill>
                          <a:latin typeface="Times New Roman" panose="02020603050405020304" pitchFamily="18" charset="0"/>
                          <a:cs typeface="Times New Roman" panose="02020603050405020304" pitchFamily="18" charset="0"/>
                        </a:rPr>
                        <a:t>3 балла</a:t>
                      </a: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r>
                        <a:rPr lang="ru-RU" dirty="0">
                          <a:solidFill>
                            <a:srgbClr val="C00000"/>
                          </a:solidFill>
                          <a:latin typeface="Times New Roman" panose="02020603050405020304" pitchFamily="18" charset="0"/>
                          <a:cs typeface="Times New Roman" panose="02020603050405020304" pitchFamily="18" charset="0"/>
                        </a:rPr>
                        <a:t>С2К3 – 2 балла</a:t>
                      </a: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r>
                        <a:rPr lang="ru-RU" dirty="0">
                          <a:solidFill>
                            <a:srgbClr val="C00000"/>
                          </a:solidFill>
                          <a:latin typeface="Times New Roman" panose="02020603050405020304" pitchFamily="18" charset="0"/>
                          <a:cs typeface="Times New Roman" panose="02020603050405020304" pitchFamily="18" charset="0"/>
                        </a:rPr>
                        <a:t>С2К4 – 2 балла</a:t>
                      </a:r>
                    </a:p>
                  </a:txBody>
                  <a:tcPr>
                    <a:solidFill>
                      <a:schemeClr val="bg1">
                        <a:lumMod val="95000"/>
                      </a:schemeClr>
                    </a:solidFill>
                  </a:tcPr>
                </a:tc>
                <a:extLst>
                  <a:ext uri="{0D108BD9-81ED-4DB2-BD59-A6C34878D82A}">
                    <a16:rowId xmlns="" xmlns:a16="http://schemas.microsoft.com/office/drawing/2014/main" val="1617410507"/>
                  </a:ext>
                </a:extLst>
              </a:tr>
            </a:tbl>
          </a:graphicData>
        </a:graphic>
      </p:graphicFrame>
      <p:sp>
        <p:nvSpPr>
          <p:cNvPr id="4" name="Нижний колонтитул 3">
            <a:extLst>
              <a:ext uri="{FF2B5EF4-FFF2-40B4-BE49-F238E27FC236}">
                <a16:creationId xmlns="" xmlns:a16="http://schemas.microsoft.com/office/drawing/2014/main" id="{3D1E04AD-8791-49E9-85A7-1D5A43E31114}"/>
              </a:ext>
            </a:extLst>
          </p:cNvPr>
          <p:cNvSpPr>
            <a:spLocks noGrp="1"/>
          </p:cNvSpPr>
          <p:nvPr>
            <p:ph type="ftr" sz="quarter" idx="11"/>
          </p:nvPr>
        </p:nvSpPr>
        <p:spPr/>
        <p:txBody>
          <a:bodyPr/>
          <a:lstStyle/>
          <a:p>
            <a:pPr>
              <a:defRPr/>
            </a:pPr>
            <a:r>
              <a:rPr lang="en-US" dirty="0"/>
              <a:t>www.PresentationPro.com</a:t>
            </a:r>
          </a:p>
        </p:txBody>
      </p:sp>
    </p:spTree>
    <p:extLst>
      <p:ext uri="{BB962C8B-B14F-4D97-AF65-F5344CB8AC3E}">
        <p14:creationId xmlns:p14="http://schemas.microsoft.com/office/powerpoint/2010/main" val="45785184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497476" y="1604798"/>
            <a:ext cx="5122339" cy="2784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2050" name="Рисунок 3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56503" y="2132856"/>
            <a:ext cx="1263042" cy="1751232"/>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5" name="Рисунок 3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67400" y="4139251"/>
            <a:ext cx="1098376" cy="1497992"/>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6" name="Рисунок 3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96364" y="5053883"/>
            <a:ext cx="1103250" cy="1497992"/>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0" y="1"/>
            <a:ext cx="9144000" cy="307777"/>
          </a:xfrm>
          <a:prstGeom prst="rect">
            <a:avLst/>
          </a:prstGeom>
        </p:spPr>
        <p:txBody>
          <a:bodyPr wrap="square">
            <a:spAutoFit/>
          </a:bodyPr>
          <a:lstStyle/>
          <a:p>
            <a:pPr algn="r"/>
            <a:r>
              <a:rPr lang="ru-RU" sz="1400" i="1" dirty="0">
                <a:solidFill>
                  <a:schemeClr val="bg1">
                    <a:lumMod val="50000"/>
                  </a:schemeClr>
                </a:solidFill>
              </a:rPr>
              <a:t>Полный ассортимент пособий на сайте </a:t>
            </a:r>
            <a:r>
              <a:rPr lang="en-US" sz="1400" i="1" dirty="0">
                <a:solidFill>
                  <a:schemeClr val="bg1">
                    <a:lumMod val="50000"/>
                  </a:schemeClr>
                </a:solidFill>
                <a:hlinkClick r:id="rId5"/>
              </a:rPr>
              <a:t>www.legionr.ru</a:t>
            </a:r>
            <a:r>
              <a:rPr lang="en-US" sz="1400" i="1" dirty="0">
                <a:solidFill>
                  <a:schemeClr val="bg1">
                    <a:lumMod val="50000"/>
                  </a:schemeClr>
                </a:solidFill>
              </a:rPr>
              <a:t> </a:t>
            </a:r>
            <a:endParaRPr lang="ru-RU" sz="1400" i="1" dirty="0">
              <a:solidFill>
                <a:schemeClr val="bg1">
                  <a:lumMod val="50000"/>
                </a:schemeClr>
              </a:solidFill>
            </a:endParaRPr>
          </a:p>
        </p:txBody>
      </p:sp>
      <p:sp>
        <p:nvSpPr>
          <p:cNvPr id="19" name="Заголовок 1"/>
          <p:cNvSpPr txBox="1">
            <a:spLocks/>
          </p:cNvSpPr>
          <p:nvPr/>
        </p:nvSpPr>
        <p:spPr>
          <a:xfrm>
            <a:off x="432048" y="552864"/>
            <a:ext cx="87119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600" b="1" dirty="0">
                <a:solidFill>
                  <a:schemeClr val="accent2">
                    <a:lumMod val="60000"/>
                    <a:lumOff val="40000"/>
                  </a:schemeClr>
                </a:solidFill>
                <a:latin typeface="Arial Black" pitchFamily="34" charset="0"/>
              </a:rPr>
              <a:t>КОМПЛЕКС ПОСОБИЙ</a:t>
            </a:r>
            <a:r>
              <a:rPr lang="ru-RU" sz="2600" b="1"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ru-RU" sz="2600" b="1" dirty="0">
                <a:solidFill>
                  <a:schemeClr val="accent2">
                    <a:lumMod val="60000"/>
                    <a:lumOff val="40000"/>
                  </a:schemeClr>
                </a:solidFill>
                <a:latin typeface="Arial Black" pitchFamily="34" charset="0"/>
              </a:rPr>
              <a:t>ПО РУССКОМУ ЯЗЫКУ</a:t>
            </a:r>
          </a:p>
          <a:p>
            <a:pPr algn="l"/>
            <a:endParaRPr lang="ru-RU" sz="2600" b="1" dirty="0">
              <a:solidFill>
                <a:srgbClr val="FFC000"/>
              </a:solidFill>
              <a:latin typeface="Arial Black" pitchFamily="34" charset="0"/>
            </a:endParaRPr>
          </a:p>
        </p:txBody>
      </p:sp>
      <p:sp>
        <p:nvSpPr>
          <p:cNvPr id="20" name="Заголовок 1"/>
          <p:cNvSpPr txBox="1">
            <a:spLocks/>
          </p:cNvSpPr>
          <p:nvPr/>
        </p:nvSpPr>
        <p:spPr>
          <a:xfrm>
            <a:off x="504056" y="1220757"/>
            <a:ext cx="8507288" cy="379859"/>
          </a:xfrm>
          <a:prstGeom prst="rect">
            <a:avLst/>
          </a:prstGeom>
          <a:solidFill>
            <a:schemeClr val="tx1">
              <a:lumMod val="65000"/>
              <a:lumOff val="3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500" dirty="0">
                <a:solidFill>
                  <a:schemeClr val="bg1"/>
                </a:solidFill>
                <a:latin typeface="Arial Black" pitchFamily="34" charset="0"/>
              </a:rPr>
              <a:t>ОГЭ</a:t>
            </a:r>
          </a:p>
        </p:txBody>
      </p:sp>
      <p:sp>
        <p:nvSpPr>
          <p:cNvPr id="17" name="Плюс 16"/>
          <p:cNvSpPr/>
          <p:nvPr/>
        </p:nvSpPr>
        <p:spPr>
          <a:xfrm>
            <a:off x="2023302" y="2865659"/>
            <a:ext cx="316451" cy="411624"/>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2052" name="Рисунок 3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85614" y="2132856"/>
            <a:ext cx="1222290" cy="175123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051" name="Рисунок 3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6755" y="2132856"/>
            <a:ext cx="1260496" cy="1751232"/>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4" name="Плюс 13"/>
          <p:cNvSpPr/>
          <p:nvPr/>
        </p:nvSpPr>
        <p:spPr>
          <a:xfrm>
            <a:off x="3779913" y="2865659"/>
            <a:ext cx="316451" cy="411624"/>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23"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20923" y="3265152"/>
            <a:ext cx="1106165" cy="148762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49" name="Рисунок 39" descr="Описание: http://legionr.ru/upload/iblock/a4f/a4f8c65eb1d82480a47f66e205f84d6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9332" y="2156471"/>
            <a:ext cx="734697" cy="648073"/>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813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504058" y="1612469"/>
            <a:ext cx="5039583" cy="2693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7145" y="2204864"/>
            <a:ext cx="1312568" cy="182721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192457" y="1604797"/>
            <a:ext cx="2812141" cy="2700915"/>
          </a:xfrm>
          <a:prstGeom prst="rect">
            <a:avLst/>
          </a:prstGeom>
          <a:gradFill flip="none" rotWithShape="1">
            <a:gsLst>
              <a:gs pos="0">
                <a:schemeClr val="bg1">
                  <a:lumMod val="86000"/>
                  <a:lumOff val="14000"/>
                </a:schemeClr>
              </a:gs>
              <a:gs pos="50000">
                <a:schemeClr val="bg1">
                  <a:lumMod val="77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11960" y="2204864"/>
            <a:ext cx="1239064" cy="182721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3081" y="4771915"/>
            <a:ext cx="1103017" cy="168619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93379" y="2204864"/>
            <a:ext cx="1198101" cy="182721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92813" y="2204863"/>
            <a:ext cx="1154303" cy="1797846"/>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62" name="Picture 14" descr="http://legionr.ru/upload/iblock/0a8/0a83f317107e3c3a84f89d037732a3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204863"/>
            <a:ext cx="1138632" cy="183296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9" name="Плюс 18"/>
          <p:cNvSpPr/>
          <p:nvPr/>
        </p:nvSpPr>
        <p:spPr>
          <a:xfrm>
            <a:off x="1979713" y="2736989"/>
            <a:ext cx="336599" cy="411624"/>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8" name="Прямоугольник 17"/>
          <p:cNvSpPr/>
          <p:nvPr/>
        </p:nvSpPr>
        <p:spPr>
          <a:xfrm>
            <a:off x="0" y="1"/>
            <a:ext cx="9144000" cy="307777"/>
          </a:xfrm>
          <a:prstGeom prst="rect">
            <a:avLst/>
          </a:prstGeom>
        </p:spPr>
        <p:txBody>
          <a:bodyPr wrap="square">
            <a:spAutoFit/>
          </a:bodyPr>
          <a:lstStyle/>
          <a:p>
            <a:pPr algn="r"/>
            <a:r>
              <a:rPr lang="ru-RU" sz="1400" i="1" dirty="0">
                <a:solidFill>
                  <a:schemeClr val="bg1">
                    <a:lumMod val="50000"/>
                  </a:schemeClr>
                </a:solidFill>
              </a:rPr>
              <a:t>Полный ассортимент пособий на сайте </a:t>
            </a:r>
            <a:r>
              <a:rPr lang="en-US" sz="1400" i="1" dirty="0">
                <a:solidFill>
                  <a:schemeClr val="bg1">
                    <a:lumMod val="50000"/>
                  </a:schemeClr>
                </a:solidFill>
                <a:hlinkClick r:id="rId8"/>
              </a:rPr>
              <a:t>www.legionr.ru</a:t>
            </a:r>
            <a:r>
              <a:rPr lang="en-US" sz="1400" i="1" dirty="0">
                <a:solidFill>
                  <a:schemeClr val="bg1">
                    <a:lumMod val="50000"/>
                  </a:schemeClr>
                </a:solidFill>
              </a:rPr>
              <a:t> </a:t>
            </a:r>
            <a:endParaRPr lang="ru-RU" sz="1400" i="1" dirty="0">
              <a:solidFill>
                <a:schemeClr val="bg1">
                  <a:lumMod val="50000"/>
                </a:schemeClr>
              </a:solidFill>
            </a:endParaRPr>
          </a:p>
        </p:txBody>
      </p:sp>
      <p:pic>
        <p:nvPicPr>
          <p:cNvPr id="22" name="Picture 8"/>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431658" y="4803248"/>
            <a:ext cx="1096110" cy="166096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4" name="Picture 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180421" y="4797152"/>
            <a:ext cx="1095971" cy="167357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0" name="Заголовок 1"/>
          <p:cNvSpPr txBox="1">
            <a:spLocks/>
          </p:cNvSpPr>
          <p:nvPr/>
        </p:nvSpPr>
        <p:spPr>
          <a:xfrm>
            <a:off x="432048" y="1"/>
            <a:ext cx="8711952" cy="16958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600" b="1" dirty="0">
                <a:solidFill>
                  <a:schemeClr val="accent2">
                    <a:lumMod val="60000"/>
                    <a:lumOff val="40000"/>
                  </a:schemeClr>
                </a:solidFill>
                <a:latin typeface="Arial Black" pitchFamily="34" charset="0"/>
              </a:rPr>
              <a:t>КОМПЛЕКС ПОСОБИЙ</a:t>
            </a:r>
            <a:r>
              <a:rPr lang="ru-RU" sz="2600" b="1"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ru-RU" sz="2600" b="1" dirty="0">
                <a:solidFill>
                  <a:schemeClr val="accent2">
                    <a:lumMod val="60000"/>
                    <a:lumOff val="40000"/>
                  </a:schemeClr>
                </a:solidFill>
                <a:latin typeface="Arial Black" pitchFamily="34" charset="0"/>
              </a:rPr>
              <a:t>ПО РУССКОМУ ЯЗЫКУ</a:t>
            </a:r>
          </a:p>
          <a:p>
            <a:pPr algn="l"/>
            <a:endParaRPr lang="ru-RU" sz="2600" b="1" dirty="0">
              <a:solidFill>
                <a:srgbClr val="FFC000"/>
              </a:solidFill>
              <a:latin typeface="Arial Black" pitchFamily="34" charset="0"/>
            </a:endParaRPr>
          </a:p>
        </p:txBody>
      </p:sp>
      <p:sp>
        <p:nvSpPr>
          <p:cNvPr id="21" name="Заголовок 1"/>
          <p:cNvSpPr txBox="1">
            <a:spLocks/>
          </p:cNvSpPr>
          <p:nvPr/>
        </p:nvSpPr>
        <p:spPr>
          <a:xfrm>
            <a:off x="504056" y="1220757"/>
            <a:ext cx="8507288" cy="379859"/>
          </a:xfrm>
          <a:prstGeom prst="rect">
            <a:avLst/>
          </a:prstGeom>
          <a:solidFill>
            <a:schemeClr val="tx1">
              <a:lumMod val="65000"/>
              <a:lumOff val="3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500" dirty="0">
                <a:solidFill>
                  <a:schemeClr val="bg1"/>
                </a:solidFill>
                <a:latin typeface="Arial Black" pitchFamily="34" charset="0"/>
              </a:rPr>
              <a:t>ЕГЭ</a:t>
            </a:r>
          </a:p>
        </p:txBody>
      </p:sp>
      <p:sp>
        <p:nvSpPr>
          <p:cNvPr id="27" name="Плюс 26"/>
          <p:cNvSpPr/>
          <p:nvPr/>
        </p:nvSpPr>
        <p:spPr>
          <a:xfrm>
            <a:off x="3803354" y="2732852"/>
            <a:ext cx="336599" cy="411624"/>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28" name="Picture 8"/>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843809" y="4797152"/>
            <a:ext cx="1106165" cy="167358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3" name="Рисунок 39" descr="Описание: http://legionr.ru/upload/iblock/a4f/a4f8c65eb1d82480a47f66e205f84d6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71320" y="5943600"/>
            <a:ext cx="771880" cy="68881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028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solidFill>
                  <a:schemeClr val="accent2">
                    <a:lumMod val="60000"/>
                    <a:lumOff val="40000"/>
                  </a:schemeClr>
                </a:solidFill>
                <a:latin typeface="Times New Roman" pitchFamily="18" charset="0"/>
                <a:cs typeface="Times New Roman" pitchFamily="18" charset="0"/>
              </a:rPr>
              <a:t>Объекты исследования в ОГЭ </a:t>
            </a:r>
          </a:p>
        </p:txBody>
      </p:sp>
      <p:sp>
        <p:nvSpPr>
          <p:cNvPr id="3" name="Содержимое 2"/>
          <p:cNvSpPr>
            <a:spLocks noGrp="1"/>
          </p:cNvSpPr>
          <p:nvPr>
            <p:ph idx="1"/>
          </p:nvPr>
        </p:nvSpPr>
        <p:spPr/>
        <p:txBody>
          <a:bodyPr/>
          <a:lstStyle/>
          <a:p>
            <a:r>
              <a:rPr lang="ru-RU" dirty="0">
                <a:latin typeface="Times New Roman" pitchFamily="18" charset="0"/>
                <a:cs typeface="Times New Roman" pitchFamily="18" charset="0"/>
              </a:rPr>
              <a:t>Грамматическая основа предложения</a:t>
            </a:r>
          </a:p>
          <a:p>
            <a:r>
              <a:rPr lang="ru-RU" dirty="0">
                <a:latin typeface="Times New Roman" pitchFamily="18" charset="0"/>
                <a:cs typeface="Times New Roman" pitchFamily="18" charset="0"/>
              </a:rPr>
              <a:t>Синтаксическая структура предложения</a:t>
            </a:r>
          </a:p>
          <a:p>
            <a:r>
              <a:rPr lang="ru-RU" dirty="0">
                <a:latin typeface="Times New Roman" pitchFamily="18" charset="0"/>
                <a:cs typeface="Times New Roman" pitchFamily="18" charset="0"/>
              </a:rPr>
              <a:t>Слово и его правописание</a:t>
            </a:r>
          </a:p>
          <a:p>
            <a:r>
              <a:rPr lang="ru-RU" dirty="0">
                <a:latin typeface="Times New Roman" pitchFamily="18" charset="0"/>
                <a:cs typeface="Times New Roman" pitchFamily="18" charset="0"/>
              </a:rPr>
              <a:t>Тип подчинительной связи в словосочетании</a:t>
            </a:r>
          </a:p>
          <a:p>
            <a:r>
              <a:rPr lang="ru-RU" dirty="0">
                <a:latin typeface="Times New Roman" pitchFamily="18" charset="0"/>
                <a:cs typeface="Times New Roman" pitchFamily="18" charset="0"/>
              </a:rPr>
              <a:t>Содержание текста</a:t>
            </a:r>
          </a:p>
          <a:p>
            <a:r>
              <a:rPr lang="ru-RU" dirty="0">
                <a:latin typeface="Times New Roman" pitchFamily="18" charset="0"/>
                <a:cs typeface="Times New Roman" pitchFamily="18" charset="0"/>
              </a:rPr>
              <a:t>Средства художественной выразительности в тексте</a:t>
            </a:r>
          </a:p>
          <a:p>
            <a:r>
              <a:rPr lang="ru-RU" dirty="0">
                <a:latin typeface="Times New Roman" pitchFamily="18" charset="0"/>
                <a:cs typeface="Times New Roman" pitchFamily="18" charset="0"/>
              </a:rPr>
              <a:t>Стилистическая окраска слова</a:t>
            </a:r>
          </a:p>
        </p:txBody>
      </p:sp>
      <p:sp>
        <p:nvSpPr>
          <p:cNvPr id="4" name="Нижний колонтитул 3"/>
          <p:cNvSpPr>
            <a:spLocks noGrp="1"/>
          </p:cNvSpPr>
          <p:nvPr>
            <p:ph type="ftr" sz="quarter" idx="11"/>
          </p:nvPr>
        </p:nvSpPr>
        <p:spPr/>
        <p:txBody>
          <a:bodyPr/>
          <a:lstStyle/>
          <a:p>
            <a:pPr>
              <a:defRPr/>
            </a:pPr>
            <a:r>
              <a:rPr lang="en-US"/>
              <a:t>www.PresentationPro.com</a:t>
            </a:r>
            <a:endParaRPr lang="en-US" dirty="0"/>
          </a:p>
        </p:txBody>
      </p:sp>
      <p:pic>
        <p:nvPicPr>
          <p:cNvPr id="5"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6400800"/>
            <a:ext cx="2133600" cy="41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46187" y="2905485"/>
            <a:ext cx="1712079" cy="236361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67" y="2854115"/>
            <a:ext cx="1683609" cy="236013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0114" y="2909038"/>
            <a:ext cx="1651254" cy="234737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0" y="1"/>
            <a:ext cx="9144000" cy="307777"/>
          </a:xfrm>
          <a:prstGeom prst="rect">
            <a:avLst/>
          </a:prstGeom>
        </p:spPr>
        <p:txBody>
          <a:bodyPr wrap="square">
            <a:spAutoFit/>
          </a:bodyPr>
          <a:lstStyle/>
          <a:p>
            <a:pPr algn="r"/>
            <a:r>
              <a:rPr lang="ru-RU" sz="1400" i="1" dirty="0">
                <a:solidFill>
                  <a:schemeClr val="bg1">
                    <a:lumMod val="50000"/>
                  </a:schemeClr>
                </a:solidFill>
              </a:rPr>
              <a:t>Полный ассортимент пособий на сайте </a:t>
            </a:r>
            <a:r>
              <a:rPr lang="en-US" sz="1400" i="1" dirty="0">
                <a:solidFill>
                  <a:schemeClr val="bg1">
                    <a:lumMod val="50000"/>
                  </a:schemeClr>
                </a:solidFill>
                <a:hlinkClick r:id="rId5"/>
              </a:rPr>
              <a:t>www.legionr.ru</a:t>
            </a:r>
            <a:r>
              <a:rPr lang="en-US" sz="1400" i="1" dirty="0">
                <a:solidFill>
                  <a:schemeClr val="bg1">
                    <a:lumMod val="50000"/>
                  </a:schemeClr>
                </a:solidFill>
              </a:rPr>
              <a:t> </a:t>
            </a:r>
            <a:endParaRPr lang="ru-RU" sz="1400" i="1" dirty="0">
              <a:solidFill>
                <a:schemeClr val="bg1">
                  <a:lumMod val="50000"/>
                </a:schemeClr>
              </a:solidFill>
            </a:endParaRPr>
          </a:p>
        </p:txBody>
      </p:sp>
      <p:sp>
        <p:nvSpPr>
          <p:cNvPr id="14" name="Заголовок 1"/>
          <p:cNvSpPr txBox="1">
            <a:spLocks/>
          </p:cNvSpPr>
          <p:nvPr/>
        </p:nvSpPr>
        <p:spPr>
          <a:xfrm>
            <a:off x="432048" y="552864"/>
            <a:ext cx="87119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600" b="1" dirty="0">
                <a:solidFill>
                  <a:schemeClr val="accent2">
                    <a:lumMod val="60000"/>
                    <a:lumOff val="40000"/>
                  </a:schemeClr>
                </a:solidFill>
                <a:latin typeface="Arial Black" pitchFamily="34" charset="0"/>
              </a:rPr>
              <a:t>ПОСОБИЯ</a:t>
            </a:r>
            <a:r>
              <a:rPr lang="ru-RU" sz="2600" b="1"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ru-RU" sz="2600" b="1" dirty="0">
                <a:solidFill>
                  <a:schemeClr val="accent2">
                    <a:lumMod val="60000"/>
                    <a:lumOff val="40000"/>
                  </a:schemeClr>
                </a:solidFill>
                <a:latin typeface="Arial Black" pitchFamily="34" charset="0"/>
              </a:rPr>
              <a:t>ПО РУССКОМУ ЯЗЫКУ</a:t>
            </a:r>
          </a:p>
          <a:p>
            <a:pPr algn="l"/>
            <a:endParaRPr lang="ru-RU" sz="2600" b="1" dirty="0">
              <a:solidFill>
                <a:srgbClr val="FFC000"/>
              </a:solidFill>
              <a:latin typeface="Arial Black" pitchFamily="34" charset="0"/>
            </a:endParaRPr>
          </a:p>
        </p:txBody>
      </p:sp>
      <p:sp>
        <p:nvSpPr>
          <p:cNvPr id="15" name="Заголовок 1"/>
          <p:cNvSpPr txBox="1">
            <a:spLocks/>
          </p:cNvSpPr>
          <p:nvPr/>
        </p:nvSpPr>
        <p:spPr>
          <a:xfrm>
            <a:off x="504056" y="1220757"/>
            <a:ext cx="8507288" cy="379859"/>
          </a:xfrm>
          <a:prstGeom prst="rect">
            <a:avLst/>
          </a:prstGeom>
          <a:solidFill>
            <a:schemeClr val="tx1">
              <a:lumMod val="65000"/>
              <a:lumOff val="3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500" dirty="0">
                <a:solidFill>
                  <a:schemeClr val="bg1"/>
                </a:solidFill>
                <a:latin typeface="Arial Black" pitchFamily="34" charset="0"/>
              </a:rPr>
              <a:t>ВПР</a:t>
            </a:r>
          </a:p>
        </p:txBody>
      </p:sp>
      <p:pic>
        <p:nvPicPr>
          <p:cNvPr id="2050" name="Picture 2" descr="\\fs\План издания\КНИГИ НА ПРОВЕРКУ ПЕРЕД СДАЧЕЙ В ПЕЧАТЬ 2019-2020\Русский язык. ВПР. 8 класс. Ступени к ВПР\Русский язык. ВПР. 8 класс_ОБЛ_испр_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9557" y="2915071"/>
            <a:ext cx="1659405" cy="23636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Диск Д\Documents\логотип Легиона\лого легион 15 лет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9263" y="6099083"/>
            <a:ext cx="1298853" cy="41210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 xmlns:a16="http://schemas.microsoft.com/office/drawing/2014/main" id="{FB08190F-B4D0-4833-B572-414E679020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3216" y="2854115"/>
            <a:ext cx="1651254" cy="2457223"/>
          </a:xfrm>
          <a:prstGeom prst="rect">
            <a:avLst/>
          </a:prstGeom>
        </p:spPr>
      </p:pic>
    </p:spTree>
    <p:extLst>
      <p:ext uri="{BB962C8B-B14F-4D97-AF65-F5344CB8AC3E}">
        <p14:creationId xmlns:p14="http://schemas.microsoft.com/office/powerpoint/2010/main" val="12876419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gn="ctr">
              <a:buNone/>
            </a:pPr>
            <a:r>
              <a:rPr lang="ru-RU" sz="4000" b="1" i="1" dirty="0">
                <a:solidFill>
                  <a:schemeClr val="tx1"/>
                </a:solidFill>
                <a:latin typeface="Times New Roman" pitchFamily="18" charset="0"/>
                <a:cs typeface="Times New Roman" pitchFamily="18" charset="0"/>
              </a:rPr>
              <a:t>Здоровья вам и успехов в освоении новой модели!</a:t>
            </a:r>
          </a:p>
          <a:p>
            <a:pPr marL="0" indent="0" algn="ctr">
              <a:buNone/>
            </a:pPr>
            <a:r>
              <a:rPr lang="ru-RU" sz="4000" b="1" i="1" dirty="0">
                <a:solidFill>
                  <a:srgbClr val="C00000"/>
                </a:solidFill>
                <a:latin typeface="Times New Roman" pitchFamily="18" charset="0"/>
                <a:cs typeface="Times New Roman" pitchFamily="18" charset="0"/>
              </a:rPr>
              <a:t>о</a:t>
            </a:r>
            <a:r>
              <a:rPr lang="en-US" sz="4000" b="1" i="1" dirty="0">
                <a:solidFill>
                  <a:srgbClr val="C00000"/>
                </a:solidFill>
                <a:latin typeface="Times New Roman" pitchFamily="18" charset="0"/>
                <a:cs typeface="Times New Roman" pitchFamily="18" charset="0"/>
              </a:rPr>
              <a:t>lga70381@mail.ru</a:t>
            </a:r>
            <a:endParaRPr lang="ru-RU" sz="4000" b="1" i="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endParaRPr lang="ru-RU"/>
          </a:p>
        </p:txBody>
      </p:sp>
      <p:pic>
        <p:nvPicPr>
          <p:cNvPr id="4" name="Picture 2" descr="C:\Диск Д\Documents\логотип Легиона\лого легион 15 лет 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6237312"/>
            <a:ext cx="1298853" cy="4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1631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MOVIE_LOOPED_PLAYBACK" val="1"/>
  <p:tag name="GENSWF_OUTPUT_FILE_NAME" val="PPP_SBUSC_TXT_3D_Graph_Increasing"/>
  <p:tag name="GENSWF_MOVIE_ONCLICK_URL" val="http://"/>
  <p:tag name="GENSWF_MOVIE_PRESENTATION_END_URL" val="http://"/>
</p:tagLst>
</file>

<file path=ppt/theme/theme1.xml><?xml version="1.0" encoding="utf-8"?>
<a:theme xmlns:a="http://schemas.openxmlformats.org/drawingml/2006/main" name="PPP_SMEDI_TLE_MolecularScientist">
  <a:themeElements>
    <a:clrScheme name="Custom">
      <a:dk1>
        <a:srgbClr val="000000"/>
      </a:dk1>
      <a:lt1>
        <a:srgbClr val="FFFFFF"/>
      </a:lt1>
      <a:dk2>
        <a:srgbClr val="000000"/>
      </a:dk2>
      <a:lt2>
        <a:srgbClr val="FFFFFF"/>
      </a:lt2>
      <a:accent1>
        <a:srgbClr val="308099"/>
      </a:accent1>
      <a:accent2>
        <a:srgbClr val="4D6D03"/>
      </a:accent2>
      <a:accent3>
        <a:srgbClr val="B2B2B2"/>
      </a:accent3>
      <a:accent4>
        <a:srgbClr val="0C3642"/>
      </a:accent4>
      <a:accent5>
        <a:srgbClr val="8EC30F"/>
      </a:accent5>
      <a:accent6>
        <a:srgbClr val="5F5F5F"/>
      </a:accent6>
      <a:hlink>
        <a:srgbClr val="308099"/>
      </a:hlink>
      <a:folHlink>
        <a:srgbClr val="5F5F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TM04033917[[fn=Берлин]]</Template>
  <TotalTime>3290</TotalTime>
  <Words>5357</Words>
  <Application>Microsoft Office PowerPoint</Application>
  <PresentationFormat>Экран (4:3)</PresentationFormat>
  <Paragraphs>765</Paragraphs>
  <Slides>91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91</vt:i4>
      </vt:variant>
    </vt:vector>
  </HeadingPairs>
  <TitlesOfParts>
    <vt:vector size="92" baseType="lpstr">
      <vt:lpstr>PPP_SMEDI_TLE_MolecularScientist</vt:lpstr>
      <vt:lpstr>ОГЭ ПО РУССКОМУ ЯЗЫКУ В НОВОМ ФОРМАТЕ:  МЕТОДИКА ПОДГОТОВКИ ДЕВЯТИКЛАССНИКОВ</vt:lpstr>
      <vt:lpstr>Изменения в спецификации и демоверсии ОГЭ по русскому языку на 2020 год</vt:lpstr>
      <vt:lpstr>Презентация PowerPoint</vt:lpstr>
      <vt:lpstr>Изменения в структуре  КИМ ОГЭ</vt:lpstr>
      <vt:lpstr>Изменения в структуре  КИМ ОГЭ</vt:lpstr>
      <vt:lpstr>Изменение в формулировке заданий</vt:lpstr>
      <vt:lpstr>Презентация PowerPoint</vt:lpstr>
      <vt:lpstr>Презентация PowerPoint</vt:lpstr>
      <vt:lpstr>Объекты исследования в ОГЭ </vt:lpstr>
      <vt:lpstr>Презентация PowerPoint</vt:lpstr>
      <vt:lpstr>МЕТОДИКА ПОДГОТОВКИ К СЖАТОМУ ИЗЛОЖЕНИЮ</vt:lpstr>
      <vt:lpstr>Как готовиться к написанию сжатого изложения?</vt:lpstr>
      <vt:lpstr>ОСНОВНЫЕ ПРИЕМЫ КОМПРЕССИИ ТЕКСТА</vt:lpstr>
      <vt:lpstr>ТЕХНИКА НАПИСАНИЯ ИЗЛОЖЕНИЯ</vt:lpstr>
      <vt:lpstr>ТЕХНИКА НАПИСАНИЯ ИЗЛОЖЕНИЯ</vt:lpstr>
      <vt:lpstr>ТЕХНИКА НАПИСАНИЯ ИЗЛОЖЕНИЯ</vt:lpstr>
      <vt:lpstr>Презентация PowerPoint</vt:lpstr>
      <vt:lpstr>ТЕХНИКА НАПИСАНИЯ ИЗЛОЖЕНИЯ</vt:lpstr>
      <vt:lpstr>Задание 2.  Синтаксический анализ</vt:lpstr>
      <vt:lpstr>Задание 2.  Синтаксический анализ</vt:lpstr>
      <vt:lpstr>Задание 2. Синтаксический анализ</vt:lpstr>
      <vt:lpstr>Задание 2. Синтаксический анализ</vt:lpstr>
      <vt:lpstr>Задание 2. Синтаксический анализ: что повторяем</vt:lpstr>
      <vt:lpstr>Задание 2. Синтаксический анализ: что повторяем</vt:lpstr>
      <vt:lpstr>Задание 2. Синтаксический анализ: что повторяем Разграничение подлежащего и приложения </vt:lpstr>
      <vt:lpstr>Задание 2. Синтаксический анализ: что повторяем                   Границы сказуемого</vt:lpstr>
      <vt:lpstr> Задание 2. Синтаксический анализ: что повторяем </vt:lpstr>
      <vt:lpstr>   Задание 2. Синтаксический анализ: что повторяем Виды связи частей в сложноподчинённом предложении</vt:lpstr>
      <vt:lpstr>Задание 3. Пунктуационный анализ</vt:lpstr>
      <vt:lpstr>Задание 3. Пунктуационный анализ</vt:lpstr>
      <vt:lpstr>Задание 3. Пунктуационный анализ</vt:lpstr>
      <vt:lpstr>Задание 3. Пунктуационный анализ</vt:lpstr>
      <vt:lpstr>Задание 3. Пунктуационный анализ</vt:lpstr>
      <vt:lpstr>Задание 3. Пунктуационный анализ</vt:lpstr>
      <vt:lpstr>Задание 3. Пунктуационный анализ</vt:lpstr>
      <vt:lpstr>Задание 3. Пунктуационный анализ</vt:lpstr>
      <vt:lpstr>Задание 3. Пунктуационный анализ</vt:lpstr>
      <vt:lpstr>Задание 3. Пунктуационный анализ</vt:lpstr>
      <vt:lpstr>Задание 4. Синтаксический анализ</vt:lpstr>
      <vt:lpstr>Задание 5. Орфографический анализ</vt:lpstr>
      <vt:lpstr>Задание 5. Орфографический анализ</vt:lpstr>
      <vt:lpstr>Задание 5. Орфографический анализ</vt:lpstr>
      <vt:lpstr>Задание 5. Орфографический анализ</vt:lpstr>
      <vt:lpstr>Задание 5. Орфографический анализ</vt:lpstr>
      <vt:lpstr>Задание 5. Орфографический анализ</vt:lpstr>
      <vt:lpstr>ТЕКСТ</vt:lpstr>
      <vt:lpstr>ТЕКСТ</vt:lpstr>
      <vt:lpstr>ТЕКСТ</vt:lpstr>
      <vt:lpstr>Задание 6. Анализ содержания текста</vt:lpstr>
      <vt:lpstr>Задание 7. Анализ средств выразительности</vt:lpstr>
      <vt:lpstr>Задание 7. Анализ средств выразительности</vt:lpstr>
      <vt:lpstr>Задание 8. Лексический анализ</vt:lpstr>
      <vt:lpstr>Задание 8. Лексический анализ</vt:lpstr>
      <vt:lpstr>Задание 8. Лексический анализ</vt:lpstr>
      <vt:lpstr>Задание 8. Лексический анализ</vt:lpstr>
      <vt:lpstr>Какой тип сочинения выбрать?</vt:lpstr>
      <vt:lpstr>Трудности</vt:lpstr>
      <vt:lpstr>Задание 9.1. Сочинение на лингвистическую тему</vt:lpstr>
      <vt:lpstr>Сочинение на лингвистическую тему (9.1)</vt:lpstr>
      <vt:lpstr>Функции лексичеческих и грамматических явлений</vt:lpstr>
      <vt:lpstr>          Функции знаков препинания</vt:lpstr>
      <vt:lpstr>Типичные ошибки</vt:lpstr>
      <vt:lpstr>Советы ученику</vt:lpstr>
      <vt:lpstr>Как приводить примеры из текста?</vt:lpstr>
      <vt:lpstr>Сочинение  9.1 (исходный текст)</vt:lpstr>
      <vt:lpstr>Сочинение  9.1 (исходный текст)</vt:lpstr>
      <vt:lpstr>Высказывание к сочинению 9.1</vt:lpstr>
      <vt:lpstr>Разбор сочинения</vt:lpstr>
      <vt:lpstr>Сочинение на тему, связанную с анализом текста (9.2)</vt:lpstr>
      <vt:lpstr>Типичные ошибки</vt:lpstr>
      <vt:lpstr>Задание 9.2. Сочинение на тему, связанную с анализом текста</vt:lpstr>
      <vt:lpstr>Презентация PowerPoint</vt:lpstr>
      <vt:lpstr>Презентация PowerPoint</vt:lpstr>
      <vt:lpstr>Презентация PowerPoint</vt:lpstr>
      <vt:lpstr>Презентация PowerPoint</vt:lpstr>
      <vt:lpstr>Задание 9.2. Сочинение на тему, связанную с анализом текста</vt:lpstr>
      <vt:lpstr>Разбор сочинения</vt:lpstr>
      <vt:lpstr>Сочинение на тему, связанную с анализом текста (толкование значения слова) (9.3)</vt:lpstr>
      <vt:lpstr>Типичные ошибки</vt:lpstr>
      <vt:lpstr>СПОСОБЫ ТОЛКОВАНИЯ СЛОВА</vt:lpstr>
      <vt:lpstr>Презентация PowerPoint</vt:lpstr>
      <vt:lpstr>Презентация PowerPoint</vt:lpstr>
      <vt:lpstr>Презентация PowerPoint</vt:lpstr>
      <vt:lpstr>Презентация PowerPoint</vt:lpstr>
      <vt:lpstr>Презентация PowerPoint</vt:lpstr>
      <vt:lpstr>Задание 9.3. Сочинение на тему, связанную с анализом текста (толкование значения слова)</vt:lpstr>
      <vt:lpstr>Разбор сочинения</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271</cp:revision>
  <dcterms:created xsi:type="dcterms:W3CDTF">2004-02-11T14:41:34Z</dcterms:created>
  <dcterms:modified xsi:type="dcterms:W3CDTF">2020-01-31T07:22:03Z</dcterms:modified>
</cp:coreProperties>
</file>