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6590" y="4650640"/>
            <a:ext cx="4428445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3734410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1138425"/>
            <a:ext cx="67098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901950"/>
            <a:ext cx="626090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1217065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74924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360065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8475" y="3734410"/>
            <a:ext cx="5335525" cy="1221640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Arial Narrow" pitchFamily="34" charset="0"/>
              </a:rPr>
              <a:t>Современные игровые технологии </a:t>
            </a:r>
            <a:r>
              <a:rPr lang="ru-RU" sz="2600" b="1" dirty="0" smtClean="0">
                <a:latin typeface="Arial Narrow" pitchFamily="34" charset="0"/>
              </a:rPr>
              <a:t/>
            </a:r>
            <a:br>
              <a:rPr lang="ru-RU" sz="2600" b="1" dirty="0" smtClean="0">
                <a:latin typeface="Arial Narrow" pitchFamily="34" charset="0"/>
              </a:rPr>
            </a:br>
            <a:r>
              <a:rPr lang="ru-RU" sz="2600" b="1" dirty="0" smtClean="0">
                <a:latin typeface="Arial Narrow" pitchFamily="34" charset="0"/>
              </a:rPr>
              <a:t>в </a:t>
            </a:r>
            <a:r>
              <a:rPr lang="ru-RU" sz="2600" b="1" dirty="0">
                <a:latin typeface="Arial Narrow" pitchFamily="34" charset="0"/>
              </a:rPr>
              <a:t>образовательной деятельности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7655" y="5872280"/>
            <a:ext cx="5789980" cy="763525"/>
          </a:xfrm>
        </p:spPr>
        <p:txBody>
          <a:bodyPr>
            <a:normAutofit fontScale="92500" lnSpcReduction="10000"/>
          </a:bodyPr>
          <a:lstStyle/>
          <a:p>
            <a:r>
              <a:rPr lang="ru-RU" sz="2300" dirty="0" smtClean="0">
                <a:latin typeface="Arial Narrow" pitchFamily="34" charset="0"/>
              </a:rPr>
              <a:t>Орлова Д.В., педагог-психолог</a:t>
            </a:r>
          </a:p>
          <a:p>
            <a:r>
              <a:rPr lang="ru-RU" sz="2300" dirty="0" smtClean="0">
                <a:latin typeface="Arial Narrow" pitchFamily="34" charset="0"/>
              </a:rPr>
              <a:t>МАОУ «ОЦ «НЬЮТОН» г. Челябинска»</a:t>
            </a:r>
            <a:endParaRPr lang="en-US" sz="23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015" y="1749245"/>
            <a:ext cx="6548430" cy="610820"/>
          </a:xfrm>
        </p:spPr>
        <p:txBody>
          <a:bodyPr>
            <a:normAutofit fontScale="90000"/>
          </a:bodyPr>
          <a:lstStyle/>
          <a:p>
            <a:pPr algn="r"/>
            <a:r>
              <a:rPr lang="ru-RU" altLang="ru-RU" sz="2900" dirty="0" smtClean="0">
                <a:latin typeface="Arial Narrow" pitchFamily="34" charset="0"/>
              </a:rPr>
              <a:t>«…</a:t>
            </a:r>
            <a:r>
              <a:rPr lang="ru-RU" altLang="ru-RU" sz="2900" dirty="0">
                <a:latin typeface="Arial Narrow" pitchFamily="34" charset="0"/>
              </a:rPr>
              <a:t>ребенок должен играть, даже когда делает серьезное дело. Вся его жизнь – это игра</a:t>
            </a:r>
            <a:r>
              <a:rPr lang="ru-RU" altLang="ru-RU" sz="2900" dirty="0" smtClean="0">
                <a:latin typeface="Arial Narrow" pitchFamily="34" charset="0"/>
              </a:rPr>
              <a:t>».</a:t>
            </a:r>
            <a:br>
              <a:rPr lang="ru-RU" altLang="ru-RU" sz="2900" dirty="0" smtClean="0">
                <a:latin typeface="Arial Narrow" pitchFamily="34" charset="0"/>
              </a:rPr>
            </a:br>
            <a:r>
              <a:rPr lang="ru-RU" altLang="ru-RU" sz="2900" dirty="0" err="1" smtClean="0">
                <a:latin typeface="Arial Narrow" pitchFamily="34" charset="0"/>
              </a:rPr>
              <a:t>А.С.Макаренко</a:t>
            </a:r>
            <a:r>
              <a:rPr lang="ru-RU" altLang="ru-RU" dirty="0"/>
              <a:t/>
            </a:r>
            <a:br>
              <a:rPr lang="ru-RU" alt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6" y="2512770"/>
            <a:ext cx="7177134" cy="41230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Arial Narrow" pitchFamily="34" charset="0"/>
              </a:rPr>
              <a:t>Функции игры:</a:t>
            </a:r>
          </a:p>
          <a:p>
            <a:r>
              <a:rPr lang="ru-RU" dirty="0" smtClean="0">
                <a:latin typeface="Arial Narrow" pitchFamily="34" charset="0"/>
              </a:rPr>
              <a:t>развлекательная </a:t>
            </a:r>
            <a:r>
              <a:rPr lang="ru-RU" dirty="0">
                <a:latin typeface="Arial Narrow" pitchFamily="34" charset="0"/>
              </a:rPr>
              <a:t>функция</a:t>
            </a:r>
            <a:endParaRPr lang="ru-RU" dirty="0" smtClean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коммуникативная </a:t>
            </a:r>
            <a:r>
              <a:rPr lang="ru-RU" dirty="0">
                <a:latin typeface="Arial Narrow" pitchFamily="34" charset="0"/>
              </a:rPr>
              <a:t>функция</a:t>
            </a:r>
            <a:endParaRPr lang="ru-RU" dirty="0" smtClean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функция самореализации </a:t>
            </a:r>
          </a:p>
          <a:p>
            <a:r>
              <a:rPr lang="ru-RU" dirty="0" err="1" smtClean="0">
                <a:latin typeface="Arial Narrow" pitchFamily="34" charset="0"/>
              </a:rPr>
              <a:t>игротерапевтическая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>
                <a:latin typeface="Arial Narrow" pitchFamily="34" charset="0"/>
              </a:rPr>
              <a:t>функция</a:t>
            </a:r>
            <a:endParaRPr lang="ru-RU" dirty="0" smtClean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диагностическая </a:t>
            </a:r>
            <a:r>
              <a:rPr lang="ru-RU" dirty="0">
                <a:latin typeface="Arial Narrow" pitchFamily="34" charset="0"/>
              </a:rPr>
              <a:t>функция</a:t>
            </a:r>
            <a:endParaRPr lang="ru-RU" dirty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функция  коррекции</a:t>
            </a:r>
          </a:p>
          <a:p>
            <a:r>
              <a:rPr lang="ru-RU" dirty="0">
                <a:latin typeface="Arial Narrow" pitchFamily="34" charset="0"/>
              </a:rPr>
              <a:t>функция </a:t>
            </a:r>
            <a:r>
              <a:rPr lang="ru-RU" dirty="0" smtClean="0">
                <a:latin typeface="Arial Narrow" pitchFamily="34" charset="0"/>
              </a:rPr>
              <a:t>межнациональной коммуникации</a:t>
            </a:r>
          </a:p>
          <a:p>
            <a:r>
              <a:rPr lang="ru-RU" dirty="0">
                <a:latin typeface="Arial Narrow" pitchFamily="34" charset="0"/>
              </a:rPr>
              <a:t>функция </a:t>
            </a:r>
            <a:r>
              <a:rPr lang="ru-RU" dirty="0" smtClean="0">
                <a:latin typeface="Arial Narrow" pitchFamily="34" charset="0"/>
              </a:rPr>
              <a:t>социализации</a:t>
            </a:r>
            <a:endParaRPr lang="en-US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Основные характеристики игры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4130" y="1596540"/>
            <a:ext cx="6566315" cy="4123035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 Narrow" pitchFamily="34" charset="0"/>
              </a:rPr>
              <a:t>свободная развивающая деятельность </a:t>
            </a:r>
            <a:endParaRPr lang="ru-RU" b="1" dirty="0" smtClean="0">
              <a:latin typeface="Arial Narrow" pitchFamily="34" charset="0"/>
            </a:endParaRPr>
          </a:p>
          <a:p>
            <a:r>
              <a:rPr lang="ru-RU" b="1" dirty="0">
                <a:latin typeface="Arial Narrow" pitchFamily="34" charset="0"/>
              </a:rPr>
              <a:t>творческий, </a:t>
            </a:r>
            <a:r>
              <a:rPr lang="ru-RU" b="1" dirty="0" smtClean="0">
                <a:latin typeface="Arial Narrow" pitchFamily="34" charset="0"/>
              </a:rPr>
              <a:t>импровизационный характер </a:t>
            </a:r>
          </a:p>
          <a:p>
            <a:r>
              <a:rPr lang="ru-RU" b="1" dirty="0">
                <a:latin typeface="Arial Narrow" pitchFamily="34" charset="0"/>
              </a:rPr>
              <a:t>эмоциональная приподнятость </a:t>
            </a:r>
            <a:r>
              <a:rPr lang="ru-RU" b="1" dirty="0" smtClean="0">
                <a:latin typeface="Arial Narrow" pitchFamily="34" charset="0"/>
              </a:rPr>
              <a:t>деятельности </a:t>
            </a:r>
            <a:endParaRPr lang="en-US" b="1" dirty="0" smtClean="0">
              <a:latin typeface="Arial Narrow" pitchFamily="34" charset="0"/>
            </a:endParaRPr>
          </a:p>
          <a:p>
            <a:r>
              <a:rPr lang="ru-RU" b="1" dirty="0">
                <a:latin typeface="Arial Narrow" pitchFamily="34" charset="0"/>
              </a:rPr>
              <a:t>наличие прямых или косвенных </a:t>
            </a:r>
            <a:r>
              <a:rPr lang="ru-RU" b="1" dirty="0" smtClean="0">
                <a:latin typeface="Arial Narrow" pitchFamily="34" charset="0"/>
              </a:rPr>
              <a:t>правил</a:t>
            </a:r>
            <a:endParaRPr lang="en-US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1180" y="222195"/>
            <a:ext cx="4878325" cy="99029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Основные направления реализации игровых приемов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2054655"/>
            <a:ext cx="8237835" cy="3970329"/>
          </a:xfrm>
        </p:spPr>
        <p:txBody>
          <a:bodyPr>
            <a:normAutofit/>
          </a:bodyPr>
          <a:lstStyle/>
          <a:p>
            <a:pPr lvl="0" algn="just">
              <a:lnSpc>
                <a:spcPct val="114000"/>
              </a:lnSpc>
            </a:pPr>
            <a:r>
              <a:rPr lang="ru-RU" sz="2600" b="1" dirty="0">
                <a:latin typeface="Arial Narrow" pitchFamily="34" charset="0"/>
              </a:rPr>
              <a:t>дидактическая цель </a:t>
            </a:r>
            <a:r>
              <a:rPr lang="ru-RU" sz="2600" b="1" dirty="0" smtClean="0">
                <a:latin typeface="Arial Narrow" pitchFamily="34" charset="0"/>
              </a:rPr>
              <a:t>трансформируется в игровую задачу</a:t>
            </a:r>
            <a:endParaRPr lang="ru-RU" sz="2600" b="1" dirty="0">
              <a:latin typeface="Arial Narrow" pitchFamily="34" charset="0"/>
            </a:endParaRPr>
          </a:p>
          <a:p>
            <a:pPr lvl="0" algn="just">
              <a:lnSpc>
                <a:spcPct val="114000"/>
              </a:lnSpc>
            </a:pPr>
            <a:r>
              <a:rPr lang="ru-RU" sz="2600" b="1" dirty="0">
                <a:latin typeface="Arial Narrow" pitchFamily="34" charset="0"/>
              </a:rPr>
              <a:t>учебная деятельность подчиняется правилам </a:t>
            </a:r>
            <a:r>
              <a:rPr lang="ru-RU" sz="2600" b="1" dirty="0" smtClean="0">
                <a:latin typeface="Arial Narrow" pitchFamily="34" charset="0"/>
              </a:rPr>
              <a:t>игры</a:t>
            </a:r>
            <a:endParaRPr lang="ru-RU" sz="2600" b="1" dirty="0">
              <a:latin typeface="Arial Narrow" pitchFamily="34" charset="0"/>
            </a:endParaRPr>
          </a:p>
          <a:p>
            <a:pPr lvl="0" algn="just">
              <a:lnSpc>
                <a:spcPct val="114000"/>
              </a:lnSpc>
            </a:pPr>
            <a:r>
              <a:rPr lang="ru-RU" sz="2600" b="1" dirty="0">
                <a:latin typeface="Arial Narrow" pitchFamily="34" charset="0"/>
              </a:rPr>
              <a:t>учебный материал используется в качестве </a:t>
            </a:r>
            <a:r>
              <a:rPr lang="ru-RU" sz="2600" b="1" dirty="0" smtClean="0">
                <a:latin typeface="Arial Narrow" pitchFamily="34" charset="0"/>
              </a:rPr>
              <a:t>средства игры</a:t>
            </a:r>
            <a:endParaRPr lang="ru-RU" sz="2600" b="1" dirty="0">
              <a:latin typeface="Arial Narrow" pitchFamily="34" charset="0"/>
            </a:endParaRPr>
          </a:p>
          <a:p>
            <a:pPr lvl="0" algn="just">
              <a:lnSpc>
                <a:spcPct val="114000"/>
              </a:lnSpc>
            </a:pPr>
            <a:r>
              <a:rPr lang="ru-RU" sz="2600" b="1" dirty="0">
                <a:latin typeface="Arial Narrow" pitchFamily="34" charset="0"/>
              </a:rPr>
              <a:t>и</a:t>
            </a:r>
            <a:r>
              <a:rPr lang="ru-RU" sz="2600" b="1" dirty="0" smtClean="0">
                <a:latin typeface="Arial Narrow" pitchFamily="34" charset="0"/>
              </a:rPr>
              <a:t>гровой результат неразрывно связан с выполнением дидактического задания </a:t>
            </a:r>
            <a:endParaRPr lang="ru-RU" sz="2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7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Важно!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4130" y="1596541"/>
            <a:ext cx="6405375" cy="39703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>
                <a:latin typeface="Arial Narrow" pitchFamily="34" charset="0"/>
              </a:rPr>
              <a:t>В отличие от игр </a:t>
            </a:r>
            <a:r>
              <a:rPr lang="ru-RU" i="1" dirty="0" smtClean="0">
                <a:latin typeface="Arial Narrow" pitchFamily="34" charset="0"/>
              </a:rPr>
              <a:t>в общем, игровые технологии обладают </a:t>
            </a:r>
            <a:r>
              <a:rPr lang="ru-RU" i="1" dirty="0">
                <a:latin typeface="Arial Narrow" pitchFamily="34" charset="0"/>
              </a:rPr>
              <a:t>существенным признаком </a:t>
            </a:r>
            <a:r>
              <a:rPr lang="ru-RU" i="1" dirty="0" smtClean="0">
                <a:latin typeface="Arial Narrow" pitchFamily="34" charset="0"/>
              </a:rPr>
              <a:t>– четко </a:t>
            </a:r>
            <a:r>
              <a:rPr lang="ru-RU" i="1" dirty="0">
                <a:latin typeface="Arial Narrow" pitchFamily="34" charset="0"/>
              </a:rPr>
              <a:t>поставленной </a:t>
            </a:r>
            <a:r>
              <a:rPr lang="ru-RU" b="1" i="1" dirty="0">
                <a:latin typeface="Arial Narrow" pitchFamily="34" charset="0"/>
              </a:rPr>
              <a:t>целью </a:t>
            </a:r>
            <a:r>
              <a:rPr lang="ru-RU" i="1" dirty="0">
                <a:latin typeface="Arial Narrow" pitchFamily="34" charset="0"/>
              </a:rPr>
              <a:t>обучения и соответствующим ей педагогическим </a:t>
            </a:r>
            <a:r>
              <a:rPr lang="ru-RU" b="1" i="1" dirty="0">
                <a:latin typeface="Arial Narrow" pitchFamily="34" charset="0"/>
              </a:rPr>
              <a:t>результатом</a:t>
            </a:r>
            <a:r>
              <a:rPr lang="ru-RU" i="1" dirty="0">
                <a:latin typeface="Arial Narrow" pitchFamily="34" charset="0"/>
              </a:rPr>
              <a:t>, которые могут быть </a:t>
            </a:r>
            <a:r>
              <a:rPr lang="ru-RU" b="1" i="1" dirty="0">
                <a:latin typeface="Arial Narrow" pitchFamily="34" charset="0"/>
              </a:rPr>
              <a:t>обоснованы</a:t>
            </a:r>
            <a:r>
              <a:rPr lang="ru-RU" i="1" dirty="0">
                <a:latin typeface="Arial Narrow" pitchFamily="34" charset="0"/>
              </a:rPr>
              <a:t>, </a:t>
            </a:r>
            <a:r>
              <a:rPr lang="ru-RU" b="1" i="1" dirty="0">
                <a:latin typeface="Arial Narrow" pitchFamily="34" charset="0"/>
              </a:rPr>
              <a:t>выделены</a:t>
            </a:r>
            <a:r>
              <a:rPr lang="ru-RU" i="1" dirty="0">
                <a:latin typeface="Arial Narrow" pitchFamily="34" charset="0"/>
              </a:rPr>
              <a:t> в явном виде и характеризуются </a:t>
            </a:r>
            <a:r>
              <a:rPr lang="ru-RU" b="1" i="1" dirty="0">
                <a:latin typeface="Arial Narrow" pitchFamily="34" charset="0"/>
              </a:rPr>
              <a:t>учебно-познавательной</a:t>
            </a:r>
            <a:r>
              <a:rPr lang="ru-RU" i="1" dirty="0">
                <a:latin typeface="Arial Narrow" pitchFamily="34" charset="0"/>
              </a:rPr>
              <a:t> </a:t>
            </a:r>
            <a:r>
              <a:rPr lang="ru-RU" i="1" dirty="0" smtClean="0">
                <a:latin typeface="Arial Narrow" pitchFamily="34" charset="0"/>
              </a:rPr>
              <a:t>направленностью</a:t>
            </a: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6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 Narrow" pitchFamily="34" charset="0"/>
              </a:rPr>
              <a:t>Плюсы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b="1" dirty="0">
                <a:latin typeface="Arial Narrow" pitchFamily="34" charset="0"/>
              </a:rPr>
              <a:t>Позволяют активизировать </a:t>
            </a:r>
            <a:r>
              <a:rPr lang="ru-RU" b="1" dirty="0" smtClean="0">
                <a:latin typeface="Arial Narrow" pitchFamily="34" charset="0"/>
              </a:rPr>
              <a:t> учебную деятельность</a:t>
            </a:r>
          </a:p>
          <a:p>
            <a:r>
              <a:rPr lang="ru-RU" b="1" dirty="0" smtClean="0">
                <a:latin typeface="Arial Narrow" pitchFamily="34" charset="0"/>
              </a:rPr>
              <a:t>Осуществляется интеграция </a:t>
            </a:r>
            <a:r>
              <a:rPr lang="ru-RU" b="1" dirty="0">
                <a:latin typeface="Arial Narrow" pitchFamily="34" charset="0"/>
              </a:rPr>
              <a:t>учебных </a:t>
            </a:r>
            <a:r>
              <a:rPr lang="ru-RU" b="1" dirty="0" smtClean="0">
                <a:latin typeface="Arial Narrow" pitchFamily="34" charset="0"/>
              </a:rPr>
              <a:t>дисциплин</a:t>
            </a:r>
            <a:endParaRPr lang="ru-RU" b="1" dirty="0">
              <a:latin typeface="Arial Narrow" pitchFamily="34" charset="0"/>
            </a:endParaRPr>
          </a:p>
          <a:p>
            <a:r>
              <a:rPr lang="ru-RU" b="1" dirty="0" smtClean="0">
                <a:latin typeface="Arial Narrow" pitchFamily="34" charset="0"/>
              </a:rPr>
              <a:t>Соответствуют задачам ФГОС</a:t>
            </a:r>
          </a:p>
          <a:p>
            <a:r>
              <a:rPr lang="ru-RU" b="1" dirty="0" smtClean="0">
                <a:latin typeface="Arial Narrow" pitchFamily="34" charset="0"/>
              </a:rPr>
              <a:t>Меняется </a:t>
            </a:r>
            <a:r>
              <a:rPr lang="ru-RU" b="1" dirty="0">
                <a:latin typeface="Arial Narrow" pitchFamily="34" charset="0"/>
              </a:rPr>
              <a:t>мотивация обучения</a:t>
            </a:r>
            <a:r>
              <a:rPr lang="ru-RU" dirty="0">
                <a:latin typeface="Arial Narrow" pitchFamily="34" charset="0"/>
              </a:rPr>
              <a:t> </a:t>
            </a:r>
            <a:endParaRPr lang="ru-RU" dirty="0" smtClean="0">
              <a:latin typeface="Arial Narrow" pitchFamily="34" charset="0"/>
            </a:endParaRPr>
          </a:p>
          <a:p>
            <a:r>
              <a:rPr lang="ru-RU" b="1" dirty="0" smtClean="0">
                <a:latin typeface="Arial Narrow" pitchFamily="34" charset="0"/>
              </a:rPr>
              <a:t>Сокращение </a:t>
            </a:r>
            <a:r>
              <a:rPr lang="ru-RU" b="1" dirty="0">
                <a:latin typeface="Arial Narrow" pitchFamily="34" charset="0"/>
              </a:rPr>
              <a:t>времени накопления </a:t>
            </a:r>
            <a:r>
              <a:rPr lang="ru-RU" b="1" dirty="0" smtClean="0">
                <a:latin typeface="Arial Narrow" pitchFamily="34" charset="0"/>
              </a:rPr>
              <a:t>опыта</a:t>
            </a:r>
            <a:endParaRPr lang="ru-RU" dirty="0" smtClean="0">
              <a:latin typeface="Arial Narrow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Минусы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704" y="2360065"/>
            <a:ext cx="4123035" cy="4123035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Arial Narrow" pitchFamily="34" charset="0"/>
              </a:rPr>
              <a:t>Акцентирование </a:t>
            </a:r>
            <a:r>
              <a:rPr lang="ru-RU" b="1" dirty="0">
                <a:latin typeface="Arial Narrow" pitchFamily="34" charset="0"/>
              </a:rPr>
              <a:t>внимания участников игры на </a:t>
            </a:r>
            <a:r>
              <a:rPr lang="ru-RU" b="1" dirty="0" smtClean="0">
                <a:latin typeface="Arial Narrow" pitchFamily="34" charset="0"/>
              </a:rPr>
              <a:t>процессе, </a:t>
            </a:r>
            <a:r>
              <a:rPr lang="ru-RU" b="1" dirty="0">
                <a:latin typeface="Arial Narrow" pitchFamily="34" charset="0"/>
              </a:rPr>
              <a:t>а не на содержании </a:t>
            </a:r>
            <a:r>
              <a:rPr lang="ru-RU" b="1" dirty="0" smtClean="0">
                <a:latin typeface="Arial Narrow" pitchFamily="34" charset="0"/>
              </a:rPr>
              <a:t>материала</a:t>
            </a:r>
          </a:p>
          <a:p>
            <a:r>
              <a:rPr lang="ru-RU" b="1" dirty="0" smtClean="0">
                <a:latin typeface="Arial Narrow" pitchFamily="34" charset="0"/>
              </a:rPr>
              <a:t>Высокая </a:t>
            </a:r>
            <a:r>
              <a:rPr lang="ru-RU" b="1" dirty="0">
                <a:latin typeface="Arial Narrow" pitchFamily="34" charset="0"/>
              </a:rPr>
              <a:t>трудность </a:t>
            </a:r>
            <a:r>
              <a:rPr lang="ru-RU" b="1" dirty="0" smtClean="0">
                <a:latin typeface="Arial Narrow" pitchFamily="34" charset="0"/>
              </a:rPr>
              <a:t>подготовки</a:t>
            </a:r>
          </a:p>
          <a:p>
            <a:r>
              <a:rPr lang="ru-RU" b="1" dirty="0" smtClean="0">
                <a:latin typeface="Arial Narrow" pitchFamily="34" charset="0"/>
              </a:rPr>
              <a:t>Сложность </a:t>
            </a:r>
            <a:r>
              <a:rPr lang="ru-RU" b="1" dirty="0">
                <a:latin typeface="Arial Narrow" pitchFamily="34" charset="0"/>
              </a:rPr>
              <a:t>при оценивании </a:t>
            </a:r>
            <a:r>
              <a:rPr lang="ru-RU" b="1" dirty="0" smtClean="0">
                <a:latin typeface="Arial Narrow" pitchFamily="34" charset="0"/>
              </a:rPr>
              <a:t>обучающихся</a:t>
            </a:r>
          </a:p>
          <a:p>
            <a:r>
              <a:rPr lang="ru-RU" b="1" dirty="0" smtClean="0">
                <a:latin typeface="Arial Narrow" pitchFamily="34" charset="0"/>
              </a:rPr>
              <a:t>Сложность </a:t>
            </a:r>
            <a:r>
              <a:rPr lang="ru-RU" b="1" dirty="0">
                <a:latin typeface="Arial Narrow" pitchFamily="34" charset="0"/>
              </a:rPr>
              <a:t>в организации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1443835"/>
            <a:ext cx="7016195" cy="30541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latin typeface="Arial Narrow" pitchFamily="34" charset="0"/>
              </a:rPr>
              <a:t>«Игра</a:t>
            </a:r>
            <a:r>
              <a:rPr lang="en-US" sz="3200" b="1" dirty="0" smtClean="0">
                <a:latin typeface="Arial Narrow" pitchFamily="34" charset="0"/>
              </a:rPr>
              <a:t> </a:t>
            </a:r>
            <a:r>
              <a:rPr lang="ru-RU" sz="3200" b="1" dirty="0" smtClean="0">
                <a:latin typeface="Arial Narrow" pitchFamily="34" charset="0"/>
              </a:rPr>
              <a:t>– это искра, зажигающая огонек пытливости и любознательности». </a:t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3200" b="1" dirty="0" smtClean="0">
                <a:latin typeface="Arial Narrow" pitchFamily="34" charset="0"/>
              </a:rPr>
              <a:t>В.А. Сухомлинский 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28720" y="4650640"/>
            <a:ext cx="5789980" cy="76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300" b="1" dirty="0" smtClean="0">
                <a:solidFill>
                  <a:srgbClr val="157FFF"/>
                </a:solidFill>
                <a:latin typeface="Arial Narrow" pitchFamily="34" charset="0"/>
              </a:rPr>
              <a:t>Спасибо за внимание!</a:t>
            </a:r>
            <a:endParaRPr lang="en-US" sz="2300" b="1" dirty="0">
              <a:solidFill>
                <a:srgbClr val="157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196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Современные игровые технологии  в образовательной деятельности</vt:lpstr>
      <vt:lpstr>«…ребенок должен играть, даже когда делает серьезное дело. Вся его жизнь – это игра». А.С.Макаренко </vt:lpstr>
      <vt:lpstr>Основные характеристики игры</vt:lpstr>
      <vt:lpstr>Основные направления реализации игровых приемов</vt:lpstr>
      <vt:lpstr>Важно!</vt:lpstr>
      <vt:lpstr>Презентация PowerPoint</vt:lpstr>
      <vt:lpstr>«Игра – это искра, зажигающая огонек пытливости и любознательности».  В.А. Сухомлинский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Социальный педагог Батина Е.В.</cp:lastModifiedBy>
  <cp:revision>48</cp:revision>
  <dcterms:created xsi:type="dcterms:W3CDTF">2013-08-21T19:17:07Z</dcterms:created>
  <dcterms:modified xsi:type="dcterms:W3CDTF">2019-10-18T13:19:23Z</dcterms:modified>
</cp:coreProperties>
</file>