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74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86" r:id="rId18"/>
    <p:sldId id="276" r:id="rId19"/>
    <p:sldId id="277" r:id="rId20"/>
    <p:sldId id="278" r:id="rId21"/>
    <p:sldId id="279" r:id="rId22"/>
    <p:sldId id="275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lyona.potapova@cro74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hel-edu.ru/competi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204863"/>
            <a:ext cx="7315224" cy="19442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</a:rPr>
              <a:t>Единый городской методический день</a:t>
            </a:r>
            <a:br>
              <a:rPr lang="ru-RU" sz="3100" b="1" dirty="0" smtClean="0">
                <a:solidFill>
                  <a:schemeClr val="tx1"/>
                </a:solidFill>
                <a:effectLst/>
              </a:rPr>
            </a:br>
            <a:r>
              <a:rPr lang="ru-RU" sz="3100" b="1" dirty="0">
                <a:solidFill>
                  <a:schemeClr val="tx1"/>
                </a:solidFill>
                <a:effectLst/>
              </a:rPr>
              <a:t/>
            </a:r>
            <a:br>
              <a:rPr lang="ru-RU" sz="3100" b="1" dirty="0">
                <a:solidFill>
                  <a:schemeClr val="tx1"/>
                </a:solidFill>
                <a:effectLst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</a:rPr>
              <a:t>педагогов-психологов образовательных организаций г. Челябинска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41168"/>
            <a:ext cx="7643866" cy="127391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  <a:p>
            <a:pPr algn="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Челябинск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13.09.19.</a:t>
            </a:r>
            <a:endParaRPr lang="ru-RU" sz="20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38" y="404664"/>
            <a:ext cx="31408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Номинации Конкурса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ru-RU" dirty="0" smtClean="0">
                <a:solidFill>
                  <a:srgbClr val="0070C0"/>
                </a:solidFill>
              </a:rPr>
              <a:t>.	</a:t>
            </a:r>
            <a:r>
              <a:rPr lang="ru-RU" b="1" dirty="0" smtClean="0">
                <a:solidFill>
                  <a:srgbClr val="0070C0"/>
                </a:solidFill>
              </a:rPr>
              <a:t>Образовательные (просветительские) психолого-педагогические программы </a:t>
            </a:r>
            <a:r>
              <a:rPr lang="ru-RU" dirty="0" smtClean="0">
                <a:solidFill>
                  <a:srgbClr val="0070C0"/>
                </a:solidFill>
              </a:rPr>
              <a:t>— </a:t>
            </a:r>
            <a:r>
              <a:rPr lang="ru-RU" dirty="0" err="1" smtClean="0">
                <a:solidFill>
                  <a:srgbClr val="0070C0"/>
                </a:solidFill>
              </a:rPr>
              <a:t>программы</a:t>
            </a:r>
            <a:r>
              <a:rPr lang="ru-RU" dirty="0" smtClean="0">
                <a:solidFill>
                  <a:srgbClr val="0070C0"/>
                </a:solidFill>
              </a:rPr>
              <a:t>, направленные на формирование психологических знаний, повышение уровня психологической культуры и психологической компетентности обучающихся, воспитанников (в том числе для детей с ограниченными возможностями здоровья), их родителей (законных представителей) и педагогов, работающих с различными категориями обучающихся.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VI</a:t>
            </a:r>
            <a:r>
              <a:rPr lang="ru-RU" b="1" dirty="0" smtClean="0">
                <a:solidFill>
                  <a:srgbClr val="0070C0"/>
                </a:solidFill>
              </a:rPr>
              <a:t>. Программы психологического сопровождения инновационных процессов в образовательной организации </a:t>
            </a:r>
            <a:r>
              <a:rPr lang="ru-RU" dirty="0" smtClean="0">
                <a:solidFill>
                  <a:srgbClr val="0070C0"/>
                </a:solidFill>
              </a:rPr>
              <a:t>– программы, направленные развитие комфортности и безопасности образовательной среды образовательных организаций, психолого-педагогическое сопровождение проектной деятельности по совершенствованию образовательного процесса, поддержку объединений обучающихся и ученического самоуправления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Требования к психолого-педагогической программе, представляемой на Конкурс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35719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Психолого-педагогическая программа </a:t>
            </a:r>
            <a:r>
              <a:rPr lang="ru-RU" dirty="0" smtClean="0">
                <a:solidFill>
                  <a:srgbClr val="0070C0"/>
                </a:solidFill>
              </a:rPr>
              <a:t>— комплекс взаимосвязанных психолого-педагогических мероприятий, направленных на достижение целей обучения, воспитания и развития, реализация которых ограничена конкретными временными рамками.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Требования к психолого-педагогической программе, представляемой на Конкурс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35719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Указание вида программы, описание проблемной ситуации, на решение которой она направлена;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Аннотация программы, в том числе обоснование практической актуальности и </a:t>
            </a:r>
            <a:r>
              <a:rPr lang="ru-RU" dirty="0" smtClean="0">
                <a:solidFill>
                  <a:srgbClr val="FF0000"/>
                </a:solidFill>
              </a:rPr>
              <a:t>результаты апробации программы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Описание целей и задач программы;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Описание участников программы;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Требования к психолого-педагогической программе, представляемой на Конкурс: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Научно-методические и нормативно-правовые основания программы;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Структура и содержание программы (перечень и описание программных мероприятий, функциональные модули/ дидактические разделы/ учебно-тематические планы и </a:t>
            </a:r>
            <a:r>
              <a:rPr lang="ru-RU" dirty="0" err="1" smtClean="0">
                <a:solidFill>
                  <a:srgbClr val="0070C0"/>
                </a:solidFill>
              </a:rPr>
              <a:t>т.д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Описание используемых методик, технологий, инструментария со ссылкой на источники;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Требования к психолого-педагогической программе, представляемой на Конкурс: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Описание способов, которыми обеспечивается гарантия прав участников  программы;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Описание сфер ответственности, основных прав и обязанностей участников программы (специалистов, детей, родителей, педагогов);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Ресурсы, которые необходимы для эффективной реализации программы: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требования к специалистам, реализующим программу;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перечень учебных и методических материалов, необходимых для реализации программы;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требования к материально-технической оснащенности организации для реализации программы (помещение, оборудование, инструментарий и т.д.);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- требования к информационной обеспеченности организации для реализации программы (библиотека, Интернет и т.д.);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Требования к психолого-педагогической программе, представляемой на Конкурс: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программы.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программы.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внутреннего контроля за реализацией программы.  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Критерии оценки достижения планируемых результатов: качественные и количественные.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практической апробации программы на базе образовательной организации: место и срок апробации, количество участников.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Дорожная карта </a:t>
            </a:r>
            <a:r>
              <a:rPr lang="en-US" sz="2200" b="1" dirty="0" smtClean="0">
                <a:solidFill>
                  <a:srgbClr val="0070C0"/>
                </a:solidFill>
              </a:rPr>
              <a:t/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ГМО СИО план мероприятий на 2019-2020 </a:t>
            </a:r>
            <a:r>
              <a:rPr lang="ru-RU" sz="2200" b="1" dirty="0" err="1" smtClean="0">
                <a:solidFill>
                  <a:srgbClr val="0070C0"/>
                </a:solidFill>
              </a:rPr>
              <a:t>г.г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08239"/>
              </p:ext>
            </p:extLst>
          </p:nvPr>
        </p:nvGraphicFramePr>
        <p:xfrm>
          <a:off x="503238" y="1484781"/>
          <a:ext cx="8029202" cy="477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403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  «</a:t>
                      </a:r>
                      <a:r>
                        <a:rPr kumimoji="0"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Современные педагогические (игровые) технологии как инструмент совершенствования образовательного процесса» СЕКЦИЯ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 эмоционального выгорания педагогов средствами игровых образовательных технологий»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ктябрь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2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 в рамках проекта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Усовские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педагогические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чтения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Декабрь </a:t>
                      </a:r>
                      <a:r>
                        <a:rPr lang="ru-RU" dirty="0" smtClean="0"/>
                        <a:t>2019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группа по разработке методических рекомендаций </a:t>
                      </a:r>
                      <a:r>
                        <a:rPr lang="ru-RU" b="1" dirty="0" smtClean="0"/>
                        <a:t>«Комплексное сопровождение детей с ОВЗ и детей-инвалидов в образовательной организации»</a:t>
                      </a:r>
                      <a:r>
                        <a:rPr lang="ru-RU" dirty="0" smtClean="0"/>
                        <a:t> ( педагоги-психологи ООО, ДОО,</a:t>
                      </a:r>
                      <a:r>
                        <a:rPr lang="ru-RU" baseline="0" dirty="0" smtClean="0"/>
                        <a:t> специалисты СИО, классные руководители)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 2019 – </a:t>
                      </a:r>
                    </a:p>
                    <a:p>
                      <a:r>
                        <a:rPr lang="ru-RU" dirty="0" smtClean="0"/>
                        <a:t>май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20263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24399"/>
              </p:ext>
            </p:extLst>
          </p:nvPr>
        </p:nvGraphicFramePr>
        <p:xfrm>
          <a:off x="468313" y="620713"/>
          <a:ext cx="8183562" cy="718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188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«Комплексный подход в работе с детьми склонными к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авитальному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поведению»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в рамках взаимодействия с ГМО классных руководителей, социальных педагогов)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7 ноября 2019</a:t>
                      </a:r>
                    </a:p>
                    <a:p>
                      <a:r>
                        <a:rPr lang="ru-RU" dirty="0" smtClean="0"/>
                        <a:t>14.00.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Круглый стол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взаимодействия с ГМО специалистов специального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инклюзивного образования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«Эмоциональная стабильность ребенка с ОВЗ в образовании, важнейшая профессиональная задача взаимодействия педагога-психолога, учителя-логопеда, дефектолога» 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(участники члены ГМО)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психолого-педагогических программ 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образовательной среде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2020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февраль 2020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«Профессиональный стандарт педагога-психолога в сфере образования»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Практико-ориентированный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«Психолого-педагогическое сопровождение участников образовательных отношений в период подготовки и сдачи экзаменов»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апреля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2020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168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Предлагаемые </a:t>
            </a:r>
            <a:br>
              <a:rPr lang="ru-RU" b="1" dirty="0" smtClean="0">
                <a:solidFill>
                  <a:srgbClr val="002060"/>
                </a:solidFill>
                <a:effectLst/>
              </a:rPr>
            </a:br>
            <a:r>
              <a:rPr lang="ru-RU" b="1" dirty="0" smtClean="0">
                <a:solidFill>
                  <a:srgbClr val="002060"/>
                </a:solidFill>
                <a:effectLst/>
              </a:rPr>
              <a:t>программы повышения квалификации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260648"/>
            <a:ext cx="20263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16024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1.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«</a:t>
            </a:r>
            <a:r>
              <a:rPr lang="ru-RU" sz="3600" dirty="0">
                <a:solidFill>
                  <a:srgbClr val="002060"/>
                </a:solidFill>
                <a:effectLst/>
              </a:rPr>
              <a:t>Профилактика </a:t>
            </a:r>
            <a:r>
              <a:rPr lang="ru-RU" sz="3600" dirty="0" err="1">
                <a:solidFill>
                  <a:srgbClr val="002060"/>
                </a:solidFill>
                <a:effectLst/>
              </a:rPr>
              <a:t>девиантного</a:t>
            </a:r>
            <a:r>
              <a:rPr lang="ru-RU" sz="3600" dirty="0">
                <a:solidFill>
                  <a:srgbClr val="002060"/>
                </a:solidFill>
                <a:effectLst/>
              </a:rPr>
              <a:t> поведения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детей и подростков. Детская </a:t>
            </a:r>
            <a:r>
              <a:rPr lang="ru-RU" sz="3600" dirty="0">
                <a:solidFill>
                  <a:srgbClr val="002060"/>
                </a:solidFill>
                <a:effectLst/>
              </a:rPr>
              <a:t>агрессия: что она означает и как с ней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обходиться», 36 часов.  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884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752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088720" cy="9221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Программа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02238"/>
              </p:ext>
            </p:extLst>
          </p:nvPr>
        </p:nvGraphicFramePr>
        <p:xfrm>
          <a:off x="251520" y="1196753"/>
          <a:ext cx="8352927" cy="5313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117926126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2945444260"/>
                    </a:ext>
                  </a:extLst>
                </a:gridCol>
              </a:tblGrid>
              <a:tr h="142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Итоги работы ГМО педагогов-психологов образовательных организаций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г. Челябинска,  целевые ориентиры деятельности на 2019-2020 уч. г.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Ледкова</a:t>
                      </a:r>
                      <a:r>
                        <a:rPr lang="ru-RU" sz="1600" dirty="0">
                          <a:effectLst/>
                        </a:rPr>
                        <a:t> Оксана Юрьевна, педагог-психолог, руководитель ГМО педагогов-психологов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МАОУ «СОШ № </a:t>
                      </a:r>
                      <a:r>
                        <a:rPr lang="ru-RU" sz="1600" dirty="0" smtClean="0">
                          <a:effectLst/>
                        </a:rPr>
                        <a:t>56  г</a:t>
                      </a:r>
                      <a:r>
                        <a:rPr lang="ru-RU" sz="1600" dirty="0">
                          <a:effectLst/>
                        </a:rPr>
                        <a:t>. Челябинска»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extLst>
                  <a:ext uri="{0D108BD9-81ED-4DB2-BD59-A6C34878D82A}">
                    <a16:rowId xmlns:a16="http://schemas.microsoft.com/office/drawing/2014/main" val="3238437325"/>
                  </a:ext>
                </a:extLst>
              </a:tr>
              <a:tr h="1791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Совершенствование профессиональной компетентности и реализация творческого потенциала педагогов-психологов образования (Конкурс психолого-педагогических программ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 в образовательной среде)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Потапова Алена Александровна, </a:t>
                      </a:r>
                      <a:r>
                        <a:rPr lang="ru-RU" sz="1600" dirty="0" smtClean="0">
                          <a:effectLst/>
                        </a:rPr>
                        <a:t>методист отдела общего образования  </a:t>
                      </a:r>
                      <a:r>
                        <a:rPr lang="ru-RU" sz="1600" dirty="0">
                          <a:effectLst/>
                        </a:rPr>
                        <a:t>МБУ ДПО ЦРО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extLst>
                  <a:ext uri="{0D108BD9-81ED-4DB2-BD59-A6C34878D82A}">
                    <a16:rowId xmlns:a16="http://schemas.microsoft.com/office/drawing/2014/main" val="976378909"/>
                  </a:ext>
                </a:extLst>
              </a:tr>
              <a:tr h="115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«Основные направления и перспективы деятельности «Школы молодого психолога» в городской системе образования»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Гарипова Татьяна Геннадьевна, педагог-психолог МАОУ «Образовательный центр «Ньютон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г. Челябинска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extLst>
                  <a:ext uri="{0D108BD9-81ED-4DB2-BD59-A6C34878D82A}">
                    <a16:rowId xmlns:a16="http://schemas.microsoft.com/office/drawing/2014/main" val="1217847330"/>
                  </a:ext>
                </a:extLst>
              </a:tr>
              <a:tr h="88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Фестиваль педагогического мастерства «Педагогический калейдоскоп»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Шаламова Татьяна </a:t>
                      </a:r>
                      <a:r>
                        <a:rPr lang="ru-RU" sz="1600" dirty="0">
                          <a:effectLst/>
                        </a:rPr>
                        <a:t>Юрьевна,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методист отдела общего образования , </a:t>
                      </a:r>
                      <a:r>
                        <a:rPr lang="ru-RU" sz="1600" dirty="0">
                          <a:effectLst/>
                        </a:rPr>
                        <a:t>МБУ ДПО ЦРО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2768" marR="32768" marT="32768" marB="32768"/>
                </a:tc>
                <a:extLst>
                  <a:ext uri="{0D108BD9-81ED-4DB2-BD59-A6C34878D82A}">
                    <a16:rowId xmlns:a16="http://schemas.microsoft.com/office/drawing/2014/main" val="219032984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9" y="277342"/>
            <a:ext cx="1754512" cy="5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22322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3. </a:t>
            </a:r>
            <a:r>
              <a:rPr lang="ru-RU" sz="3200" dirty="0" smtClean="0">
                <a:solidFill>
                  <a:srgbClr val="002060"/>
                </a:solidFill>
              </a:rPr>
              <a:t>«Профилактика </a:t>
            </a:r>
            <a:r>
              <a:rPr lang="ru-RU" sz="3200" dirty="0">
                <a:solidFill>
                  <a:srgbClr val="002060"/>
                </a:solidFill>
              </a:rPr>
              <a:t>семейного </a:t>
            </a:r>
            <a:r>
              <a:rPr lang="ru-RU" sz="3200" dirty="0" smtClean="0">
                <a:solidFill>
                  <a:srgbClr val="002060"/>
                </a:solidFill>
              </a:rPr>
              <a:t>неблагополучия (мотивирование </a:t>
            </a:r>
            <a:r>
              <a:rPr lang="ru-RU" sz="3200" dirty="0">
                <a:solidFill>
                  <a:srgbClr val="002060"/>
                </a:solidFill>
              </a:rPr>
              <a:t>родителей на воспитательную деятельность детей и повышение родительской компетентности</a:t>
            </a:r>
            <a:r>
              <a:rPr lang="ru-RU" sz="3200" dirty="0" smtClean="0">
                <a:solidFill>
                  <a:srgbClr val="002060"/>
                </a:solidFill>
              </a:rPr>
              <a:t>)», 36 часов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920670" cy="30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" y="3793802"/>
            <a:ext cx="2617925" cy="28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275855" cy="27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201622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4. Перинатальная </a:t>
            </a:r>
            <a:r>
              <a:rPr lang="ru-RU" sz="3200" dirty="0">
                <a:solidFill>
                  <a:srgbClr val="002060"/>
                </a:solidFill>
              </a:rPr>
              <a:t>психология. Раннее развитие.  (Направление: «Психология и педагогика инклюзивного образования</a:t>
            </a:r>
            <a:r>
              <a:rPr lang="ru-RU" sz="3200" dirty="0" smtClean="0">
                <a:solidFill>
                  <a:srgbClr val="002060"/>
                </a:solidFill>
              </a:rPr>
              <a:t>»), 36 часов.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2" y="2564904"/>
            <a:ext cx="3528392" cy="411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71" y="2204864"/>
            <a:ext cx="18722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2724"/>
            <a:ext cx="2987824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9361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5. «Первичный </a:t>
            </a:r>
            <a:r>
              <a:rPr lang="ru-RU" sz="4000" dirty="0"/>
              <a:t>приём психолога».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8" y="1916832"/>
            <a:ext cx="424847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8197"/>
            <a:ext cx="4133106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База данных специалистов СИО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844822"/>
          <a:ext cx="8568952" cy="324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28">
                  <a:extLst>
                    <a:ext uri="{9D8B030D-6E8A-4147-A177-3AD203B41FA5}">
                      <a16:colId xmlns:a16="http://schemas.microsoft.com/office/drawing/2014/main" val="2252344415"/>
                    </a:ext>
                  </a:extLst>
                </a:gridCol>
                <a:gridCol w="1507896">
                  <a:extLst>
                    <a:ext uri="{9D8B030D-6E8A-4147-A177-3AD203B41FA5}">
                      <a16:colId xmlns:a16="http://schemas.microsoft.com/office/drawing/2014/main" val="4246816649"/>
                    </a:ext>
                  </a:extLst>
                </a:gridCol>
                <a:gridCol w="626535">
                  <a:extLst>
                    <a:ext uri="{9D8B030D-6E8A-4147-A177-3AD203B41FA5}">
                      <a16:colId xmlns:a16="http://schemas.microsoft.com/office/drawing/2014/main" val="3900401853"/>
                    </a:ext>
                  </a:extLst>
                </a:gridCol>
                <a:gridCol w="1511967">
                  <a:extLst>
                    <a:ext uri="{9D8B030D-6E8A-4147-A177-3AD203B41FA5}">
                      <a16:colId xmlns:a16="http://schemas.microsoft.com/office/drawing/2014/main" val="2699691382"/>
                    </a:ext>
                  </a:extLst>
                </a:gridCol>
                <a:gridCol w="768409">
                  <a:extLst>
                    <a:ext uri="{9D8B030D-6E8A-4147-A177-3AD203B41FA5}">
                      <a16:colId xmlns:a16="http://schemas.microsoft.com/office/drawing/2014/main" val="4094404692"/>
                    </a:ext>
                  </a:extLst>
                </a:gridCol>
                <a:gridCol w="1770642">
                  <a:extLst>
                    <a:ext uri="{9D8B030D-6E8A-4147-A177-3AD203B41FA5}">
                      <a16:colId xmlns:a16="http://schemas.microsoft.com/office/drawing/2014/main" val="1723671551"/>
                    </a:ext>
                  </a:extLst>
                </a:gridCol>
                <a:gridCol w="1875175">
                  <a:extLst>
                    <a:ext uri="{9D8B030D-6E8A-4147-A177-3AD203B41FA5}">
                      <a16:colId xmlns:a16="http://schemas.microsoft.com/office/drawing/2014/main" val="1158557378"/>
                    </a:ext>
                  </a:extLst>
                </a:gridCol>
              </a:tblGrid>
              <a:tr h="218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специалиста СИО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174716"/>
                  </a:ext>
                </a:extLst>
              </a:tr>
              <a:tr h="52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8842276"/>
                  </a:ext>
                </a:extLst>
              </a:tr>
              <a:tr h="52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4570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58"/>
          <p:cNvGrpSpPr>
            <a:grpSpLocks/>
          </p:cNvGrpSpPr>
          <p:nvPr/>
        </p:nvGrpSpPr>
        <p:grpSpPr bwMode="auto">
          <a:xfrm>
            <a:off x="0" y="44450"/>
            <a:ext cx="9144000" cy="6834188"/>
            <a:chOff x="1" y="44624"/>
            <a:chExt cx="9144000" cy="683464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44614" y="104953"/>
              <a:ext cx="7777162" cy="60805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endParaRPr lang="ru-RU"/>
            </a:p>
          </p:txBody>
        </p:sp>
        <p:grpSp>
          <p:nvGrpSpPr>
            <p:cNvPr id="19473" name="Группа 57"/>
            <p:cNvGrpSpPr>
              <a:grpSpLocks/>
            </p:cNvGrpSpPr>
            <p:nvPr/>
          </p:nvGrpSpPr>
          <p:grpSpPr bwMode="auto">
            <a:xfrm>
              <a:off x="1" y="44624"/>
              <a:ext cx="9144000" cy="6834641"/>
              <a:chOff x="1" y="44624"/>
              <a:chExt cx="9144000" cy="6834641"/>
            </a:xfrm>
          </p:grpSpPr>
          <p:sp>
            <p:nvSpPr>
              <p:cNvPr id="4" name="Блок-схема: процесс 3"/>
              <p:cNvSpPr/>
              <p:nvPr/>
            </p:nvSpPr>
            <p:spPr>
              <a:xfrm>
                <a:off x="1" y="6699865"/>
                <a:ext cx="9144000" cy="1794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19475" name="Группа 29"/>
              <p:cNvGrpSpPr>
                <a:grpSpLocks/>
              </p:cNvGrpSpPr>
              <p:nvPr/>
            </p:nvGrpSpPr>
            <p:grpSpPr bwMode="auto">
              <a:xfrm>
                <a:off x="6972" y="44624"/>
                <a:ext cx="9137027" cy="670679"/>
                <a:chOff x="-17253" y="1483743"/>
                <a:chExt cx="9195759" cy="1155940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1207562" y="1483743"/>
                  <a:ext cx="621506" cy="115471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1829068" y="1491953"/>
                  <a:ext cx="7349440" cy="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-17878" y="2630251"/>
                  <a:ext cx="1233428" cy="0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91680" y="142875"/>
            <a:ext cx="7753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 «Центр развития образования  города Челябинска»</a:t>
            </a: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9525"/>
            <a:ext cx="1338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5750" y="1571625"/>
            <a:ext cx="3929063" cy="25860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454007, Челябинск,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ул.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Пятилетки, 57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8(35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700-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700-1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2" name="TextBox 42"/>
          <p:cNvSpPr txBox="1">
            <a:spLocks noChangeArrowheads="1"/>
          </p:cNvSpPr>
          <p:nvPr/>
        </p:nvSpPr>
        <p:spPr bwMode="auto">
          <a:xfrm>
            <a:off x="5076055" y="1585913"/>
            <a:ext cx="3853631" cy="25717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454021, Челябинск,</a:t>
            </a:r>
          </a:p>
          <a:p>
            <a:pPr algn="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Молодогвардейцев, 56-б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8(35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798-21-27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3" name="TextBox 46"/>
          <p:cNvSpPr txBox="1">
            <a:spLocks noChangeArrowheads="1"/>
          </p:cNvSpPr>
          <p:nvPr/>
        </p:nvSpPr>
        <p:spPr bwMode="auto">
          <a:xfrm>
            <a:off x="411956" y="4403517"/>
            <a:ext cx="8273257" cy="15696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Потапова Алена Александровна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Lenkova357@mail.ru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alyona.potapova@cro74.ru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18055" y="1194261"/>
            <a:ext cx="817562" cy="8159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Прямоугольник 53"/>
          <p:cNvSpPr/>
          <p:nvPr/>
        </p:nvSpPr>
        <p:spPr>
          <a:xfrm>
            <a:off x="5044956" y="1177925"/>
            <a:ext cx="817563" cy="8159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4" y="2640369"/>
            <a:ext cx="8842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94" y="2625754"/>
            <a:ext cx="88423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468103" y="4405312"/>
            <a:ext cx="798513" cy="8191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71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215313" y="6356350"/>
            <a:ext cx="4699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A8FDA3F-127F-4372-9082-5A5832EB2B69}" type="slidenum">
              <a:rPr lang="ru-RU" smtClean="0">
                <a:solidFill>
                  <a:srgbClr val="000000"/>
                </a:solidFill>
                <a:cs typeface="DejaVu Sans Condensed" charset="0"/>
              </a:rPr>
              <a:pPr/>
              <a:t>24</a:t>
            </a:fld>
            <a:endParaRPr lang="ru-RU">
              <a:solidFill>
                <a:srgbClr val="000000"/>
              </a:solidFill>
              <a:cs typeface="DejaVu Sans Condensed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572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6096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0" y="7620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14400" y="9144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66800" y="10668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8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ÐÐ°ÑÑÐ¸Ð½ÐºÐ¸ Ð¿Ð¾ Ð·Ð°Ð¿ÑÐ¾ÑÑ Ð¸Ð½ÑÑÐ¸ÑÑÑ ÐºÐ¾ÑÑÐµÐºÑÐ¸Ð¾Ð½Ð½Ð¾Ð¹ Ð¿ÐµÐ´Ð°Ð³Ð¾Ð³Ð¸ÐºÐ¸ Ð»Ð¾Ð³Ð¾ÑÐ¸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160338"/>
            <a:ext cx="2026383" cy="1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3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 algn="ctr" fontAlgn="t">
              <a:buNone/>
            </a:pPr>
            <a:endParaRPr lang="ru-RU" b="1" dirty="0" smtClean="0"/>
          </a:p>
          <a:p>
            <a:pPr marL="82296" indent="0" algn="ctr" fontAlgn="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Фестиваль </a:t>
            </a:r>
            <a:r>
              <a:rPr lang="ru-RU" sz="4000" b="1" dirty="0">
                <a:solidFill>
                  <a:srgbClr val="0070C0"/>
                </a:solidFill>
              </a:rPr>
              <a:t>педагогического мастерства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82296" indent="0" algn="ctr" fontAlgn="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>
                <a:solidFill>
                  <a:srgbClr val="0070C0"/>
                </a:solidFill>
              </a:rPr>
              <a:t>Педагогический калейдоскоп</a:t>
            </a:r>
            <a:r>
              <a:rPr lang="ru-RU" sz="4000" b="1" dirty="0" smtClean="0">
                <a:solidFill>
                  <a:srgbClr val="0070C0"/>
                </a:solidFill>
              </a:rPr>
              <a:t>»</a:t>
            </a:r>
          </a:p>
          <a:p>
            <a:pPr marL="82296" indent="0" algn="ctr" fontAlgn="t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82296" indent="0" fontAlgn="t">
              <a:buNone/>
            </a:pPr>
            <a:endParaRPr lang="ru-RU" dirty="0"/>
          </a:p>
          <a:p>
            <a:pPr marL="82296" indent="0" algn="r" fontAlgn="t">
              <a:buNone/>
            </a:pPr>
            <a:r>
              <a:rPr lang="ru-RU" sz="2000" b="1" dirty="0">
                <a:solidFill>
                  <a:srgbClr val="0070C0"/>
                </a:solidFill>
              </a:rPr>
              <a:t>Шаламова Татьяна Юрьевна, </a:t>
            </a:r>
            <a:endParaRPr lang="ru-RU" sz="2000" dirty="0">
              <a:solidFill>
                <a:srgbClr val="0070C0"/>
              </a:solidFill>
            </a:endParaRPr>
          </a:p>
          <a:p>
            <a:pPr marL="82296" indent="0" algn="r" fontAlgn="t">
              <a:buNone/>
            </a:pPr>
            <a:r>
              <a:rPr lang="ru-RU" sz="2000" b="1" dirty="0">
                <a:solidFill>
                  <a:srgbClr val="0070C0"/>
                </a:solidFill>
              </a:rPr>
              <a:t>м</a:t>
            </a:r>
            <a:r>
              <a:rPr lang="ru-RU" sz="2000" b="1" dirty="0" smtClean="0">
                <a:solidFill>
                  <a:srgbClr val="0070C0"/>
                </a:solidFill>
              </a:rPr>
              <a:t>етодист отдела общего образования, </a:t>
            </a:r>
          </a:p>
          <a:p>
            <a:pPr marL="82296" indent="0" algn="r" fontAlgn="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МБУ </a:t>
            </a:r>
            <a:r>
              <a:rPr lang="ru-RU" sz="2000" b="1" dirty="0">
                <a:solidFill>
                  <a:srgbClr val="0070C0"/>
                </a:solidFill>
              </a:rPr>
              <a:t>ДПО ЦРО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Ð Ð§ÐµÐ»ÑÐ±Ð¸Ð½ÑÐºÐµ ÑÑÐ°ÑÑÐ¾Ð²Ð°Ð»Ð¸ ÐºÐ¾Ð½ÐºÑÑÑÑ Ð¿ÑÐ¾ÑÐµÑÑÐ¸Ð¾Ð½Ð°Ð»ÑÐ½Ð¾Ð³Ð¾ Ð¼Ð°ÑÑÐµÑÑÑÐ²Ð° Ð´Ð»Ñ Ð¿ÐµÐ´Ð°Ð³Ð¾Ð³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4365104"/>
            <a:ext cx="22322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160338"/>
            <a:ext cx="2026383" cy="1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78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52736"/>
            <a:ext cx="749808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Портал  Комитета по делам образования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г. Челябинска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962088" cy="389952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>
                <a:hlinkClick r:id="rId2"/>
              </a:rPr>
              <a:t>До 1 октября 2019 находится </a:t>
            </a:r>
          </a:p>
          <a:p>
            <a:pPr marL="82296" indent="0">
              <a:buNone/>
            </a:pPr>
            <a:endParaRPr lang="ru-RU" dirty="0">
              <a:hlinkClick r:id="rId2"/>
            </a:endParaRPr>
          </a:p>
          <a:p>
            <a:pPr marL="82296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chel-edu.ru/competitions/</a:t>
            </a: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С 1 октября 2019 г </a:t>
            </a:r>
            <a:r>
              <a:rPr lang="ru-RU" dirty="0" err="1" smtClean="0"/>
              <a:t>Банер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Раздел Конкурсы</a:t>
            </a:r>
          </a:p>
          <a:p>
            <a:pPr marL="82296" indent="0">
              <a:buNone/>
            </a:pPr>
            <a:r>
              <a:rPr lang="ru-RU" dirty="0" smtClean="0"/>
              <a:t>-конкурсы </a:t>
            </a:r>
            <a:r>
              <a:rPr lang="ru-RU" dirty="0" err="1" smtClean="0"/>
              <a:t>профмастерства</a:t>
            </a: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 descr="Ð Ð§ÐµÐ»ÑÐ±Ð¸Ð½ÑÐºÐµ ÑÑÐ°ÑÑÐ¾Ð²Ð°Ð»Ð¸ ÐºÐ¾Ð½ÐºÑÑÑÑ Ð¿ÑÐ¾ÑÐµÑÑÐ¸Ð¾Ð½Ð°Ð»ÑÐ½Ð¾Ð³Ð¾ Ð¼Ð°ÑÑÐµÑÑÑÐ²Ð° Ð´Ð»Ñ Ð¿ÐµÐ´Ð°Ð³Ð¾Ð³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3789040"/>
            <a:ext cx="24482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651"/>
            <a:ext cx="1817423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2938"/>
            <a:ext cx="216024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6910536" cy="187220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Совершенствование профессиональной компетентности и реализация творческого потенциала педагогов-психологов образования (Конкурс психолого-педагогических программ </a:t>
            </a:r>
            <a:b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в образовательной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среде)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572008"/>
            <a:ext cx="7643866" cy="1521288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rgbClr val="002060"/>
                </a:solidFill>
                <a:cs typeface="Aharoni" pitchFamily="2" charset="-79"/>
              </a:rPr>
              <a:t>Потапова А.А.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cs typeface="Aharoni" pitchFamily="2" charset="-79"/>
              </a:rPr>
              <a:t>методист отдела общего образования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cs typeface="Aharoni" pitchFamily="2" charset="-79"/>
              </a:rPr>
              <a:t>МБУ ДПО ЦРО Г. Челябинска</a:t>
            </a:r>
          </a:p>
          <a:p>
            <a:pPr algn="r"/>
            <a:endParaRPr lang="ru-RU" sz="18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endParaRPr lang="ru-RU" sz="18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cs typeface="Aharoni" pitchFamily="2" charset="-79"/>
              </a:rPr>
              <a:t>13.09.19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haroni" pitchFamily="2" charset="-79"/>
              </a:rPr>
              <a:t>.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38" y="404664"/>
            <a:ext cx="31408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Цель Конкурса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28868"/>
            <a:ext cx="7498080" cy="25717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повышение качества психолого-педагогических программ, реализуемых в Муниципальной системе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463014" cy="734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 Конкурса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обобщение опыта разработки и реализации психолого-педагогических программ;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создание банка психолого-педагогических программ, соответствующих требованиям современной образовательной практики;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внедрение достижений современной науки, а также современных технологий и методов в практику психолого-педагогической работы в системе образования.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123728" cy="63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63326"/>
            <a:ext cx="7498080" cy="18616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 Конкурс принимаются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апробированные более 1 года </a:t>
            </a:r>
            <a:r>
              <a:rPr lang="ru-RU" sz="2400" dirty="0" smtClean="0">
                <a:solidFill>
                  <a:srgbClr val="0070C0"/>
                </a:solidFill>
              </a:rPr>
              <a:t>психолого-педагогические программы подготовленные как отдельным автором, так и авторскими коллективами, содержание которых соответствует </a:t>
            </a:r>
            <a:r>
              <a:rPr lang="ru-RU" sz="2400" u="sng" dirty="0" smtClean="0">
                <a:solidFill>
                  <a:srgbClr val="FF0000"/>
                </a:solidFill>
              </a:rPr>
              <a:t>требованиям: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284984"/>
            <a:ext cx="7498080" cy="2963416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Федерального закона «Об образовании в Российской Федерации» №273 от 29.12.2012 г., </a:t>
            </a:r>
          </a:p>
          <a:p>
            <a:r>
              <a:rPr lang="ru-RU" sz="2600" dirty="0" smtClean="0">
                <a:solidFill>
                  <a:srgbClr val="0070C0"/>
                </a:solidFill>
              </a:rPr>
              <a:t>Федеральных государственных образовательных стандартов общего образования, </a:t>
            </a:r>
          </a:p>
          <a:p>
            <a:r>
              <a:rPr lang="ru-RU" sz="2600" dirty="0" smtClean="0">
                <a:solidFill>
                  <a:srgbClr val="0070C0"/>
                </a:solidFill>
              </a:rPr>
              <a:t>Профессионального стандарта «Педагог-психолог (психолог в сфере образования)»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166"/>
            <a:ext cx="2093462" cy="706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Конкурс проводится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 </a:t>
            </a:r>
            <a:r>
              <a:rPr lang="ru-RU" sz="2800" b="1" dirty="0" smtClean="0">
                <a:solidFill>
                  <a:srgbClr val="0070C0"/>
                </a:solidFill>
              </a:rPr>
              <a:t> этап</a:t>
            </a:r>
            <a:r>
              <a:rPr lang="ru-RU" sz="2800" dirty="0" smtClean="0">
                <a:solidFill>
                  <a:srgbClr val="0070C0"/>
                </a:solidFill>
              </a:rPr>
              <a:t> (районный).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Срок проведения: </a:t>
            </a:r>
            <a:r>
              <a:rPr lang="ru-RU" sz="2800" b="1" dirty="0" smtClean="0">
                <a:solidFill>
                  <a:srgbClr val="FF0000"/>
                </a:solidFill>
              </a:rPr>
              <a:t>январь 2020 г.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II </a:t>
            </a:r>
            <a:r>
              <a:rPr lang="ru-RU" sz="2800" dirty="0" smtClean="0">
                <a:solidFill>
                  <a:srgbClr val="0070C0"/>
                </a:solidFill>
              </a:rPr>
              <a:t> (муниципальный). Комитет по делам образования г. Челябинска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Срок проведения: </a:t>
            </a:r>
            <a:r>
              <a:rPr lang="ru-RU" sz="2800" b="1" dirty="0" smtClean="0">
                <a:solidFill>
                  <a:srgbClr val="FF0000"/>
                </a:solidFill>
              </a:rPr>
              <a:t>не позднее 1 марта 2020 г.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1. Осуществляется заочный отбор,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2. Лучшие программы допускаются на очный этап (защита программы).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1800200" cy="611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Номинации Конкурса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.	</a:t>
            </a:r>
            <a:r>
              <a:rPr lang="ru-RU" b="1" dirty="0" smtClean="0">
                <a:solidFill>
                  <a:srgbClr val="FF0000"/>
                </a:solidFill>
              </a:rPr>
              <a:t>Профилактические психолого-педагогические программы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dirty="0" err="1" smtClean="0">
                <a:solidFill>
                  <a:srgbClr val="0070C0"/>
                </a:solidFill>
              </a:rPr>
              <a:t>программы</a:t>
            </a:r>
            <a:r>
              <a:rPr lang="ru-RU" dirty="0" smtClean="0">
                <a:solidFill>
                  <a:srgbClr val="0070C0"/>
                </a:solidFill>
              </a:rPr>
              <a:t>, направленные на профилактику трудностей в обучении, воспитании и социализации, отклонений в развитии и поведении обучающихся, воспитанников (в том числе для детей с ОВЗ).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.	</a:t>
            </a:r>
            <a:r>
              <a:rPr lang="ru-RU" b="1" dirty="0" smtClean="0">
                <a:solidFill>
                  <a:srgbClr val="FF0000"/>
                </a:solidFill>
              </a:rPr>
              <a:t>Программы психологической коррекции поведения и нарушений в развитии обучающихся </a:t>
            </a:r>
            <a:r>
              <a:rPr lang="ru-RU" dirty="0" smtClean="0">
                <a:solidFill>
                  <a:srgbClr val="0070C0"/>
                </a:solidFill>
              </a:rPr>
              <a:t>– программы психолого-педагогической работы с обучающимися, воспитанниками, испытывающими трудности в обучении и развитии (в том числе для детей с ОВЗ), направленные на преодоление проблем и компенсацию недостатков, адаптацию в образовательной среде и др.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1"/>
            <a:ext cx="1944216" cy="579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904656" cy="10129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Номинации Конкурса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3313" y="1556792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Программы коррекционно-развивающей работы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>
                <a:solidFill>
                  <a:srgbClr val="0070C0"/>
                </a:solidFill>
              </a:rPr>
              <a:t>программы,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направленные на поддержку педагогов и родителей в вопросах организации образовательного процесса детей с ОВЗ в образовательной организации; участие в создании инклюзивной среды образовательной организации; сопровождение процесса обучения детей с ОВЗ в образовательной организации.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ru-RU" dirty="0" smtClean="0">
                <a:solidFill>
                  <a:srgbClr val="FF0000"/>
                </a:solidFill>
              </a:rPr>
              <a:t>.	</a:t>
            </a:r>
            <a:r>
              <a:rPr lang="ru-RU" b="1" dirty="0" smtClean="0">
                <a:solidFill>
                  <a:srgbClr val="FF0000"/>
                </a:solidFill>
              </a:rPr>
              <a:t>Развивающие психолого-педагогические программы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dirty="0" err="1" smtClean="0">
                <a:solidFill>
                  <a:srgbClr val="0070C0"/>
                </a:solidFill>
              </a:rPr>
              <a:t>программы</a:t>
            </a:r>
            <a:r>
              <a:rPr lang="ru-RU" dirty="0" smtClean="0">
                <a:solidFill>
                  <a:srgbClr val="0070C0"/>
                </a:solidFill>
              </a:rPr>
              <a:t>, направленные на наиболее полное раскрытие интеллектуально-личностного потенциала обучающихся, воспитанников, формирование и развитие их социально-психологических умений и навыков, развитие </a:t>
            </a:r>
            <a:r>
              <a:rPr lang="ru-RU" dirty="0" err="1" smtClean="0">
                <a:solidFill>
                  <a:srgbClr val="0070C0"/>
                </a:solidFill>
              </a:rPr>
              <a:t>креативности</a:t>
            </a:r>
            <a:r>
              <a:rPr lang="ru-RU" dirty="0" smtClean="0">
                <a:solidFill>
                  <a:srgbClr val="0070C0"/>
                </a:solidFill>
              </a:rPr>
              <a:t> (в том числе для детей с ОВЗ).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3"/>
            <a:ext cx="1944215" cy="6480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510</TotalTime>
  <Words>959</Words>
  <Application>Microsoft Office PowerPoint</Application>
  <PresentationFormat>Экран (4:3)</PresentationFormat>
  <Paragraphs>186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Aharoni</vt:lpstr>
      <vt:lpstr>Arial</vt:lpstr>
      <vt:lpstr>Arial Black</vt:lpstr>
      <vt:lpstr>Calibri</vt:lpstr>
      <vt:lpstr>Corbel</vt:lpstr>
      <vt:lpstr>DejaVu Sans Condensed</vt:lpstr>
      <vt:lpstr>Droid Sans Fallback</vt:lpstr>
      <vt:lpstr>Gill Sans MT</vt:lpstr>
      <vt:lpstr>Segoe UI Web (Cyrillic)</vt:lpstr>
      <vt:lpstr>Times New Roman</vt:lpstr>
      <vt:lpstr>Verdana</vt:lpstr>
      <vt:lpstr>Wingdings 2</vt:lpstr>
      <vt:lpstr>Солнцестояние</vt:lpstr>
      <vt:lpstr>  Единый городской методический день  педагогов-психологов образовательных организаций г. Челябинска </vt:lpstr>
      <vt:lpstr>Программа</vt:lpstr>
      <vt:lpstr>Совершенствование профессиональной компетентности и реализация творческого потенциала педагогов-психологов образования (Конкурс психолого-педагогических программ   в образовательной среде)</vt:lpstr>
      <vt:lpstr>Цель Конкурса</vt:lpstr>
      <vt:lpstr>Задачи Конкурса : </vt:lpstr>
      <vt:lpstr>На Конкурс принимаются  апробированные более 1 года психолого-педагогические программы подготовленные как отдельным автором, так и авторскими коллективами, содержание которых соответствует требованиям:</vt:lpstr>
      <vt:lpstr>Конкурс проводится</vt:lpstr>
      <vt:lpstr>Номинации Конкурса </vt:lpstr>
      <vt:lpstr>Номинации Конкурса</vt:lpstr>
      <vt:lpstr>Номинации Конкурса</vt:lpstr>
      <vt:lpstr>Требования к психолого-педагогической программе, представляемой на Конкурс </vt:lpstr>
      <vt:lpstr>Требования к психолого-педагогической программе, представляемой на Конкурс </vt:lpstr>
      <vt:lpstr>Требования к психолого-педагогической программе, представляемой на Конкурс:</vt:lpstr>
      <vt:lpstr>Требования к психолого-педагогической программе, представляемой на Конкурс:</vt:lpstr>
      <vt:lpstr>Требования к психолого-педагогической программе, представляемой на Конкурс:</vt:lpstr>
      <vt:lpstr>  Дорожная карта  ГМО СИО план мероприятий на 2019-2020 г.г. </vt:lpstr>
      <vt:lpstr>Презентация PowerPoint</vt:lpstr>
      <vt:lpstr> Предлагаемые  программы повышения квалификации</vt:lpstr>
      <vt:lpstr>1. «Профилактика девиантного поведения детей и подростков. Детская агрессия: что она означает и как с ней обходиться», 36 часов.  </vt:lpstr>
      <vt:lpstr>  3. «Профилактика семейного неблагополучия (мотивирование родителей на воспитательную деятельность детей и повышение родительской компетентности)», 36 часов. </vt:lpstr>
      <vt:lpstr>4. Перинатальная психология. Раннее развитие.  (Направление: «Психология и педагогика инклюзивного образования»), 36 часов.</vt:lpstr>
      <vt:lpstr>5. «Первичный приём психолога».</vt:lpstr>
      <vt:lpstr>База данных специалистов СИО</vt:lpstr>
      <vt:lpstr>Презентация PowerPoint</vt:lpstr>
      <vt:lpstr>Презентация PowerPoint</vt:lpstr>
      <vt:lpstr>Презентация PowerPoint</vt:lpstr>
      <vt:lpstr>Портал  Комитета по делам образования  г. Челябинска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Целевые ориентиры деятельности ГМО педагогов-психологов образования г. Челябинска 2019-2020 уч. г.: повышение профессионального уровня и реализации творческого потенциала педагогов-психологов образования (Конкурс психолого-педагогических программ   в образовательной среде)</dc:title>
  <dc:creator>User</dc:creator>
  <cp:lastModifiedBy>User</cp:lastModifiedBy>
  <cp:revision>18</cp:revision>
  <cp:lastPrinted>2019-09-13T05:27:11Z</cp:lastPrinted>
  <dcterms:created xsi:type="dcterms:W3CDTF">2019-09-10T17:18:29Z</dcterms:created>
  <dcterms:modified xsi:type="dcterms:W3CDTF">2019-09-13T05:28:36Z</dcterms:modified>
</cp:coreProperties>
</file>