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2760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313184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Мария\Desktop\ae6b5a10d54a4ed03cfa6809d3ea3c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24128" y="0"/>
            <a:ext cx="3530216" cy="6881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0"/>
            <a:ext cx="36004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7320" y="332656"/>
            <a:ext cx="6480720" cy="2908042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Кризисное консультирование участников государственной итоговой аттестации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61008" y="4149447"/>
            <a:ext cx="5508104" cy="2703969"/>
          </a:xfrm>
          <a:prstGeom prst="flowChartPunchedTap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Урычева Мария Сергеевна, </a:t>
            </a:r>
            <a:r>
              <a:rPr lang="ru-RU" sz="2000" dirty="0" smtClean="0"/>
              <a:t>член ГМО педагогов-психологов общеобразовательных организаций, руководитель социально-психологической службы, педагог-психолог  МАОУ «ОЦ «НЬЮТОН» </a:t>
            </a:r>
            <a:r>
              <a:rPr lang="ru-RU" sz="2000" dirty="0" err="1" smtClean="0"/>
              <a:t>г.Челябинска</a:t>
            </a:r>
            <a:r>
              <a:rPr lang="ru-RU" sz="2000" dirty="0" smtClean="0"/>
              <a:t>»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49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ария\Desktop\e336896f9c7f3dbe5df10696e46f6b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4102" y="5250384"/>
            <a:ext cx="1543272" cy="139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+mn-lt"/>
              </a:rPr>
              <a:t>Остановка негативных мыслей</a:t>
            </a:r>
            <a:r>
              <a:rPr lang="ru-RU" dirty="0">
                <a:solidFill>
                  <a:srgbClr val="000000"/>
                </a:solidFill>
                <a:latin typeface="+mn-lt"/>
              </a:rPr>
              <a:t/>
            </a:r>
            <a:br>
              <a:rPr lang="ru-RU" dirty="0">
                <a:solidFill>
                  <a:srgbClr val="000000"/>
                </a:solidFill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0000"/>
                </a:solidFill>
                <a:latin typeface="+mj-lt"/>
              </a:rPr>
              <a:t>Любые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негативные мысли можно остановить. Это 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можно сделать следующими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способами: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+mj-lt"/>
              </a:rPr>
              <a:t>попытаться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расслабить мышцы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; чувство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расслабленности 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воспрепятствует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развитию тревожных мыслей, а также предотвратит негативное 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влияние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этих мыслей на физиологическое состояние;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+mj-lt"/>
              </a:rPr>
              <a:t>заменить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негативную,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малореалистичную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мысль на более реалистичную;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+mj-lt"/>
              </a:rPr>
              <a:t>выполнить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«ой-технику»: надеть на кисть руки обыкновенную резинку для волос и просто щелкать себя резинкой каждый раз (ощутимо), когда </a:t>
            </a:r>
            <a:r>
              <a:rPr lang="ru-RU" dirty="0" smtClean="0">
                <a:solidFill>
                  <a:srgbClr val="000000"/>
                </a:solidFill>
                <a:latin typeface="+mj-lt"/>
              </a:rPr>
              <a:t>появляются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негативные мысли.</a:t>
            </a:r>
          </a:p>
          <a:p>
            <a:pPr algn="just"/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180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я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951" y="1"/>
            <a:ext cx="3835170" cy="22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348880"/>
            <a:ext cx="5925344" cy="720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ДЕСТРУКТИВНЫЕ 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СОСТОЯНИЯ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8043" y="2636912"/>
            <a:ext cx="2003677" cy="2561406"/>
            <a:chOff x="48043" y="2636912"/>
            <a:chExt cx="2003677" cy="2561406"/>
          </a:xfrm>
        </p:grpSpPr>
        <p:cxnSp>
          <p:nvCxnSpPr>
            <p:cNvPr id="10" name="Прямая со стрелкой 9"/>
            <p:cNvCxnSpPr/>
            <p:nvPr/>
          </p:nvCxnSpPr>
          <p:spPr>
            <a:xfrm flipH="1">
              <a:off x="827584" y="2636912"/>
              <a:ext cx="1224136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 useBgFill="1">
          <p:nvSpPr>
            <p:cNvPr id="19" name="Скругленный прямоугольник 18"/>
            <p:cNvSpPr/>
            <p:nvPr/>
          </p:nvSpPr>
          <p:spPr>
            <a:xfrm>
              <a:off x="48043" y="3853026"/>
              <a:ext cx="1571630" cy="134529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1520" y="428963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СТУПОР</a:t>
            </a:r>
            <a:endParaRPr lang="ru-RU" dirty="0"/>
          </a:p>
        </p:txBody>
      </p:sp>
      <p:grpSp>
        <p:nvGrpSpPr>
          <p:cNvPr id="30" name="Группа 29"/>
          <p:cNvGrpSpPr/>
          <p:nvPr/>
        </p:nvGrpSpPr>
        <p:grpSpPr>
          <a:xfrm>
            <a:off x="1832711" y="2803788"/>
            <a:ext cx="1901825" cy="2403688"/>
            <a:chOff x="1832711" y="2803788"/>
            <a:chExt cx="1901825" cy="2403688"/>
          </a:xfrm>
        </p:grpSpPr>
        <p:cxnSp>
          <p:nvCxnSpPr>
            <p:cNvPr id="12" name="Прямая со стрелкой 11"/>
            <p:cNvCxnSpPr/>
            <p:nvPr/>
          </p:nvCxnSpPr>
          <p:spPr>
            <a:xfrm>
              <a:off x="3059832" y="2803788"/>
              <a:ext cx="0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2711" y="3835876"/>
              <a:ext cx="1901825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2070026" y="418336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Двигательное возбуждение</a:t>
            </a:r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3883477" y="2785502"/>
            <a:ext cx="1665077" cy="2406832"/>
            <a:chOff x="3883477" y="2785502"/>
            <a:chExt cx="1665077" cy="2406832"/>
          </a:xfrm>
        </p:grpSpPr>
        <p:cxnSp>
          <p:nvCxnSpPr>
            <p:cNvPr id="14" name="Прямая со стрелкой 13"/>
            <p:cNvCxnSpPr/>
            <p:nvPr/>
          </p:nvCxnSpPr>
          <p:spPr>
            <a:xfrm>
              <a:off x="4067944" y="2785502"/>
              <a:ext cx="648072" cy="10081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477" y="3853026"/>
              <a:ext cx="1665077" cy="1339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" name="TextBox 21"/>
          <p:cNvSpPr txBox="1"/>
          <p:nvPr/>
        </p:nvSpPr>
        <p:spPr>
          <a:xfrm>
            <a:off x="4088513" y="42776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АГРЕССИЯ</a:t>
            </a:r>
            <a:endParaRPr lang="ru-RU" dirty="0"/>
          </a:p>
        </p:txBody>
      </p:sp>
      <p:grpSp>
        <p:nvGrpSpPr>
          <p:cNvPr id="7168" name="Группа 7167"/>
          <p:cNvGrpSpPr/>
          <p:nvPr/>
        </p:nvGrpSpPr>
        <p:grpSpPr>
          <a:xfrm>
            <a:off x="5580112" y="2744924"/>
            <a:ext cx="1584176" cy="2447410"/>
            <a:chOff x="5580112" y="2744924"/>
            <a:chExt cx="1584176" cy="2447410"/>
          </a:xfrm>
        </p:grpSpPr>
        <p:cxnSp>
          <p:nvCxnSpPr>
            <p:cNvPr id="16" name="Прямая со стрелкой 15"/>
            <p:cNvCxnSpPr>
              <a:endCxn id="7172" idx="0"/>
            </p:cNvCxnSpPr>
            <p:nvPr/>
          </p:nvCxnSpPr>
          <p:spPr>
            <a:xfrm>
              <a:off x="5580112" y="2744924"/>
              <a:ext cx="828093" cy="107581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1" y="3820734"/>
              <a:ext cx="1512167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69" name="Группа 7168"/>
          <p:cNvGrpSpPr/>
          <p:nvPr/>
        </p:nvGrpSpPr>
        <p:grpSpPr>
          <a:xfrm>
            <a:off x="6228184" y="2204864"/>
            <a:ext cx="2664296" cy="2900770"/>
            <a:chOff x="6228184" y="2204864"/>
            <a:chExt cx="2664296" cy="2900770"/>
          </a:xfrm>
        </p:grpSpPr>
        <p:cxnSp>
          <p:nvCxnSpPr>
            <p:cNvPr id="18" name="Прямая со стрелкой 17"/>
            <p:cNvCxnSpPr/>
            <p:nvPr/>
          </p:nvCxnSpPr>
          <p:spPr>
            <a:xfrm>
              <a:off x="6228184" y="2204864"/>
              <a:ext cx="1845498" cy="15887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885" y="3820733"/>
              <a:ext cx="1637595" cy="12849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5796136" y="428963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ИСТЕРИКА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452320" y="418336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Нервная дрожь</a:t>
            </a:r>
            <a:endParaRPr lang="ru-RU" dirty="0"/>
          </a:p>
        </p:txBody>
      </p:sp>
      <p:pic>
        <p:nvPicPr>
          <p:cNvPr id="7174" name="Picture 6" descr="C:\Users\Мария\Desktop\e336896f9c7f3dbe5df10696e46f6b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61692" y="279668"/>
            <a:ext cx="1904380" cy="171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Мария\Desktop\e336896f9c7f3dbe5df10696e46f6b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0401" y="186475"/>
            <a:ext cx="1626550" cy="146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5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+mn-lt"/>
              </a:rPr>
              <a:t>Как успокоить нервы накануне и во время экзамена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+mn-lt"/>
              </a:rPr>
            </a:br>
            <a:r>
              <a:rPr lang="ru-RU" sz="2000" i="1" dirty="0">
                <a:solidFill>
                  <a:srgbClr val="000000"/>
                </a:solidFill>
                <a:latin typeface="+mn-lt"/>
              </a:rPr>
              <a:t>(набор упражнений, снимающих стресс</a:t>
            </a:r>
            <a:r>
              <a:rPr lang="ru-RU" sz="2000" i="1" dirty="0">
                <a:solidFill>
                  <a:srgbClr val="000000"/>
                </a:solidFill>
                <a:latin typeface="Times New Roman"/>
              </a:rPr>
              <a:t>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363272" cy="4929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i="1" dirty="0" smtClean="0">
                <a:solidFill>
                  <a:srgbClr val="000000"/>
                </a:solidFill>
                <a:latin typeface="+mj-lt"/>
              </a:rPr>
              <a:t>Для </a:t>
            </a:r>
            <a:r>
              <a:rPr lang="ru-RU" sz="1700" i="1" dirty="0">
                <a:solidFill>
                  <a:srgbClr val="000000"/>
                </a:solidFill>
                <a:latin typeface="+mj-lt"/>
              </a:rPr>
              <a:t>ног</a:t>
            </a:r>
            <a:r>
              <a:rPr lang="ru-RU" sz="1700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+mj-lt"/>
              </a:rPr>
              <a:t>Упереться </a:t>
            </a:r>
            <a:r>
              <a:rPr lang="ru-RU" sz="1700" dirty="0">
                <a:solidFill>
                  <a:srgbClr val="000000"/>
                </a:solidFill>
                <a:latin typeface="+mj-lt"/>
              </a:rPr>
              <a:t>пятками в пол, максимально поднять носки, напрячься, сбросить напряжение.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+mj-lt"/>
              </a:rPr>
              <a:t>Упереться </a:t>
            </a:r>
            <a:r>
              <a:rPr lang="ru-RU" sz="1700" dirty="0">
                <a:solidFill>
                  <a:srgbClr val="000000"/>
                </a:solidFill>
                <a:latin typeface="+mj-lt"/>
              </a:rPr>
              <a:t>пальцами ног в пол, максимально поднять пятки, напрячься, </a:t>
            </a:r>
            <a:r>
              <a:rPr lang="ru-RU" sz="1700" dirty="0" smtClean="0">
                <a:solidFill>
                  <a:srgbClr val="000000"/>
                </a:solidFill>
                <a:latin typeface="+mj-lt"/>
              </a:rPr>
              <a:t>сбросить напряжение.</a:t>
            </a:r>
          </a:p>
          <a:p>
            <a:pPr marL="0" indent="0">
              <a:buNone/>
            </a:pPr>
            <a:r>
              <a:rPr lang="ru-RU" sz="1700" i="1" dirty="0" smtClean="0">
                <a:solidFill>
                  <a:srgbClr val="000000"/>
                </a:solidFill>
                <a:latin typeface="+mj-lt"/>
              </a:rPr>
              <a:t>Для </a:t>
            </a:r>
            <a:r>
              <a:rPr lang="ru-RU" sz="1700" i="1" dirty="0">
                <a:solidFill>
                  <a:srgbClr val="000000"/>
                </a:solidFill>
                <a:latin typeface="+mj-lt"/>
              </a:rPr>
              <a:t>рук</a:t>
            </a:r>
            <a:r>
              <a:rPr lang="ru-RU" sz="1700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+mj-lt"/>
              </a:rPr>
              <a:t>Сжать </a:t>
            </a:r>
            <a:r>
              <a:rPr lang="ru-RU" sz="1700" dirty="0">
                <a:solidFill>
                  <a:srgbClr val="000000"/>
                </a:solidFill>
                <a:latin typeface="+mj-lt"/>
              </a:rPr>
              <a:t>кисти рук в кулак, разжать.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+mj-lt"/>
              </a:rPr>
              <a:t>Максимально </a:t>
            </a:r>
            <a:r>
              <a:rPr lang="ru-RU" sz="1700" dirty="0">
                <a:solidFill>
                  <a:srgbClr val="000000"/>
                </a:solidFill>
                <a:latin typeface="+mj-lt"/>
              </a:rPr>
              <a:t>растопырить пальцы рук, расслабиться.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+mj-lt"/>
              </a:rPr>
              <a:t>Разогреть </a:t>
            </a:r>
            <a:r>
              <a:rPr lang="ru-RU" sz="1700" dirty="0">
                <a:solidFill>
                  <a:srgbClr val="000000"/>
                </a:solidFill>
                <a:latin typeface="+mj-lt"/>
              </a:rPr>
              <a:t>ладони, растереть ладонями тыльную сторону кисти.</a:t>
            </a:r>
          </a:p>
          <a:p>
            <a:pPr marL="0" indent="0">
              <a:buNone/>
            </a:pPr>
            <a:r>
              <a:rPr lang="ru-RU" sz="1700" i="1" dirty="0">
                <a:solidFill>
                  <a:srgbClr val="000000"/>
                </a:solidFill>
                <a:latin typeface="+mj-lt"/>
              </a:rPr>
              <a:t>Для спины, плечевого пояса и шеи:</a:t>
            </a:r>
            <a:endParaRPr lang="ru-RU" sz="1700" dirty="0">
              <a:solidFill>
                <a:srgbClr val="000000"/>
              </a:solidFill>
              <a:latin typeface="+mj-lt"/>
            </a:endParaRPr>
          </a:p>
          <a:p>
            <a:r>
              <a:rPr lang="ru-RU" sz="1700" dirty="0" smtClean="0">
                <a:solidFill>
                  <a:srgbClr val="000000"/>
                </a:solidFill>
                <a:latin typeface="+mj-lt"/>
              </a:rPr>
              <a:t>Поднять </a:t>
            </a:r>
            <a:r>
              <a:rPr lang="ru-RU" sz="1700" dirty="0">
                <a:solidFill>
                  <a:srgbClr val="000000"/>
                </a:solidFill>
                <a:latin typeface="+mj-lt"/>
              </a:rPr>
              <a:t>плечи максимально вверх, подержать, опустить.</a:t>
            </a:r>
          </a:p>
          <a:p>
            <a:pPr marL="0" indent="0">
              <a:buNone/>
            </a:pPr>
            <a:r>
              <a:rPr lang="ru-RU" sz="1700" i="1" dirty="0">
                <a:solidFill>
                  <a:srgbClr val="000000"/>
                </a:solidFill>
                <a:latin typeface="+mj-lt"/>
              </a:rPr>
              <a:t>Тонизирующие упражнения:</a:t>
            </a:r>
            <a:endParaRPr lang="ru-RU" sz="1700" dirty="0">
              <a:solidFill>
                <a:srgbClr val="000000"/>
              </a:solidFill>
              <a:latin typeface="+mj-lt"/>
            </a:endParaRPr>
          </a:p>
          <a:p>
            <a:r>
              <a:rPr lang="ru-RU" sz="17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700" dirty="0">
                <a:solidFill>
                  <a:srgbClr val="000000"/>
                </a:solidFill>
                <a:latin typeface="+mj-lt"/>
              </a:rPr>
              <a:t>«</a:t>
            </a:r>
            <a:r>
              <a:rPr lang="ru-RU" sz="1700" dirty="0" err="1">
                <a:solidFill>
                  <a:srgbClr val="000000"/>
                </a:solidFill>
                <a:latin typeface="+mj-lt"/>
              </a:rPr>
              <a:t>Потягушки</a:t>
            </a:r>
            <a:r>
              <a:rPr lang="ru-RU" sz="1700" dirty="0">
                <a:solidFill>
                  <a:srgbClr val="000000"/>
                </a:solidFill>
                <a:latin typeface="+mj-lt"/>
              </a:rPr>
              <a:t>».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+mj-lt"/>
              </a:rPr>
              <a:t>Стучим </a:t>
            </a:r>
            <a:r>
              <a:rPr lang="ru-RU" sz="1700" dirty="0">
                <a:solidFill>
                  <a:srgbClr val="000000"/>
                </a:solidFill>
                <a:latin typeface="+mj-lt"/>
              </a:rPr>
              <a:t>пятками об пол.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+mj-lt"/>
              </a:rPr>
              <a:t>Свободное </a:t>
            </a:r>
            <a:r>
              <a:rPr lang="ru-RU" sz="1700" dirty="0">
                <a:solidFill>
                  <a:srgbClr val="000000"/>
                </a:solidFill>
                <a:latin typeface="+mj-lt"/>
              </a:rPr>
              <a:t>вращение головой в одну и другую сторону.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+mj-lt"/>
              </a:rPr>
              <a:t>Легкие </a:t>
            </a:r>
            <a:r>
              <a:rPr lang="ru-RU" sz="1700" dirty="0">
                <a:solidFill>
                  <a:srgbClr val="000000"/>
                </a:solidFill>
                <a:latin typeface="+mj-lt"/>
              </a:rPr>
              <a:t>прыжки на месте.</a:t>
            </a:r>
          </a:p>
          <a:p>
            <a:pPr marL="0" indent="0">
              <a:buNone/>
            </a:pPr>
            <a:r>
              <a:rPr lang="ru-RU" sz="1700" i="1" dirty="0">
                <a:solidFill>
                  <a:srgbClr val="000000"/>
                </a:solidFill>
                <a:latin typeface="+mj-lt"/>
              </a:rPr>
              <a:t>Для лица:</a:t>
            </a:r>
            <a:endParaRPr lang="ru-RU" sz="1700" dirty="0">
              <a:solidFill>
                <a:srgbClr val="000000"/>
              </a:solidFill>
              <a:latin typeface="+mj-lt"/>
            </a:endParaRPr>
          </a:p>
          <a:p>
            <a:r>
              <a:rPr lang="ru-RU" sz="1700" dirty="0" smtClean="0">
                <a:solidFill>
                  <a:srgbClr val="000000"/>
                </a:solidFill>
                <a:latin typeface="+mj-lt"/>
              </a:rPr>
              <a:t>Собрать </a:t>
            </a:r>
            <a:r>
              <a:rPr lang="ru-RU" sz="1700" dirty="0">
                <a:solidFill>
                  <a:srgbClr val="000000"/>
                </a:solidFill>
                <a:latin typeface="+mj-lt"/>
              </a:rPr>
              <a:t>губы в одну точку, задержать, расслабиться.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+mj-lt"/>
              </a:rPr>
              <a:t>Максимально </a:t>
            </a:r>
            <a:r>
              <a:rPr lang="ru-RU" sz="1700" dirty="0">
                <a:solidFill>
                  <a:srgbClr val="000000"/>
                </a:solidFill>
                <a:latin typeface="+mj-lt"/>
              </a:rPr>
              <a:t>широко улыбнуться, задержать «улыбку», расслабиться. 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+mj-lt"/>
              </a:rPr>
              <a:t>Крепко </a:t>
            </a:r>
            <a:r>
              <a:rPr lang="ru-RU" sz="1700" dirty="0">
                <a:solidFill>
                  <a:srgbClr val="000000"/>
                </a:solidFill>
                <a:latin typeface="+mj-lt"/>
              </a:rPr>
              <a:t>зажмуриться, задержать, расслабиться.</a:t>
            </a:r>
            <a:endParaRPr lang="ru-RU" sz="1700" dirty="0">
              <a:latin typeface="+mj-lt"/>
            </a:endParaRPr>
          </a:p>
        </p:txBody>
      </p:sp>
      <p:pic>
        <p:nvPicPr>
          <p:cNvPr id="12290" name="Picture 2" descr="C:\Users\Мария\Desktop\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293" y="1772816"/>
            <a:ext cx="2207707" cy="4409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3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C:\Users\Мария\Desktop\62f1e2e27e96d183b8d14eccb28f92a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6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Мария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407" y="33184"/>
            <a:ext cx="2431271" cy="189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рия\Desktop\clipart-look-at-pictures-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53" y="3106312"/>
            <a:ext cx="1771693" cy="1685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Мария\Desktop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55154"/>
            <a:ext cx="133819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5601138" y="1700808"/>
            <a:ext cx="3481237" cy="2376262"/>
            <a:chOff x="5825124" y="548680"/>
            <a:chExt cx="3291342" cy="2446169"/>
          </a:xfrm>
        </p:grpSpPr>
        <p:sp>
          <p:nvSpPr>
            <p:cNvPr id="7" name="Выноска со стрелкой влево 6"/>
            <p:cNvSpPr/>
            <p:nvPr/>
          </p:nvSpPr>
          <p:spPr>
            <a:xfrm>
              <a:off x="5825124" y="548680"/>
              <a:ext cx="3291342" cy="2260981"/>
            </a:xfrm>
            <a:prstGeom prst="leftArrowCallout">
              <a:avLst>
                <a:gd name="adj1" fmla="val 25000"/>
                <a:gd name="adj2" fmla="val 18235"/>
                <a:gd name="adj3" fmla="val 46737"/>
                <a:gd name="adj4" fmla="val 6497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98767" y="595359"/>
              <a:ext cx="2017698" cy="2399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900" b="1" dirty="0" smtClean="0"/>
                <a:t>Сомнения в собственных способностях: логическое мышление, концентрация внимания</a:t>
              </a:r>
              <a:endParaRPr lang="ru-RU" sz="1900" b="1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662502" y="4202268"/>
            <a:ext cx="3419872" cy="2179060"/>
            <a:chOff x="5868572" y="2919234"/>
            <a:chExt cx="3291342" cy="2260981"/>
          </a:xfrm>
        </p:grpSpPr>
        <p:sp>
          <p:nvSpPr>
            <p:cNvPr id="15" name="Выноска со стрелкой влево 14"/>
            <p:cNvSpPr/>
            <p:nvPr/>
          </p:nvSpPr>
          <p:spPr>
            <a:xfrm>
              <a:off x="5868572" y="2919234"/>
              <a:ext cx="3291342" cy="2260981"/>
            </a:xfrm>
            <a:prstGeom prst="leftArrowCallout">
              <a:avLst>
                <a:gd name="adj1" fmla="val 21270"/>
                <a:gd name="adj2" fmla="val 21891"/>
                <a:gd name="adj3" fmla="val 46737"/>
                <a:gd name="adj4" fmla="val 6497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77043" y="2923808"/>
              <a:ext cx="2096193" cy="1602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900" b="1" dirty="0" smtClean="0"/>
                <a:t>Психофизические и личностные особенности: тревожность, </a:t>
              </a:r>
              <a:r>
                <a:rPr lang="ru-RU" sz="1900" b="1" dirty="0" err="1" smtClean="0"/>
                <a:t>астеничность</a:t>
              </a:r>
              <a:r>
                <a:rPr lang="ru-RU" sz="1900" b="1" dirty="0" smtClean="0"/>
                <a:t>, неуверенность в себе</a:t>
              </a:r>
              <a:endParaRPr lang="ru-RU" sz="1900" b="1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85570" y="377189"/>
            <a:ext cx="6692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ПОЧЕМУ ОНИ ТАК ВОЛНУЮТСЯ?</a:t>
            </a:r>
            <a:endParaRPr lang="ru-RU" sz="3200" b="1" dirty="0"/>
          </a:p>
        </p:txBody>
      </p:sp>
      <p:grpSp>
        <p:nvGrpSpPr>
          <p:cNvPr id="20" name="Группа 19"/>
          <p:cNvGrpSpPr/>
          <p:nvPr/>
        </p:nvGrpSpPr>
        <p:grpSpPr>
          <a:xfrm rot="10800000">
            <a:off x="47909" y="2053293"/>
            <a:ext cx="3299956" cy="2023777"/>
            <a:chOff x="6027345" y="-54594"/>
            <a:chExt cx="3089122" cy="2864256"/>
          </a:xfrm>
        </p:grpSpPr>
        <p:sp>
          <p:nvSpPr>
            <p:cNvPr id="21" name="Выноска со стрелкой влево 20"/>
            <p:cNvSpPr/>
            <p:nvPr/>
          </p:nvSpPr>
          <p:spPr>
            <a:xfrm>
              <a:off x="6027345" y="548681"/>
              <a:ext cx="3089121" cy="2260981"/>
            </a:xfrm>
            <a:prstGeom prst="leftArrowCallout">
              <a:avLst>
                <a:gd name="adj1" fmla="val 25000"/>
                <a:gd name="adj2" fmla="val 25000"/>
                <a:gd name="adj3" fmla="val 46737"/>
                <a:gd name="adj4" fmla="val 6497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 rot="10800000">
              <a:off x="7020273" y="-54594"/>
              <a:ext cx="2096194" cy="2747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b="1" dirty="0" smtClean="0"/>
                <a:t>Сомнение в полноте и прочности знаний</a:t>
              </a:r>
              <a:endParaRPr lang="ru-RU" sz="24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10800000">
            <a:off x="47909" y="3716380"/>
            <a:ext cx="3299956" cy="1597525"/>
            <a:chOff x="6027345" y="548681"/>
            <a:chExt cx="3089122" cy="2260981"/>
          </a:xfrm>
        </p:grpSpPr>
        <p:sp>
          <p:nvSpPr>
            <p:cNvPr id="25" name="Выноска со стрелкой влево 24"/>
            <p:cNvSpPr/>
            <p:nvPr/>
          </p:nvSpPr>
          <p:spPr>
            <a:xfrm>
              <a:off x="6027345" y="548681"/>
              <a:ext cx="3089121" cy="2260981"/>
            </a:xfrm>
            <a:prstGeom prst="leftArrowCallout">
              <a:avLst>
                <a:gd name="adj1" fmla="val 25000"/>
                <a:gd name="adj2" fmla="val 25000"/>
                <a:gd name="adj3" fmla="val 46737"/>
                <a:gd name="adj4" fmla="val 6497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 rot="10800000">
              <a:off x="7020273" y="994405"/>
              <a:ext cx="2096194" cy="1698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b="1" dirty="0" smtClean="0"/>
                <a:t>Стресс незнакомой ситуации</a:t>
              </a:r>
              <a:endParaRPr lang="ru-RU" sz="24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10800000">
            <a:off x="68491" y="5412549"/>
            <a:ext cx="3258791" cy="1286847"/>
            <a:chOff x="6027345" y="548681"/>
            <a:chExt cx="3089122" cy="2260981"/>
          </a:xfrm>
        </p:grpSpPr>
        <p:sp>
          <p:nvSpPr>
            <p:cNvPr id="28" name="Выноска со стрелкой влево 27"/>
            <p:cNvSpPr/>
            <p:nvPr/>
          </p:nvSpPr>
          <p:spPr>
            <a:xfrm>
              <a:off x="6027345" y="548681"/>
              <a:ext cx="3089121" cy="2260981"/>
            </a:xfrm>
            <a:prstGeom prst="leftArrowCallout">
              <a:avLst>
                <a:gd name="adj1" fmla="val 25000"/>
                <a:gd name="adj2" fmla="val 25000"/>
                <a:gd name="adj3" fmla="val 46737"/>
                <a:gd name="adj4" fmla="val 6497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 rot="10800000">
              <a:off x="7020273" y="584264"/>
              <a:ext cx="2096194" cy="2108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400" b="1" dirty="0" smtClean="0"/>
                <a:t>Ответственность перед родителями</a:t>
              </a:r>
              <a:endParaRPr lang="ru-R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978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725037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экстренной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помощи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73424"/>
            <a:ext cx="8568952" cy="5184576"/>
          </a:xfrm>
        </p:spPr>
        <p:txBody>
          <a:bodyPr>
            <a:normAutofit/>
          </a:bodyPr>
          <a:lstStyle/>
          <a:p>
            <a:r>
              <a:rPr lang="ru-RU" sz="3800" dirty="0" smtClean="0"/>
              <a:t>безотлагательность;</a:t>
            </a:r>
            <a:endParaRPr lang="ru-RU" sz="3800" dirty="0"/>
          </a:p>
          <a:p>
            <a:r>
              <a:rPr lang="ru-RU" sz="3800" dirty="0"/>
              <a:t>единство и простота </a:t>
            </a:r>
            <a:r>
              <a:rPr lang="ru-RU" sz="3800" dirty="0" smtClean="0"/>
              <a:t>психологического воздействия;</a:t>
            </a:r>
            <a:endParaRPr lang="ru-RU" sz="3800" dirty="0"/>
          </a:p>
          <a:p>
            <a:r>
              <a:rPr lang="ru-RU" sz="3800" dirty="0"/>
              <a:t>к</a:t>
            </a:r>
            <a:r>
              <a:rPr lang="ru-RU" sz="3800" dirty="0" smtClean="0"/>
              <a:t>раткосрочность;</a:t>
            </a:r>
            <a:endParaRPr lang="ru-RU" sz="3800" dirty="0"/>
          </a:p>
          <a:p>
            <a:r>
              <a:rPr lang="ru-RU" sz="3800" dirty="0"/>
              <a:t>интенсивность и </a:t>
            </a:r>
            <a:r>
              <a:rPr lang="ru-RU" sz="3800" dirty="0" smtClean="0"/>
              <a:t>безопасность;</a:t>
            </a:r>
            <a:endParaRPr lang="ru-RU" sz="3800" dirty="0"/>
          </a:p>
          <a:p>
            <a:r>
              <a:rPr lang="ru-RU" sz="3800" dirty="0"/>
              <a:t>использование современных методов психологической помощи</a:t>
            </a:r>
          </a:p>
        </p:txBody>
      </p:sp>
      <p:pic>
        <p:nvPicPr>
          <p:cNvPr id="3074" name="Picture 2" descr="C:\Users\Мария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94874" y="-17120"/>
            <a:ext cx="24193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5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я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86" y="3956205"/>
            <a:ext cx="2182014" cy="29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ия\Desktop\стресс-с-ова-персоны-d-пиная-4869379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184303" cy="4298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7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0300" y="1452007"/>
            <a:ext cx="6602180" cy="1143000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Консультативная работа </a:t>
            </a:r>
            <a:r>
              <a:rPr lang="ru-RU" sz="2200" dirty="0"/>
              <a:t>педагога </a:t>
            </a:r>
            <a:r>
              <a:rPr lang="ru-RU" sz="2200" dirty="0" smtClean="0"/>
              <a:t>- психолога </a:t>
            </a:r>
            <a:r>
              <a:rPr lang="ru-RU" sz="2200" dirty="0"/>
              <a:t>предполагает </a:t>
            </a:r>
            <a:r>
              <a:rPr lang="ru-RU" sz="2200" dirty="0" smtClean="0"/>
              <a:t>осуществление </a:t>
            </a:r>
            <a:r>
              <a:rPr lang="ru-RU" sz="2200" dirty="0"/>
              <a:t>индивидуального кризисного консультирования и группового </a:t>
            </a:r>
            <a:r>
              <a:rPr lang="ru-RU" sz="2200" dirty="0" smtClean="0"/>
              <a:t>консультирования </a:t>
            </a:r>
            <a:r>
              <a:rPr lang="ru-RU" sz="2200" dirty="0"/>
              <a:t>участников государственной итоговой аттестации. </a:t>
            </a:r>
            <a:r>
              <a:rPr lang="ru-RU" sz="2200" dirty="0" smtClean="0"/>
              <a:t>Предлагаемый </a:t>
            </a:r>
            <a:r>
              <a:rPr lang="ru-RU" sz="2200" dirty="0"/>
              <a:t>набор методических материалов направлен на снятие </a:t>
            </a:r>
            <a:r>
              <a:rPr lang="ru-RU" sz="2200" dirty="0" smtClean="0"/>
              <a:t>эмоционального напряжения</a:t>
            </a:r>
            <a:r>
              <a:rPr lang="ru-RU" sz="2200" dirty="0"/>
              <a:t>, ситуативной тревожности, на оказание психологической </a:t>
            </a:r>
            <a:r>
              <a:rPr lang="ru-RU" sz="2200" dirty="0" smtClean="0"/>
              <a:t>поддержки</a:t>
            </a:r>
            <a:r>
              <a:rPr lang="ru-RU" sz="2200" dirty="0"/>
              <a:t>, на создание психоэмоционального настроя.</a:t>
            </a:r>
          </a:p>
        </p:txBody>
      </p:sp>
      <p:pic>
        <p:nvPicPr>
          <p:cNvPr id="5122" name="Picture 2" descr="C:\Users\Мария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5128">
            <a:off x="120357" y="89166"/>
            <a:ext cx="2049586" cy="272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рия\Desktop\unnamed (1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412"/>
            <a:ext cx="5760640" cy="3068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9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307" y="-51710"/>
            <a:ext cx="6157913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Мария\Desktop\screenshot-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2" y="-51710"/>
            <a:ext cx="6156176" cy="4183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57607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Техники и приемы психологической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помощи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08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Подстройка и 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 этап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2 этап</a:t>
            </a:r>
            <a:endParaRPr lang="ru-RU" dirty="0"/>
          </a:p>
        </p:txBody>
      </p:sp>
      <p:sp useBgFill="1">
        <p:nvSpPr>
          <p:cNvPr id="4" name="Овал 3"/>
          <p:cNvSpPr/>
          <p:nvPr/>
        </p:nvSpPr>
        <p:spPr>
          <a:xfrm>
            <a:off x="2555776" y="1628800"/>
            <a:ext cx="129614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5" name="Овал 4"/>
          <p:cNvSpPr/>
          <p:nvPr/>
        </p:nvSpPr>
        <p:spPr>
          <a:xfrm>
            <a:off x="4139952" y="1628800"/>
            <a:ext cx="129614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6" name="Овал 5"/>
          <p:cNvSpPr/>
          <p:nvPr/>
        </p:nvSpPr>
        <p:spPr>
          <a:xfrm>
            <a:off x="2555776" y="3284984"/>
            <a:ext cx="129614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7" name="Овал 6"/>
          <p:cNvSpPr/>
          <p:nvPr/>
        </p:nvSpPr>
        <p:spPr>
          <a:xfrm>
            <a:off x="4166240" y="3212976"/>
            <a:ext cx="129614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771800" y="20608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ОН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20608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Я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71800" y="371703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ОН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371703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652120" y="1772816"/>
            <a:ext cx="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96136" y="2060848"/>
            <a:ext cx="324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Подстройка к </a:t>
            </a:r>
            <a:r>
              <a:rPr lang="ru-RU" sz="2000" dirty="0" smtClean="0"/>
              <a:t>клиенту в </a:t>
            </a:r>
            <a:r>
              <a:rPr lang="ru-RU" sz="2000" dirty="0"/>
              <a:t>позе, голосе, дыхании</a:t>
            </a:r>
          </a:p>
          <a:p>
            <a:pPr algn="just"/>
            <a:r>
              <a:rPr lang="ru-RU" sz="2000" dirty="0"/>
              <a:t>Изменение собственной позиции на более </a:t>
            </a:r>
          </a:p>
          <a:p>
            <a:pPr algn="just"/>
            <a:r>
              <a:rPr lang="ru-RU" sz="2000" dirty="0"/>
              <a:t>ресурсную и позитивную	</a:t>
            </a:r>
          </a:p>
        </p:txBody>
      </p:sp>
      <p:pic>
        <p:nvPicPr>
          <p:cNvPr id="8194" name="Picture 2" descr="C:\Users\Мария\Desktop\e336896f9c7f3dbe5df10696e46f6b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314" y="4725144"/>
            <a:ext cx="2364251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ария\Desktop\e336896f9c7f3dbe5df10696e46f6b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545" y="4637149"/>
            <a:ext cx="2158835" cy="20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2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оказания экстренной помощи в ситуации экзамена могут оказаться эффективными и «</a:t>
            </a:r>
            <a:r>
              <a:rPr lang="ru-RU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околопсихологические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приемы»:</a:t>
            </a:r>
            <a:b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95801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кардинальная </a:t>
            </a:r>
            <a:r>
              <a:rPr lang="ru-RU" dirty="0"/>
              <a:t>смена деятельности на более монотонную(совместное </a:t>
            </a:r>
            <a:r>
              <a:rPr lang="ru-RU" dirty="0" err="1"/>
              <a:t>прохаживание</a:t>
            </a:r>
            <a:r>
              <a:rPr lang="ru-RU" dirty="0"/>
              <a:t>, </a:t>
            </a:r>
            <a:r>
              <a:rPr lang="ru-RU" dirty="0" err="1"/>
              <a:t>прогуливание</a:t>
            </a:r>
            <a:r>
              <a:rPr lang="ru-RU" dirty="0"/>
              <a:t>; желательно устанавливать свой неторопливый темп);</a:t>
            </a:r>
          </a:p>
          <a:p>
            <a:pPr algn="just"/>
            <a:r>
              <a:rPr lang="ru-RU" dirty="0"/>
              <a:t>фиксация на незначимых предметах (попросить пересчитать спички в коробочке, скрепки);</a:t>
            </a:r>
          </a:p>
          <a:p>
            <a:pPr algn="just"/>
            <a:r>
              <a:rPr lang="ru-RU" dirty="0"/>
              <a:t>просьба очень подробно, детально рассказать о начале сегодняшнего дня: с каким ощущением проснулся, с кем виделся, что ел на завтрак…;</a:t>
            </a:r>
          </a:p>
          <a:p>
            <a:pPr algn="just"/>
            <a:r>
              <a:rPr lang="ru-RU" dirty="0"/>
              <a:t>резко переключить внимание </a:t>
            </a:r>
            <a:r>
              <a:rPr lang="ru-RU" dirty="0" smtClean="0"/>
              <a:t>на себя</a:t>
            </a:r>
            <a:r>
              <a:rPr lang="ru-RU" dirty="0"/>
              <a:t>: произвести экспрессивные </a:t>
            </a:r>
            <a:r>
              <a:rPr lang="ru-RU" dirty="0" smtClean="0"/>
              <a:t>действия </a:t>
            </a:r>
            <a:r>
              <a:rPr lang="ru-RU" dirty="0"/>
              <a:t>(уронить сумку, стакан, ключи), попросить ребенка о помощи (закрыть окно, </a:t>
            </a:r>
            <a:r>
              <a:rPr lang="ru-RU" dirty="0" smtClean="0"/>
              <a:t>найти затерявшийся </a:t>
            </a:r>
            <a:r>
              <a:rPr lang="ru-RU" dirty="0"/>
              <a:t>документ), то есть поставить его в ситуацию, </a:t>
            </a:r>
            <a:r>
              <a:rPr lang="ru-RU" dirty="0" smtClean="0"/>
              <a:t>когда помогать </a:t>
            </a:r>
            <a:r>
              <a:rPr lang="ru-RU" dirty="0"/>
              <a:t>может он.</a:t>
            </a:r>
          </a:p>
          <a:p>
            <a:endParaRPr lang="ru-RU" dirty="0"/>
          </a:p>
        </p:txBody>
      </p:sp>
      <p:pic>
        <p:nvPicPr>
          <p:cNvPr id="9218" name="Picture 2" descr="C:\Users\Мария\Desktop\e336896f9c7f3dbe5df10696e46f6b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0204" y="0"/>
            <a:ext cx="1367459" cy="13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9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Психологическая помощь 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обучающемуся, </a:t>
            </a:r>
            <a:b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испытывающему </a:t>
            </a:r>
            <a:r>
              <a:rPr lang="ru-RU" sz="3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стресс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21373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1</a:t>
            </a:r>
            <a:r>
              <a:rPr lang="ru-RU" dirty="0"/>
              <a:t>. Положите руку пострадавшего себе на запястье, чтобы он ощутил ваш спокойный пульс. Это будет для него сигналом: «Я сейчас рядом, ты не один».</a:t>
            </a:r>
          </a:p>
          <a:p>
            <a:pPr marL="0" indent="0" algn="just">
              <a:buNone/>
            </a:pPr>
            <a:r>
              <a:rPr lang="ru-RU" dirty="0"/>
              <a:t>2. Дышите глубоко и ровно. Побуждайте пострадавшего дышать в одном с вами ритме.</a:t>
            </a:r>
          </a:p>
          <a:p>
            <a:pPr marL="0" indent="0" algn="just">
              <a:buNone/>
            </a:pPr>
            <a:r>
              <a:rPr lang="ru-RU" dirty="0"/>
              <a:t>3. Предоставьте возможность удовлетворить базовые физиологические потребности.</a:t>
            </a:r>
          </a:p>
          <a:p>
            <a:pPr marL="0" indent="0" algn="just">
              <a:buNone/>
            </a:pPr>
            <a:r>
              <a:rPr lang="ru-RU" dirty="0"/>
              <a:t>4. Если ребенок говорит, слушайте его, выражайте сочувствие, понимание.</a:t>
            </a:r>
          </a:p>
          <a:p>
            <a:pPr marL="0" indent="0" algn="just">
              <a:buNone/>
            </a:pPr>
            <a:r>
              <a:rPr lang="ru-RU" dirty="0"/>
              <a:t>5. Позвольте ребенку выразить все свои эмоции без ограничений. </a:t>
            </a:r>
            <a:r>
              <a:rPr lang="ru-RU" dirty="0" smtClean="0"/>
              <a:t>Поддерживать </a:t>
            </a:r>
            <a:r>
              <a:rPr lang="ru-RU" dirty="0"/>
              <a:t>вербализацию методом активного слушания вне зависимости от содержания материала, излагаемого ребенком.</a:t>
            </a:r>
          </a:p>
          <a:p>
            <a:pPr marL="0" indent="0" algn="just">
              <a:buNone/>
            </a:pPr>
            <a:r>
              <a:rPr lang="ru-RU" dirty="0"/>
              <a:t>6. Выразите свою эмоциональную поддержку минимумом слов, с </a:t>
            </a:r>
            <a:r>
              <a:rPr lang="ru-RU" dirty="0" smtClean="0"/>
              <a:t>симпатией </a:t>
            </a:r>
            <a:r>
              <a:rPr lang="ru-RU" dirty="0"/>
              <a:t>и принимая любую его реакцию, не осуждая, не обвиняя и не утешая.</a:t>
            </a:r>
          </a:p>
          <a:p>
            <a:pPr marL="0" indent="0" algn="just">
              <a:buNone/>
            </a:pPr>
            <a:r>
              <a:rPr lang="ru-RU" dirty="0"/>
              <a:t>7. При появлении у ребенка суицидальных мыслей (даже в виде шутки, в виде отвлеченных мыслей или рассказа о третьих лицах) немедленно </a:t>
            </a:r>
            <a:r>
              <a:rPr lang="ru-RU" dirty="0" smtClean="0"/>
              <a:t>сообщить </a:t>
            </a:r>
            <a:r>
              <a:rPr lang="ru-RU" dirty="0"/>
              <a:t>об этом руководству, администрации.</a:t>
            </a:r>
          </a:p>
          <a:p>
            <a:pPr marL="0" indent="0" algn="just">
              <a:buNone/>
            </a:pPr>
            <a:r>
              <a:rPr lang="ru-RU" dirty="0"/>
              <a:t>8. Сделайте пострадавшему легкий массаж наиболее напряженных мышц тела.</a:t>
            </a:r>
          </a:p>
          <a:p>
            <a:endParaRPr lang="ru-RU" dirty="0"/>
          </a:p>
        </p:txBody>
      </p:sp>
      <p:pic>
        <p:nvPicPr>
          <p:cNvPr id="10242" name="Picture 2" descr="C:\Users\Мария\Desktop\e336896f9c7f3dbe5df10696e46f6b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222" y="5661248"/>
            <a:ext cx="1341777" cy="121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9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667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Принципы экстренной  помощи</vt:lpstr>
      <vt:lpstr>Презентация PowerPoint</vt:lpstr>
      <vt:lpstr>Консультативная работа педагога - психолога предполагает осуществление индивидуального кризисного консультирования и группового консультирования участников государственной итоговой аттестации. Предлагаемый набор методических материалов направлен на снятие эмоционального напряжения, ситуативной тревожности, на оказание психологической поддержки, на создание психоэмоционального настроя.</vt:lpstr>
      <vt:lpstr>Презентация PowerPoint</vt:lpstr>
      <vt:lpstr>Подстройка и ведение</vt:lpstr>
      <vt:lpstr>Для оказания экстренной помощи в ситуации экзамена могут оказаться эффективными и «околопсихологические приемы»: </vt:lpstr>
      <vt:lpstr>Психологическая помощь обучающемуся,  испытывающему стресс </vt:lpstr>
      <vt:lpstr>Остановка негативных мыслей </vt:lpstr>
      <vt:lpstr>ДЕСТРУКТИВНЫЕ  СОСТОЯНИЯ </vt:lpstr>
      <vt:lpstr>Как успокоить нервы накануне и во время экзамена (набор упражнений, снимающих стресс)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Психолог</cp:lastModifiedBy>
  <cp:revision>31</cp:revision>
  <dcterms:created xsi:type="dcterms:W3CDTF">2021-05-03T13:57:54Z</dcterms:created>
  <dcterms:modified xsi:type="dcterms:W3CDTF">2021-05-12T03:54:05Z</dcterms:modified>
</cp:coreProperties>
</file>