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96" r:id="rId4"/>
    <p:sldId id="281" r:id="rId5"/>
    <p:sldId id="282" r:id="rId6"/>
    <p:sldId id="284" r:id="rId7"/>
    <p:sldId id="286" r:id="rId8"/>
    <p:sldId id="279" r:id="rId9"/>
    <p:sldId id="297" r:id="rId10"/>
    <p:sldId id="298" r:id="rId11"/>
    <p:sldId id="295" r:id="rId12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B92D14"/>
    <a:srgbClr val="35759D"/>
    <a:srgbClr val="35B19D"/>
    <a:srgbClr val="20A6C6"/>
    <a:srgbClr val="DEDEDE"/>
    <a:srgbClr val="075EDF"/>
    <a:srgbClr val="0654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2536" autoAdjust="0"/>
    <p:restoredTop sz="95596" autoAdjust="0"/>
  </p:normalViewPr>
  <p:slideViewPr>
    <p:cSldViewPr>
      <p:cViewPr varScale="1">
        <p:scale>
          <a:sx n="73" d="100"/>
          <a:sy n="73" d="100"/>
        </p:scale>
        <p:origin x="65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77F489-2F30-430A-9C85-38392696BA9B}" type="datetimeFigureOut">
              <a:rPr lang="ru-RU" smtClean="0"/>
              <a:t>13.09.2019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7E27F5-4436-4DFD-933C-8A4ACB059C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5970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81BB4CD-169B-4715-84AE-24E6852BD9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8963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85336D-D6C5-4314-BDFF-A8324693DD2B}" type="slidenum">
              <a:rPr lang="en-US"/>
              <a:pPr/>
              <a:t>1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A0E304-E441-42E8-B02B-97C43E31E311}" type="slidenum">
              <a:rPr lang="en-US"/>
              <a:pPr/>
              <a:t>10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85336D-D6C5-4314-BDFF-A8324693DD2B}" type="slidenum">
              <a:rPr lang="en-US"/>
              <a:pPr/>
              <a:t>11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5D4384-DEF9-4D4F-B81B-490512C73E52}" type="slidenum">
              <a:rPr lang="en-US"/>
              <a:pPr/>
              <a:t>2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5D4384-DEF9-4D4F-B81B-490512C73E52}" type="slidenum">
              <a:rPr lang="en-US"/>
              <a:pPr/>
              <a:t>3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5D4384-DEF9-4D4F-B81B-490512C73E52}" type="slidenum">
              <a:rPr lang="en-US"/>
              <a:pPr/>
              <a:t>4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5D4384-DEF9-4D4F-B81B-490512C73E52}" type="slidenum">
              <a:rPr lang="en-US"/>
              <a:pPr/>
              <a:t>5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5D4384-DEF9-4D4F-B81B-490512C73E52}" type="slidenum">
              <a:rPr lang="en-US"/>
              <a:pPr/>
              <a:t>6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5D4384-DEF9-4D4F-B81B-490512C73E52}" type="slidenum">
              <a:rPr lang="en-US"/>
              <a:pPr/>
              <a:t>7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A0E304-E441-42E8-B02B-97C43E31E311}" type="slidenum">
              <a:rPr lang="en-US"/>
              <a:pPr/>
              <a:t>8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A0E304-E441-42E8-B02B-97C43E31E311}" type="slidenum">
              <a:rPr lang="en-US"/>
              <a:pPr/>
              <a:t>9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5334000"/>
            <a:ext cx="7772400" cy="70485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867400"/>
            <a:ext cx="7772400" cy="533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marL="0" indent="0" algn="r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07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00800" y="1417638"/>
            <a:ext cx="1828800" cy="52117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1417638"/>
            <a:ext cx="5334000" cy="52117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320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679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396859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144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7061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461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1123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5016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727046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082913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417638"/>
            <a:ext cx="7315200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438400"/>
            <a:ext cx="73152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066800" y="228600"/>
            <a:ext cx="4297288" cy="2912368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r>
              <a:rPr lang="ru-RU" sz="4200" dirty="0" smtClean="0">
                <a:solidFill>
                  <a:schemeClr val="accent2"/>
                </a:solidFill>
              </a:rPr>
              <a:t/>
            </a:r>
            <a:br>
              <a:rPr lang="ru-RU" sz="4200" dirty="0" smtClean="0">
                <a:solidFill>
                  <a:schemeClr val="accent2"/>
                </a:solidFill>
              </a:rPr>
            </a:br>
            <a:r>
              <a:rPr lang="ru-RU" sz="4200" dirty="0" smtClean="0">
                <a:solidFill>
                  <a:schemeClr val="accent2"/>
                </a:solidFill>
              </a:rPr>
              <a:t/>
            </a:r>
            <a:br>
              <a:rPr lang="ru-RU" sz="4200" dirty="0" smtClean="0">
                <a:solidFill>
                  <a:schemeClr val="accent2"/>
                </a:solidFill>
              </a:rPr>
            </a:br>
            <a:r>
              <a:rPr lang="ru-RU" sz="4200" dirty="0" smtClean="0">
                <a:solidFill>
                  <a:schemeClr val="accent2"/>
                </a:solidFill>
              </a:rPr>
              <a:t/>
            </a:r>
            <a:br>
              <a:rPr lang="ru-RU" sz="4200" dirty="0" smtClean="0">
                <a:solidFill>
                  <a:schemeClr val="accent2"/>
                </a:solidFill>
              </a:rPr>
            </a:br>
            <a:r>
              <a:rPr lang="ru-RU" sz="4200" dirty="0" smtClean="0">
                <a:solidFill>
                  <a:schemeClr val="accent2"/>
                </a:solidFill>
              </a:rPr>
              <a:t/>
            </a:r>
            <a:br>
              <a:rPr lang="ru-RU" sz="4200" dirty="0" smtClean="0">
                <a:solidFill>
                  <a:schemeClr val="accent2"/>
                </a:solidFill>
              </a:rPr>
            </a:br>
            <a:r>
              <a:rPr lang="ru-RU" sz="4200" dirty="0" smtClean="0">
                <a:solidFill>
                  <a:schemeClr val="accent2"/>
                </a:solidFill>
              </a:rPr>
              <a:t/>
            </a:r>
            <a:br>
              <a:rPr lang="ru-RU" sz="4200" dirty="0" smtClean="0">
                <a:solidFill>
                  <a:schemeClr val="accent2"/>
                </a:solidFill>
              </a:rPr>
            </a:br>
            <a:endParaRPr lang="ru-RU" sz="4000" b="1" i="1" dirty="0">
              <a:solidFill>
                <a:srgbClr val="00206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990600" y="4797152"/>
            <a:ext cx="7772400" cy="1603648"/>
          </a:xfrm>
        </p:spPr>
        <p:txBody>
          <a:bodyPr/>
          <a:lstStyle/>
          <a:p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</a:rPr>
              <a:t>О. Ю. </a:t>
            </a:r>
            <a:r>
              <a:rPr lang="ru-RU" sz="2000" b="1" i="1" dirty="0" err="1" smtClean="0">
                <a:solidFill>
                  <a:schemeClr val="accent5">
                    <a:lumMod val="50000"/>
                  </a:schemeClr>
                </a:solidFill>
              </a:rPr>
              <a:t>Ледкова</a:t>
            </a:r>
            <a:endParaRPr lang="ru-RU" sz="2000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</a:rPr>
              <a:t>Руководитель ГМО педагогов-психологов образовательных организаций г. Челябинска, </a:t>
            </a:r>
          </a:p>
          <a:p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</a:rPr>
              <a:t>Педагог-психолог МАОУ «СОШ №56 г. Челябинска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»</a:t>
            </a:r>
            <a:endParaRPr lang="ru-RU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83568" y="692696"/>
            <a:ext cx="4392488" cy="3065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chemeClr val="bg2"/>
                </a:solidFill>
              </a:rPr>
              <a:t>Итоги работы ГМО педагогов-психологов образовательных организаций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chemeClr val="bg2"/>
                </a:solidFill>
              </a:rPr>
              <a:t> г. Челябинска,  целевые ориентиры деятельности на 2019-2020 уч. г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28600"/>
            <a:ext cx="1754512" cy="5229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7704" y="1196752"/>
            <a:ext cx="63367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002060"/>
                </a:solidFill>
              </a:rPr>
              <a:t>Планирование деятельности ГМО педагогов-психологов </a:t>
            </a:r>
          </a:p>
          <a:p>
            <a:r>
              <a:rPr lang="ru-RU" b="1" i="1" dirty="0">
                <a:solidFill>
                  <a:srgbClr val="002060"/>
                </a:solidFill>
              </a:rPr>
              <a:t>на 2019 - 2020 уч. год</a:t>
            </a:r>
            <a:r>
              <a:rPr lang="ru-RU" b="1" i="1" dirty="0" smtClean="0">
                <a:solidFill>
                  <a:srgbClr val="002060"/>
                </a:solidFill>
              </a:rPr>
              <a:t>.</a:t>
            </a:r>
            <a:endParaRPr lang="ru-RU" b="1" i="1" dirty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  <a:p>
            <a:pPr lvl="0"/>
            <a:r>
              <a:rPr lang="ru-RU" dirty="0">
                <a:solidFill>
                  <a:srgbClr val="002060"/>
                </a:solidFill>
              </a:rPr>
              <a:t>Традиционно продолжаем сотрудничество с </a:t>
            </a:r>
            <a:r>
              <a:rPr lang="ru-RU" dirty="0" err="1" smtClean="0">
                <a:solidFill>
                  <a:srgbClr val="002060"/>
                </a:solidFill>
              </a:rPr>
              <a:t>ЮУрГГПУ</a:t>
            </a:r>
            <a:r>
              <a:rPr lang="ru-RU" dirty="0" smtClean="0">
                <a:solidFill>
                  <a:srgbClr val="002060"/>
                </a:solidFill>
              </a:rPr>
              <a:t>, с факультетом психологии, </a:t>
            </a:r>
            <a:r>
              <a:rPr lang="ru-RU" dirty="0">
                <a:solidFill>
                  <a:srgbClr val="002060"/>
                </a:solidFill>
              </a:rPr>
              <a:t>в рамках «</a:t>
            </a:r>
            <a:r>
              <a:rPr lang="ru-RU" dirty="0" err="1">
                <a:solidFill>
                  <a:srgbClr val="002060"/>
                </a:solidFill>
              </a:rPr>
              <a:t>Усовских</a:t>
            </a:r>
            <a:r>
              <a:rPr lang="ru-RU" dirty="0">
                <a:solidFill>
                  <a:srgbClr val="002060"/>
                </a:solidFill>
              </a:rPr>
              <a:t> педагогических чтений</a:t>
            </a:r>
            <a:r>
              <a:rPr lang="ru-RU" dirty="0" smtClean="0">
                <a:solidFill>
                  <a:srgbClr val="002060"/>
                </a:solidFill>
              </a:rPr>
              <a:t>».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37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066800" y="228600"/>
            <a:ext cx="6781800" cy="105726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sz="4200" dirty="0" smtClean="0">
                <a:solidFill>
                  <a:schemeClr val="accent2"/>
                </a:solidFill>
              </a:rPr>
              <a:t/>
            </a:r>
            <a:br>
              <a:rPr lang="ru-RU" sz="4200" dirty="0" smtClean="0">
                <a:solidFill>
                  <a:schemeClr val="accent2"/>
                </a:solidFill>
              </a:rPr>
            </a:br>
            <a:r>
              <a:rPr lang="ru-RU" sz="4200" dirty="0" smtClean="0">
                <a:solidFill>
                  <a:schemeClr val="accent2"/>
                </a:solidFill>
              </a:rPr>
              <a:t/>
            </a:r>
            <a:br>
              <a:rPr lang="ru-RU" sz="4200" dirty="0" smtClean="0">
                <a:solidFill>
                  <a:schemeClr val="accent2"/>
                </a:solidFill>
              </a:rPr>
            </a:br>
            <a:r>
              <a:rPr lang="ru-RU" sz="4200" dirty="0" smtClean="0">
                <a:solidFill>
                  <a:schemeClr val="accent2"/>
                </a:solidFill>
              </a:rPr>
              <a:t/>
            </a:r>
            <a:br>
              <a:rPr lang="ru-RU" sz="4200" dirty="0" smtClean="0">
                <a:solidFill>
                  <a:schemeClr val="accent2"/>
                </a:solidFill>
              </a:rPr>
            </a:br>
            <a:r>
              <a:rPr lang="ru-RU" sz="4200" dirty="0" smtClean="0">
                <a:solidFill>
                  <a:schemeClr val="accent2"/>
                </a:solidFill>
              </a:rPr>
              <a:t/>
            </a:r>
            <a:br>
              <a:rPr lang="ru-RU" sz="4200" dirty="0" smtClean="0">
                <a:solidFill>
                  <a:schemeClr val="accent2"/>
                </a:solidFill>
              </a:rPr>
            </a:br>
            <a:r>
              <a:rPr lang="ru-RU" sz="4200" dirty="0" smtClean="0">
                <a:solidFill>
                  <a:schemeClr val="accent2"/>
                </a:solidFill>
              </a:rPr>
              <a:t/>
            </a:r>
            <a:br>
              <a:rPr lang="ru-RU" sz="4200" dirty="0" smtClean="0">
                <a:solidFill>
                  <a:schemeClr val="accent2"/>
                </a:solidFill>
              </a:rPr>
            </a:br>
            <a:r>
              <a:rPr lang="ru-RU" sz="4200" dirty="0">
                <a:solidFill>
                  <a:schemeClr val="accent2"/>
                </a:solidFill>
              </a:rPr>
              <a:t/>
            </a:r>
            <a:br>
              <a:rPr lang="ru-RU" sz="4200" dirty="0">
                <a:solidFill>
                  <a:schemeClr val="accent2"/>
                </a:solidFill>
              </a:rPr>
            </a:br>
            <a:r>
              <a:rPr lang="ru-RU" sz="4200" dirty="0" smtClean="0">
                <a:solidFill>
                  <a:schemeClr val="accent2"/>
                </a:solidFill>
              </a:rPr>
              <a:t/>
            </a:r>
            <a:br>
              <a:rPr lang="ru-RU" sz="4200" dirty="0" smtClean="0">
                <a:solidFill>
                  <a:schemeClr val="accent2"/>
                </a:solidFill>
              </a:rPr>
            </a:br>
            <a:r>
              <a:rPr lang="ru-RU" sz="4200" b="1" i="1" dirty="0" smtClean="0">
                <a:solidFill>
                  <a:srgbClr val="002060"/>
                </a:solidFill>
              </a:rPr>
              <a:t>С пожеланиями  творческих успехов </a:t>
            </a:r>
            <a:r>
              <a:rPr lang="ru-RU" sz="4200" b="1" i="1" dirty="0">
                <a:solidFill>
                  <a:srgbClr val="002060"/>
                </a:solidFill>
              </a:rPr>
              <a:t>и </a:t>
            </a:r>
            <a:r>
              <a:rPr lang="ru-RU" sz="4200" b="1" i="1" dirty="0" smtClean="0">
                <a:solidFill>
                  <a:srgbClr val="002060"/>
                </a:solidFill>
              </a:rPr>
              <a:t>профессионального развития!</a:t>
            </a:r>
            <a:endParaRPr lang="ru-RU" sz="42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043608" y="1484784"/>
            <a:ext cx="727280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Профессиональная деятельность педагога-психолога в образовании регламентируется основополагающими документами:</a:t>
            </a:r>
          </a:p>
          <a:p>
            <a:pPr marL="457200" indent="-457200" algn="l"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Федеральный закон «Об образовании в РФ»;</a:t>
            </a:r>
          </a:p>
          <a:p>
            <a:pPr marL="457200" indent="-457200" algn="l"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Федеральный государственный образовательный стандарт (ФГОС);</a:t>
            </a:r>
          </a:p>
          <a:p>
            <a:pPr marL="457200" indent="-457200" algn="l"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Концепция развития психологической службы в системе образования РФ на период до 2025 года;</a:t>
            </a:r>
          </a:p>
          <a:p>
            <a:pPr marL="457200" indent="-457200" algn="l"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Профессиональный стандарт «Педагог-психолог» (психолог в сфере образования)»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55576" y="1772816"/>
            <a:ext cx="77048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dirty="0">
                <a:solidFill>
                  <a:srgbClr val="002060"/>
                </a:solidFill>
              </a:rPr>
              <a:t>П</a:t>
            </a:r>
            <a:r>
              <a:rPr lang="ru-RU" dirty="0" smtClean="0">
                <a:solidFill>
                  <a:srgbClr val="002060"/>
                </a:solidFill>
              </a:rPr>
              <a:t>рактическая деятельность ГМО педагогов-психологов за 2019-2019 </a:t>
            </a:r>
            <a:r>
              <a:rPr lang="ru-RU" dirty="0" err="1" smtClean="0">
                <a:solidFill>
                  <a:srgbClr val="002060"/>
                </a:solidFill>
              </a:rPr>
              <a:t>уч.год</a:t>
            </a:r>
            <a:r>
              <a:rPr lang="ru-RU" dirty="0" smtClean="0">
                <a:solidFill>
                  <a:srgbClr val="002060"/>
                </a:solidFill>
              </a:rPr>
              <a:t> - </a:t>
            </a:r>
            <a:r>
              <a:rPr lang="ru-RU" dirty="0">
                <a:solidFill>
                  <a:srgbClr val="002060"/>
                </a:solidFill>
              </a:rPr>
              <a:t>это сопровождение и участие </a:t>
            </a:r>
            <a:r>
              <a:rPr lang="ru-RU" dirty="0" smtClean="0">
                <a:solidFill>
                  <a:srgbClr val="002060"/>
                </a:solidFill>
              </a:rPr>
              <a:t>в муниципальных </a:t>
            </a:r>
            <a:r>
              <a:rPr lang="ru-RU" dirty="0">
                <a:solidFill>
                  <a:srgbClr val="002060"/>
                </a:solidFill>
              </a:rPr>
              <a:t>акциях «Защита», «Подросток», «Образование всем детям</a:t>
            </a:r>
            <a:r>
              <a:rPr lang="ru-RU" dirty="0" smtClean="0">
                <a:solidFill>
                  <a:srgbClr val="002060"/>
                </a:solidFill>
              </a:rPr>
              <a:t>», «Дети улиц»,  «За здоровый образ жизни», в </a:t>
            </a:r>
            <a:r>
              <a:rPr lang="ru-RU" dirty="0">
                <a:solidFill>
                  <a:srgbClr val="002060"/>
                </a:solidFill>
              </a:rPr>
              <a:t>том числе </a:t>
            </a:r>
            <a:r>
              <a:rPr lang="ru-RU" dirty="0" smtClean="0">
                <a:solidFill>
                  <a:srgbClr val="002060"/>
                </a:solidFill>
              </a:rPr>
              <a:t>в Акции </a:t>
            </a:r>
            <a:r>
              <a:rPr lang="ru-RU" dirty="0">
                <a:solidFill>
                  <a:srgbClr val="002060"/>
                </a:solidFill>
              </a:rPr>
              <a:t>«Выбираем жизнь!», «Мир добра и толерантности», а также </a:t>
            </a:r>
            <a:r>
              <a:rPr lang="ru-RU" dirty="0" smtClean="0">
                <a:solidFill>
                  <a:srgbClr val="002060"/>
                </a:solidFill>
              </a:rPr>
              <a:t>практические мероприятия, в </a:t>
            </a:r>
            <a:r>
              <a:rPr lang="ru-RU" dirty="0">
                <a:solidFill>
                  <a:srgbClr val="002060"/>
                </a:solidFill>
              </a:rPr>
              <a:t>рамках образовательного модуля «</a:t>
            </a:r>
            <a:r>
              <a:rPr lang="ru-RU" dirty="0" err="1">
                <a:solidFill>
                  <a:srgbClr val="002060"/>
                </a:solidFill>
              </a:rPr>
              <a:t>Кибербезопасность</a:t>
            </a:r>
            <a:r>
              <a:rPr lang="ru-RU" dirty="0">
                <a:solidFill>
                  <a:srgbClr val="002060"/>
                </a:solidFill>
              </a:rPr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339512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43000" y="1643050"/>
            <a:ext cx="7315200" cy="2866070"/>
          </a:xfrm>
        </p:spPr>
        <p:txBody>
          <a:bodyPr/>
          <a:lstStyle/>
          <a:p>
            <a:pPr algn="just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Городское сообщество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педагогов-психологов приняло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активное участие в традиционных «</a:t>
            </a:r>
            <a:r>
              <a:rPr lang="ru-RU" sz="2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Усовских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педагогических чтениях» по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направлению-«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Психологический мониторинг </a:t>
            </a:r>
            <a:r>
              <a:rPr lang="ru-RU" sz="2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здоровьесберегающей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деятельности образовательной организации в условиях ФГОС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87624" y="1340768"/>
            <a:ext cx="7315200" cy="3690942"/>
          </a:xfrm>
        </p:spPr>
        <p:txBody>
          <a:bodyPr/>
          <a:lstStyle/>
          <a:p>
            <a:pPr lvl="0" algn="just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ГМО педагогов-психологов совместно с МБУ ДПО ЦРО г. Челябинска в 2018-2019 уч. г. организовали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провели межведомственные городские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семинары по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актуальному направлению: «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Работа с несовершеннолетними, склонными к </a:t>
            </a:r>
            <a:r>
              <a:rPr lang="ru-RU" sz="2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авитальному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поведению: риски и ресурсы». </a:t>
            </a:r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 также, организованы и проведены практико-ориентированные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мероприятия по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психологическому сопровождению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период подготовки и сдачи экзаменов и по современным угрозам в сети интернет, в рамках модуля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Кибербезопасность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87624" y="1988840"/>
            <a:ext cx="7315200" cy="3833818"/>
          </a:xfrm>
        </p:spPr>
        <p:txBody>
          <a:bodyPr/>
          <a:lstStyle/>
          <a:p>
            <a:pPr marL="0" lvl="0" indent="0" algn="just">
              <a:buNone/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2018-209 уч. г. в рамках работы ГМО педагогов-психологов в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Челябинске эффективно начала работу «Школа молодого психолога», для наших молодых специалистов, со стажем менее 3 лет и для вновь пришедших коллег из других сфер деятельности. Этот проект оказался очень востребованным и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актуальным. Руководитель городской  «Школы молодого психолога», педагог-психолог МАОУ «ОЦ «Ньютон г. Челябинска» – Гарипова Татьяна Геннадьевна.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None/>
            </a:pPr>
            <a:endParaRPr lang="ru-RU" sz="2000" dirty="0" smtClean="0"/>
          </a:p>
          <a:p>
            <a:pPr algn="just">
              <a:lnSpc>
                <a:spcPct val="150000"/>
              </a:lnSpc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15616" y="1484784"/>
            <a:ext cx="7315200" cy="3833818"/>
          </a:xfrm>
        </p:spPr>
        <p:txBody>
          <a:bodyPr/>
          <a:lstStyle/>
          <a:p>
            <a:pPr marL="0" lvl="0" indent="0" algn="just">
              <a:buNone/>
            </a:pPr>
            <a:r>
              <a:rPr lang="ru-RU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Педагоги-психологи </a:t>
            </a:r>
            <a:r>
              <a:rPr lang="ru-RU" sz="2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образовательных организаций г. Челябинска в 2018-2019 уч. г. приняли самое активное </a:t>
            </a:r>
            <a:r>
              <a:rPr lang="ru-RU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участие в различных </a:t>
            </a:r>
            <a:r>
              <a:rPr lang="ru-RU" sz="22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Форумах</a:t>
            </a:r>
            <a:r>
              <a:rPr lang="ru-RU" sz="2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(Областной форум практической психологии, Городской Фестиваль педагогов-психологов ДОУ, Городской Форум «Челябинск: точки роста», Городской семейный Форум «Семья РДШ») </a:t>
            </a:r>
            <a:r>
              <a:rPr lang="ru-RU" sz="22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конкурсах</a:t>
            </a:r>
            <a:r>
              <a:rPr lang="ru-RU" sz="2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(Муниципальный конкурс профессионального мастерства «Педагог-психолог», областной фестиваль психолого-педагогических программ), </a:t>
            </a:r>
            <a:r>
              <a:rPr lang="ru-RU" sz="22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конференциях</a:t>
            </a:r>
            <a:r>
              <a:rPr lang="ru-RU" sz="2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ru-RU" sz="22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олимпиадах</a:t>
            </a:r>
            <a:r>
              <a:rPr lang="ru-RU" sz="2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(Инженерная олимпиада по психологии «Звезда», дистанционная олимпиада по психологии «Эрудит»). </a:t>
            </a:r>
            <a:endParaRPr lang="ru-RU" sz="2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7704" y="1196752"/>
            <a:ext cx="63367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002060"/>
                </a:solidFill>
              </a:rPr>
              <a:t>Планирование </a:t>
            </a:r>
            <a:r>
              <a:rPr lang="ru-RU" b="1" i="1" dirty="0" smtClean="0">
                <a:solidFill>
                  <a:srgbClr val="002060"/>
                </a:solidFill>
              </a:rPr>
              <a:t>деятельности ГМО педагогов-психологов 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на 2019 - 2020 </a:t>
            </a:r>
            <a:r>
              <a:rPr lang="ru-RU" b="1" i="1" dirty="0">
                <a:solidFill>
                  <a:srgbClr val="002060"/>
                </a:solidFill>
              </a:rPr>
              <a:t>уч</a:t>
            </a:r>
            <a:r>
              <a:rPr lang="ru-RU" b="1" i="1" dirty="0" smtClean="0">
                <a:solidFill>
                  <a:srgbClr val="002060"/>
                </a:solidFill>
              </a:rPr>
              <a:t>. год.:</a:t>
            </a:r>
          </a:p>
          <a:p>
            <a:endParaRPr lang="ru-RU" dirty="0">
              <a:solidFill>
                <a:srgbClr val="002060"/>
              </a:solidFill>
            </a:endParaRP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Организация и проведение городских практико-ориентированных семинаров по актуальным и востребованным направления профессиональной деятельности.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Ближайший семинар (</a:t>
            </a:r>
            <a:r>
              <a:rPr lang="ru-RU" dirty="0" err="1" smtClean="0">
                <a:solidFill>
                  <a:srgbClr val="002060"/>
                </a:solidFill>
              </a:rPr>
              <a:t>вебинар</a:t>
            </a:r>
            <a:r>
              <a:rPr lang="ru-RU" dirty="0" smtClean="0">
                <a:solidFill>
                  <a:srgbClr val="002060"/>
                </a:solidFill>
              </a:rPr>
              <a:t>) </a:t>
            </a:r>
            <a:r>
              <a:rPr lang="ru-RU" dirty="0">
                <a:solidFill>
                  <a:srgbClr val="002060"/>
                </a:solidFill>
              </a:rPr>
              <a:t>в рамках Акции «Защита</a:t>
            </a:r>
            <a:r>
              <a:rPr lang="ru-RU" dirty="0" smtClean="0">
                <a:solidFill>
                  <a:srgbClr val="002060"/>
                </a:solidFill>
              </a:rPr>
              <a:t>» (с 01.11. 2019 г.) </a:t>
            </a:r>
            <a:r>
              <a:rPr lang="ru-RU" dirty="0">
                <a:solidFill>
                  <a:srgbClr val="002060"/>
                </a:solidFill>
              </a:rPr>
              <a:t>по теме: </a:t>
            </a:r>
            <a:r>
              <a:rPr lang="ru-RU" dirty="0" smtClean="0">
                <a:solidFill>
                  <a:srgbClr val="002060"/>
                </a:solidFill>
              </a:rPr>
              <a:t>«Комплексный подход в работе с обучающимися склонными к </a:t>
            </a:r>
            <a:r>
              <a:rPr lang="ru-RU" dirty="0" err="1" smtClean="0">
                <a:solidFill>
                  <a:srgbClr val="002060"/>
                </a:solidFill>
              </a:rPr>
              <a:t>авитальному</a:t>
            </a:r>
            <a:r>
              <a:rPr lang="ru-RU" dirty="0" smtClean="0">
                <a:solidFill>
                  <a:srgbClr val="002060"/>
                </a:solidFill>
              </a:rPr>
              <a:t> поведению»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7704" y="1196752"/>
            <a:ext cx="63367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002060"/>
                </a:solidFill>
              </a:rPr>
              <a:t>Планирование деятельности ГМО педагогов-психологов </a:t>
            </a:r>
          </a:p>
          <a:p>
            <a:r>
              <a:rPr lang="ru-RU" b="1" i="1" dirty="0">
                <a:solidFill>
                  <a:srgbClr val="002060"/>
                </a:solidFill>
              </a:rPr>
              <a:t>на 2019 - 2020 уч. год</a:t>
            </a:r>
            <a:r>
              <a:rPr lang="ru-RU" b="1" i="1" dirty="0" smtClean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  <a:p>
            <a:pPr lvl="0" algn="just"/>
            <a:r>
              <a:rPr lang="ru-RU" dirty="0" smtClean="0">
                <a:solidFill>
                  <a:srgbClr val="002060"/>
                </a:solidFill>
              </a:rPr>
              <a:t>В рамках нового модуля «Проектирование модели методического сопровождения реализации образовательных программ на основе проектных технологий», планируется активное </a:t>
            </a:r>
            <a:r>
              <a:rPr lang="ru-RU" dirty="0">
                <a:solidFill>
                  <a:srgbClr val="002060"/>
                </a:solidFill>
              </a:rPr>
              <a:t>сотрудничество с другими </a:t>
            </a:r>
            <a:r>
              <a:rPr lang="ru-RU" dirty="0" smtClean="0">
                <a:solidFill>
                  <a:srgbClr val="002060"/>
                </a:solidFill>
              </a:rPr>
              <a:t>ГМО – классных руководителей, социальных педагогов, специалистов коррекционного образования и руководителей детских общественных организаций и органов ученического самоуправления.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28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template">
  <a:themeElements>
    <a:clrScheme name="">
      <a:dk1>
        <a:srgbClr val="4D4D4D"/>
      </a:dk1>
      <a:lt1>
        <a:srgbClr val="FFFFFF"/>
      </a:lt1>
      <a:dk2>
        <a:srgbClr val="4D4D4D"/>
      </a:dk2>
      <a:lt2>
        <a:srgbClr val="163F96"/>
      </a:lt2>
      <a:accent1>
        <a:srgbClr val="065BDB"/>
      </a:accent1>
      <a:accent2>
        <a:srgbClr val="0090F6"/>
      </a:accent2>
      <a:accent3>
        <a:srgbClr val="FFFFFF"/>
      </a:accent3>
      <a:accent4>
        <a:srgbClr val="404040"/>
      </a:accent4>
      <a:accent5>
        <a:srgbClr val="AAB5EA"/>
      </a:accent5>
      <a:accent6>
        <a:srgbClr val="0082DF"/>
      </a:accent6>
      <a:hlink>
        <a:srgbClr val="4FD9FF"/>
      </a:hlink>
      <a:folHlink>
        <a:srgbClr val="D5D5D5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FBB240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FE564C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BB2A32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E84A25"/>
        </a:lt2>
        <a:accent1>
          <a:srgbClr val="ED6A24"/>
        </a:accent1>
        <a:accent2>
          <a:srgbClr val="F99E1C"/>
        </a:accent2>
        <a:accent3>
          <a:srgbClr val="FFFFFF"/>
        </a:accent3>
        <a:accent4>
          <a:srgbClr val="404040"/>
        </a:accent4>
        <a:accent5>
          <a:srgbClr val="F4B9AC"/>
        </a:accent5>
        <a:accent6>
          <a:srgbClr val="E28F18"/>
        </a:accent6>
        <a:hlink>
          <a:srgbClr val="F1B54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B92D14"/>
        </a:lt2>
        <a:accent1>
          <a:srgbClr val="D34E13"/>
        </a:accent1>
        <a:accent2>
          <a:srgbClr val="DC9009"/>
        </a:accent2>
        <a:accent3>
          <a:srgbClr val="FFFFFF"/>
        </a:accent3>
        <a:accent4>
          <a:srgbClr val="404040"/>
        </a:accent4>
        <a:accent5>
          <a:srgbClr val="E6B2AA"/>
        </a:accent5>
        <a:accent6>
          <a:srgbClr val="C78207"/>
        </a:accent6>
        <a:hlink>
          <a:srgbClr val="EEC63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AE6310"/>
        </a:lt2>
        <a:accent1>
          <a:srgbClr val="E79613"/>
        </a:accent1>
        <a:accent2>
          <a:srgbClr val="E1720D"/>
        </a:accent2>
        <a:accent3>
          <a:srgbClr val="FFFFFF"/>
        </a:accent3>
        <a:accent4>
          <a:srgbClr val="404040"/>
        </a:accent4>
        <a:accent5>
          <a:srgbClr val="F1C9AA"/>
        </a:accent5>
        <a:accent6>
          <a:srgbClr val="CC670B"/>
        </a:accent6>
        <a:hlink>
          <a:srgbClr val="C6470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AF5612"/>
        </a:lt2>
        <a:accent1>
          <a:srgbClr val="CB882F"/>
        </a:accent1>
        <a:accent2>
          <a:srgbClr val="E7C432"/>
        </a:accent2>
        <a:accent3>
          <a:srgbClr val="FFFFFF"/>
        </a:accent3>
        <a:accent4>
          <a:srgbClr val="404040"/>
        </a:accent4>
        <a:accent5>
          <a:srgbClr val="E2C3AD"/>
        </a:accent5>
        <a:accent6>
          <a:srgbClr val="D1B12C"/>
        </a:accent6>
        <a:hlink>
          <a:srgbClr val="EECA3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9A5E40"/>
        </a:lt2>
        <a:accent1>
          <a:srgbClr val="AE7750"/>
        </a:accent1>
        <a:accent2>
          <a:srgbClr val="C08D60"/>
        </a:accent2>
        <a:accent3>
          <a:srgbClr val="FFFFFF"/>
        </a:accent3>
        <a:accent4>
          <a:srgbClr val="404040"/>
        </a:accent4>
        <a:accent5>
          <a:srgbClr val="D3BDB3"/>
        </a:accent5>
        <a:accent6>
          <a:srgbClr val="AE7F56"/>
        </a:accent6>
        <a:hlink>
          <a:srgbClr val="CCA47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D1BB77"/>
        </a:lt2>
        <a:accent1>
          <a:srgbClr val="DBBA87"/>
        </a:accent1>
        <a:accent2>
          <a:srgbClr val="E0B265"/>
        </a:accent2>
        <a:accent3>
          <a:srgbClr val="FFFFFF"/>
        </a:accent3>
        <a:accent4>
          <a:srgbClr val="404040"/>
        </a:accent4>
        <a:accent5>
          <a:srgbClr val="EAD9C3"/>
        </a:accent5>
        <a:accent6>
          <a:srgbClr val="CBA15B"/>
        </a:accent6>
        <a:hlink>
          <a:srgbClr val="E9C27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3D3D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4">
        <a:dk1>
          <a:srgbClr val="FFFFFF"/>
        </a:dk1>
        <a:lt1>
          <a:srgbClr val="FFFFFF"/>
        </a:lt1>
        <a:dk2>
          <a:srgbClr val="FFFFFF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DADADA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5">
        <a:dk1>
          <a:srgbClr val="FFFFFF"/>
        </a:dk1>
        <a:lt1>
          <a:srgbClr val="FFFFFF"/>
        </a:lt1>
        <a:dk2>
          <a:srgbClr val="FFFFFF"/>
        </a:dk2>
        <a:lt2>
          <a:srgbClr val="55A6FE"/>
        </a:lt2>
        <a:accent1>
          <a:srgbClr val="71BBFF"/>
        </a:accent1>
        <a:accent2>
          <a:srgbClr val="74CCFF"/>
        </a:accent2>
        <a:accent3>
          <a:srgbClr val="FFFFFF"/>
        </a:accent3>
        <a:accent4>
          <a:srgbClr val="DADADA"/>
        </a:accent4>
        <a:accent5>
          <a:srgbClr val="BBDAFF"/>
        </a:accent5>
        <a:accent6>
          <a:srgbClr val="68B9E7"/>
        </a:accent6>
        <a:hlink>
          <a:srgbClr val="94D8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6">
        <a:dk1>
          <a:srgbClr val="FFFFFF"/>
        </a:dk1>
        <a:lt1>
          <a:srgbClr val="FFFFFF"/>
        </a:lt1>
        <a:dk2>
          <a:srgbClr val="FFFFFF"/>
        </a:dk2>
        <a:lt2>
          <a:srgbClr val="4BA1FF"/>
        </a:lt2>
        <a:accent1>
          <a:srgbClr val="5DB2FF"/>
        </a:accent1>
        <a:accent2>
          <a:srgbClr val="65C8FF"/>
        </a:accent2>
        <a:accent3>
          <a:srgbClr val="FFFFFF"/>
        </a:accent3>
        <a:accent4>
          <a:srgbClr val="DADADA"/>
        </a:accent4>
        <a:accent5>
          <a:srgbClr val="B6D5FF"/>
        </a:accent5>
        <a:accent6>
          <a:srgbClr val="5BB5E7"/>
        </a:accent6>
        <a:hlink>
          <a:srgbClr val="87E1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</Template>
  <TotalTime>1858</TotalTime>
  <Words>554</Words>
  <Application>Microsoft Office PowerPoint</Application>
  <PresentationFormat>Экран (4:3)</PresentationFormat>
  <Paragraphs>41</Paragraphs>
  <Slides>11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Microsoft Sans Serif</vt:lpstr>
      <vt:lpstr>powerpoint-template</vt:lpstr>
      <vt:lpstr>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С пожеланиями  творческих успехов и профессионального развития!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User</cp:lastModifiedBy>
  <cp:revision>29</cp:revision>
  <cp:lastPrinted>2019-08-27T08:15:51Z</cp:lastPrinted>
  <dcterms:created xsi:type="dcterms:W3CDTF">2019-08-22T13:46:39Z</dcterms:created>
  <dcterms:modified xsi:type="dcterms:W3CDTF">2019-09-13T05:26:20Z</dcterms:modified>
</cp:coreProperties>
</file>