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99" r:id="rId1"/>
  </p:sldMasterIdLst>
  <p:notesMasterIdLst>
    <p:notesMasterId r:id="rId21"/>
  </p:notesMasterIdLst>
  <p:sldIdLst>
    <p:sldId id="256" r:id="rId2"/>
    <p:sldId id="267" r:id="rId3"/>
    <p:sldId id="276" r:id="rId4"/>
    <p:sldId id="286" r:id="rId5"/>
    <p:sldId id="273" r:id="rId6"/>
    <p:sldId id="274" r:id="rId7"/>
    <p:sldId id="285" r:id="rId8"/>
    <p:sldId id="275" r:id="rId9"/>
    <p:sldId id="279" r:id="rId10"/>
    <p:sldId id="277" r:id="rId11"/>
    <p:sldId id="280" r:id="rId12"/>
    <p:sldId id="281" r:id="rId13"/>
    <p:sldId id="262" r:id="rId14"/>
    <p:sldId id="272" r:id="rId15"/>
    <p:sldId id="278" r:id="rId16"/>
    <p:sldId id="265" r:id="rId17"/>
    <p:sldId id="284" r:id="rId18"/>
    <p:sldId id="283" r:id="rId19"/>
    <p:sldId id="282" r:id="rId20"/>
  </p:sldIdLst>
  <p:sldSz cx="14630400" cy="8229600"/>
  <p:notesSz cx="8229600" cy="146304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nstantia" panose="02030602050306030303" pitchFamily="18" charset="0"/>
      <p:regular r:id="rId26"/>
      <p:bold r:id="rId27"/>
      <p:italic r:id="rId28"/>
      <p:boldItalic r:id="rId29"/>
    </p:embeddedFont>
    <p:embeddedFont>
      <p:font typeface="Tomorrow" panose="020B0604020202020204" charset="0"/>
      <p:regular r:id="rId30"/>
    </p:embeddedFont>
    <p:embeddedFont>
      <p:font typeface="Tomorrow Semi Bold" panose="020B0604020202020204" charset="0"/>
      <p:regular r:id="rId31"/>
    </p:embeddedFont>
    <p:embeddedFont>
      <p:font typeface="Wingdings 2" panose="05020102010507070707" pitchFamily="18" charset="2"/>
      <p:regular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4" d="100"/>
          <a:sy n="94" d="100"/>
        </p:scale>
        <p:origin x="474" y="13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1E098-71B2-4FE5-ACC0-2EAAAA259878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D62C3-30E1-4CE3-A583-F4B002079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00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0C789-E9EF-4816-BB05-4EF31E2ADF7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054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53440" y="1645920"/>
            <a:ext cx="12562637" cy="2194560"/>
          </a:xfrm>
          <a:ln>
            <a:noFill/>
          </a:ln>
        </p:spPr>
        <p:txBody>
          <a:bodyPr vert="horz" tIns="0" rIns="2612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8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53440" y="3874243"/>
            <a:ext cx="12567514" cy="2103120"/>
          </a:xfrm>
        </p:spPr>
        <p:txBody>
          <a:bodyPr lIns="0" rIns="26124"/>
          <a:lstStyle>
            <a:lvl1pPr marL="0" marR="65311" indent="0" algn="r">
              <a:buNone/>
              <a:defRPr>
                <a:solidFill>
                  <a:schemeClr val="tx1"/>
                </a:solidFill>
              </a:defRPr>
            </a:lvl1pPr>
            <a:lvl2pPr marL="653110" indent="0" algn="ctr">
              <a:buNone/>
            </a:lvl2pPr>
            <a:lvl3pPr marL="1306220" indent="0" algn="ctr">
              <a:buNone/>
            </a:lvl3pPr>
            <a:lvl4pPr marL="1959331" indent="0" algn="ctr">
              <a:buNone/>
            </a:lvl4pPr>
            <a:lvl5pPr marL="2612441" indent="0" algn="ctr">
              <a:buNone/>
            </a:lvl5pPr>
            <a:lvl6pPr marL="3265551" indent="0" algn="ctr">
              <a:buNone/>
            </a:lvl6pPr>
            <a:lvl7pPr marL="3918661" indent="0" algn="ctr">
              <a:buNone/>
            </a:lvl7pPr>
            <a:lvl8pPr marL="4571771" indent="0" algn="ctr">
              <a:buNone/>
            </a:lvl8pPr>
            <a:lvl9pPr marL="5224882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1097282"/>
            <a:ext cx="3291840" cy="6254116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1097282"/>
            <a:ext cx="9631680" cy="625411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563" y="1580083"/>
            <a:ext cx="12435840" cy="1634947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80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563" y="3245597"/>
            <a:ext cx="12435840" cy="1811654"/>
          </a:xfrm>
        </p:spPr>
        <p:txBody>
          <a:bodyPr lIns="65311" rIns="65311" anchor="t"/>
          <a:lstStyle>
            <a:lvl1pPr marL="0" indent="0">
              <a:buNone/>
              <a:defRPr sz="3100">
                <a:solidFill>
                  <a:schemeClr val="tx1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844906"/>
            <a:ext cx="13167360" cy="1371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304102"/>
            <a:ext cx="6461760" cy="5321808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2304102"/>
            <a:ext cx="6461760" cy="5321808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844906"/>
            <a:ext cx="13167360" cy="1371600"/>
          </a:xfrm>
        </p:spPr>
        <p:txBody>
          <a:bodyPr tIns="65311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226298"/>
            <a:ext cx="6464301" cy="791222"/>
          </a:xfrm>
        </p:spPr>
        <p:txBody>
          <a:bodyPr lIns="65311" tIns="0" rIns="65311" bIns="0" anchor="ctr">
            <a:noAutofit/>
          </a:bodyPr>
          <a:lstStyle>
            <a:lvl1pPr marL="0" indent="0">
              <a:buNone/>
              <a:defRPr sz="3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432041" y="2231709"/>
            <a:ext cx="6466840" cy="785812"/>
          </a:xfrm>
        </p:spPr>
        <p:txBody>
          <a:bodyPr lIns="65311" tIns="0" rIns="65311" bIns="0" anchor="ctr"/>
          <a:lstStyle>
            <a:lvl1pPr marL="0" indent="0">
              <a:buNone/>
              <a:defRPr sz="3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731520" y="3017520"/>
            <a:ext cx="6464301" cy="4614864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3017520"/>
            <a:ext cx="6466840" cy="4614864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844906"/>
            <a:ext cx="13289280" cy="1371600"/>
          </a:xfrm>
        </p:spPr>
        <p:txBody>
          <a:bodyPr vert="horz" tIns="653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7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17222"/>
            <a:ext cx="4389120" cy="139446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97280" y="2011680"/>
            <a:ext cx="4389120" cy="5486400"/>
          </a:xfrm>
        </p:spPr>
        <p:txBody>
          <a:bodyPr lIns="26124" rIns="26124"/>
          <a:lstStyle>
            <a:lvl1pPr marL="0" indent="0" algn="l">
              <a:buNone/>
              <a:defRPr sz="2000"/>
            </a:lvl1pPr>
            <a:lvl2pPr indent="0" algn="l">
              <a:buNone/>
              <a:defRPr sz="1700"/>
            </a:lvl2pPr>
            <a:lvl3pPr indent="0" algn="l">
              <a:buNone/>
              <a:defRPr sz="1400"/>
            </a:lvl3pPr>
            <a:lvl4pPr indent="0" algn="l">
              <a:buNone/>
              <a:defRPr sz="1300"/>
            </a:lvl4pPr>
            <a:lvl5pPr indent="0" algn="l">
              <a:buNone/>
              <a:defRPr sz="13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720080" y="2011680"/>
            <a:ext cx="8178800" cy="5486400"/>
          </a:xfrm>
        </p:spPr>
        <p:txBody>
          <a:bodyPr tIns="0"/>
          <a:lstStyle>
            <a:lvl1pPr>
              <a:defRPr sz="40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5065205" y="1329692"/>
            <a:ext cx="8412480" cy="493776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2806614" y="6431723"/>
            <a:ext cx="248717" cy="18653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1412396"/>
            <a:ext cx="3540557" cy="1899145"/>
          </a:xfrm>
        </p:spPr>
        <p:txBody>
          <a:bodyPr vert="horz" lIns="65311" tIns="65311" rIns="65311" bIns="65311" anchor="b"/>
          <a:lstStyle>
            <a:lvl1pPr algn="l">
              <a:buNone/>
              <a:defRPr sz="29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60" y="3394542"/>
            <a:ext cx="3535680" cy="2615184"/>
          </a:xfrm>
        </p:spPr>
        <p:txBody>
          <a:bodyPr lIns="91435" rIns="65311" bIns="65311" anchor="t"/>
          <a:lstStyle>
            <a:lvl1pPr marL="0" indent="0" algn="l">
              <a:spcBef>
                <a:spcPts val="357"/>
              </a:spcBef>
              <a:buFontTx/>
              <a:buNone/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23520" y="7627621"/>
            <a:ext cx="975360" cy="438150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5577269" y="1439420"/>
            <a:ext cx="7388352" cy="471830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46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5240" y="6979920"/>
            <a:ext cx="14660880" cy="12496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7010400" y="7463791"/>
            <a:ext cx="7620000" cy="7658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5240" y="-8573"/>
            <a:ext cx="14660880" cy="12496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010400" y="-8572"/>
            <a:ext cx="7620000" cy="7658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731520" y="844906"/>
            <a:ext cx="13167360" cy="1371600"/>
          </a:xfrm>
          <a:prstGeom prst="rect">
            <a:avLst/>
          </a:prstGeom>
        </p:spPr>
        <p:txBody>
          <a:bodyPr vert="horz" lIns="0" tIns="65311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731520" y="2322576"/>
            <a:ext cx="13167360" cy="5266944"/>
          </a:xfrm>
          <a:prstGeom prst="rect">
            <a:avLst/>
          </a:prstGeom>
        </p:spPr>
        <p:txBody>
          <a:bodyPr vert="horz" lIns="130622" tIns="65311" rIns="130622" bIns="65311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7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267200" y="7627621"/>
            <a:ext cx="5364480" cy="43815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7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2679680" y="7627621"/>
            <a:ext cx="1219200" cy="43815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7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30427" y="242890"/>
            <a:ext cx="14688877" cy="779069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7" r:id="rId14"/>
    <p:sldLayoutId id="2147483820" r:id="rId15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71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91866" indent="-391866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5268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indent="-35268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98087" indent="-300431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089953" indent="-300431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819" indent="-300431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indent="-261244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134929" indent="-261244" algn="l" rtl="0" eaLnBrk="1" latinLnBrk="0" hangingPunct="1">
        <a:spcBef>
          <a:spcPct val="20000"/>
        </a:spcBef>
        <a:buClr>
          <a:schemeClr val="tx2"/>
        </a:buClr>
        <a:buChar char="•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3526795" indent="-261244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08054" y="1838441"/>
            <a:ext cx="7415927" cy="29574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3600" b="1" dirty="0"/>
              <a:t>Система взаимодействия педагогического коллектива в работе с подростками по профилактике травли и конфликтных ситуаций</a:t>
            </a:r>
            <a:endParaRPr lang="en-US" sz="3600" b="1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1109741" y="5477069"/>
            <a:ext cx="7415927" cy="16048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ru-RU" sz="190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Анастасия Валерьевна Руденко</a:t>
            </a:r>
          </a:p>
          <a:p>
            <a:pPr marL="0" indent="0" algn="ctr">
              <a:lnSpc>
                <a:spcPts val="3100"/>
              </a:lnSpc>
              <a:buNone/>
            </a:pPr>
            <a:r>
              <a:rPr lang="ru-RU" sz="190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Наталья Сергеевна </a:t>
            </a:r>
            <a:r>
              <a:rPr lang="ru-RU" sz="1900" dirty="0" err="1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Ситникова</a:t>
            </a:r>
            <a:endParaRPr lang="ru-RU" sz="1900" dirty="0">
              <a:solidFill>
                <a:srgbClr val="61615C"/>
              </a:solidFill>
              <a:latin typeface="Tomorrow" pitchFamily="34" charset="0"/>
              <a:ea typeface="Tomorrow" pitchFamily="34" charset="-122"/>
              <a:cs typeface="Tomorrow" pitchFamily="34" charset="-120"/>
            </a:endParaRPr>
          </a:p>
          <a:p>
            <a:pPr marL="0" indent="0" algn="ctr">
              <a:lnSpc>
                <a:spcPts val="3100"/>
              </a:lnSpc>
              <a:buNone/>
            </a:pPr>
            <a:r>
              <a:rPr lang="ru-RU" sz="190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Ирана Александровна Суворова</a:t>
            </a:r>
          </a:p>
          <a:p>
            <a:pPr marL="0" indent="0" algn="ctr">
              <a:lnSpc>
                <a:spcPts val="3100"/>
              </a:lnSpc>
              <a:buNone/>
            </a:pPr>
            <a:r>
              <a:rPr lang="ru-RU" sz="190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Педагоги  МБОУ «СОШ № 116 г. Челябинска»</a:t>
            </a:r>
          </a:p>
          <a:p>
            <a:pPr marL="0" indent="0" algn="ctr">
              <a:lnSpc>
                <a:spcPts val="3100"/>
              </a:lnSpc>
              <a:buNone/>
            </a:pPr>
            <a:endParaRPr lang="ru-RU" sz="1900" dirty="0">
              <a:solidFill>
                <a:srgbClr val="61615C"/>
              </a:solidFill>
              <a:latin typeface="Tomorrow" pitchFamily="34" charset="0"/>
              <a:ea typeface="Tomorrow" pitchFamily="34" charset="-122"/>
              <a:cs typeface="Tomorrow" pitchFamily="34" charset="-120"/>
            </a:endParaRPr>
          </a:p>
          <a:p>
            <a:pPr marL="0" indent="0" algn="ctr">
              <a:lnSpc>
                <a:spcPts val="3100"/>
              </a:lnSpc>
              <a:buNone/>
            </a:pPr>
            <a:r>
              <a:rPr lang="ru-RU" sz="190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Челябинск, 2025 г.</a:t>
            </a:r>
            <a:endParaRPr lang="en-US" sz="1900" dirty="0">
              <a:solidFill>
                <a:srgbClr val="61615C"/>
              </a:solidFill>
              <a:latin typeface="Tomorrow" pitchFamily="34" charset="0"/>
              <a:ea typeface="Tomorrow" pitchFamily="34" charset="-122"/>
              <a:cs typeface="Tomorrow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2286" y="886408"/>
            <a:ext cx="6466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Courier New" pitchFamily="49" charset="0"/>
                <a:cs typeface="Courier New" pitchFamily="49" charset="0"/>
              </a:rPr>
              <a:t>Социальный педагог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371" y="1782713"/>
            <a:ext cx="9606708" cy="632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981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BF8F5-B44B-4E10-9736-B22875ABA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/>
              <a:t>Сбор информации проводится по следующим направлениям: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EA02CD-44D0-43A8-B2D0-37B628DB1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454" y="2666744"/>
            <a:ext cx="12665489" cy="536489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В результате проведенного анализа необходимо прояснить следующие аспекты:</a:t>
            </a:r>
          </a:p>
          <a:p>
            <a:r>
              <a:rPr lang="ru-RU" dirty="0"/>
              <a:t>его длительность; </a:t>
            </a:r>
          </a:p>
          <a:p>
            <a:r>
              <a:rPr lang="ru-RU" dirty="0"/>
              <a:t>его характер (физический, психологический, смешанный); </a:t>
            </a:r>
          </a:p>
          <a:p>
            <a:r>
              <a:rPr lang="ru-RU" dirty="0"/>
              <a:t>основные проявления </a:t>
            </a:r>
            <a:r>
              <a:rPr lang="ru-RU" dirty="0" err="1"/>
              <a:t>буллинга</a:t>
            </a:r>
            <a:r>
              <a:rPr lang="ru-RU" dirty="0"/>
              <a:t> – что конкретно происходило, в каких формах выражалось, кто в этом принимал участие; </a:t>
            </a:r>
          </a:p>
          <a:p>
            <a:r>
              <a:rPr lang="ru-RU" dirty="0"/>
              <a:t>участники (инициаторы и исполнители </a:t>
            </a:r>
            <a:r>
              <a:rPr lang="ru-RU" dirty="0" err="1"/>
              <a:t>буллинга</a:t>
            </a:r>
            <a:r>
              <a:rPr lang="ru-RU" dirty="0"/>
              <a:t>); </a:t>
            </a:r>
          </a:p>
          <a:p>
            <a:r>
              <a:rPr lang="ru-RU" dirty="0"/>
              <a:t>мотивация участников к </a:t>
            </a:r>
            <a:r>
              <a:rPr lang="ru-RU" dirty="0" err="1"/>
              <a:t>буллингу</a:t>
            </a:r>
            <a:r>
              <a:rPr lang="ru-RU" dirty="0"/>
              <a:t>; </a:t>
            </a:r>
          </a:p>
          <a:p>
            <a:r>
              <a:rPr lang="ru-RU" dirty="0"/>
              <a:t>свидетели и их отношение к происходящему; </a:t>
            </a:r>
          </a:p>
          <a:p>
            <a:r>
              <a:rPr lang="ru-RU" dirty="0"/>
              <a:t>поведение жертвы (пострадавшего); </a:t>
            </a:r>
          </a:p>
          <a:p>
            <a:r>
              <a:rPr lang="ru-RU" dirty="0"/>
              <a:t>динамика всего происходящего; </a:t>
            </a:r>
          </a:p>
          <a:p>
            <a:r>
              <a:rPr lang="ru-RU" dirty="0"/>
              <a:t>прочие важные для диагностики </a:t>
            </a:r>
            <a:r>
              <a:rPr lang="ru-RU" dirty="0" err="1"/>
              <a:t>обстоятельстельств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716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7243C9-7E6A-4B2A-B6BC-36C2438D7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682" y="844906"/>
            <a:ext cx="8235198" cy="1371600"/>
          </a:xfrm>
        </p:spPr>
        <p:txBody>
          <a:bodyPr/>
          <a:lstStyle/>
          <a:p>
            <a:pPr algn="ctr"/>
            <a:r>
              <a:rPr lang="ru-RU" dirty="0"/>
              <a:t>Работа с классом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33A903-9230-4559-93D0-3AFA60DD34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80" t="13191" r="37447" b="21560"/>
          <a:stretch/>
        </p:blipFill>
        <p:spPr>
          <a:xfrm>
            <a:off x="229253" y="309339"/>
            <a:ext cx="5178734" cy="7610922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48FD71E3-32F4-4F60-93E9-B8885CABE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86" y="3219061"/>
            <a:ext cx="7769657" cy="381149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Технология описана Людмилой </a:t>
            </a:r>
            <a:r>
              <a:rPr lang="ru-RU" dirty="0" err="1"/>
              <a:t>Петрановской</a:t>
            </a:r>
            <a:r>
              <a:rPr lang="ru-RU" dirty="0"/>
              <a:t> «7 шагов к прекращению травли в детском коллективе».    </a:t>
            </a:r>
          </a:p>
        </p:txBody>
      </p:sp>
    </p:spTree>
    <p:extLst>
      <p:ext uri="{BB962C8B-B14F-4D97-AF65-F5344CB8AC3E}">
        <p14:creationId xmlns:p14="http://schemas.microsoft.com/office/powerpoint/2010/main" val="3186433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8995" y="646271"/>
            <a:ext cx="7618809" cy="13615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350"/>
              </a:lnSpc>
              <a:buNone/>
            </a:pPr>
            <a:r>
              <a:rPr lang="ru-RU" sz="42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Направления взаимодействия с родителями:</a:t>
            </a:r>
            <a:endParaRPr lang="en-US" sz="4250" dirty="0"/>
          </a:p>
        </p:txBody>
      </p:sp>
      <p:sp>
        <p:nvSpPr>
          <p:cNvPr id="4" name="Shape 1"/>
          <p:cNvSpPr/>
          <p:nvPr/>
        </p:nvSpPr>
        <p:spPr>
          <a:xfrm>
            <a:off x="6248995" y="2334697"/>
            <a:ext cx="7618809" cy="1604248"/>
          </a:xfrm>
          <a:prstGeom prst="roundRect">
            <a:avLst>
              <a:gd name="adj" fmla="val 2037"/>
            </a:avLst>
          </a:prstGeom>
          <a:solidFill>
            <a:srgbClr val="F0EAEA"/>
          </a:solidFill>
          <a:ln/>
        </p:spPr>
      </p:sp>
      <p:sp>
        <p:nvSpPr>
          <p:cNvPr id="5" name="Text 2"/>
          <p:cNvSpPr/>
          <p:nvPr/>
        </p:nvSpPr>
        <p:spPr>
          <a:xfrm>
            <a:off x="6466880" y="4114800"/>
            <a:ext cx="3187184" cy="340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ru-RU" sz="21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Консультации и беседы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6466880" y="3023830"/>
            <a:ext cx="7183041" cy="6972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ru-RU" sz="170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Социальный статус ребенка в классе, детско-родительские отношения, психологический климат в классе и школе</a:t>
            </a:r>
            <a:r>
              <a:rPr lang="en-US" sz="170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6247924" y="4156829"/>
            <a:ext cx="7618809" cy="1604248"/>
          </a:xfrm>
          <a:prstGeom prst="roundRect">
            <a:avLst>
              <a:gd name="adj" fmla="val 2037"/>
            </a:avLst>
          </a:prstGeom>
          <a:solidFill>
            <a:srgbClr val="F0EAEA"/>
          </a:solidFill>
          <a:ln/>
        </p:spPr>
      </p:sp>
      <p:sp>
        <p:nvSpPr>
          <p:cNvPr id="8" name="Text 5"/>
          <p:cNvSpPr/>
          <p:nvPr/>
        </p:nvSpPr>
        <p:spPr>
          <a:xfrm>
            <a:off x="6362938" y="2517921"/>
            <a:ext cx="3291126" cy="340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ru-RU" sz="21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Диагностика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6466880" y="4845963"/>
            <a:ext cx="7183041" cy="6972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Обучение родителей навыкам общения с подростками, решения конфликтных ситуаций.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6248995" y="5978962"/>
            <a:ext cx="7618809" cy="1604248"/>
          </a:xfrm>
          <a:prstGeom prst="roundRect">
            <a:avLst>
              <a:gd name="adj" fmla="val 2037"/>
            </a:avLst>
          </a:prstGeom>
          <a:solidFill>
            <a:srgbClr val="F0EAEA"/>
          </a:solidFill>
          <a:ln/>
        </p:spPr>
      </p:sp>
      <p:sp>
        <p:nvSpPr>
          <p:cNvPr id="11" name="Text 8"/>
          <p:cNvSpPr/>
          <p:nvPr/>
        </p:nvSpPr>
        <p:spPr>
          <a:xfrm>
            <a:off x="6466880" y="6196846"/>
            <a:ext cx="3590449" cy="340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ru-RU" sz="21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Коррекционная работа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6466880" y="6668095"/>
            <a:ext cx="7183041" cy="6972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Совместные занятия родителей и детей, направленные на укрепление </a:t>
            </a:r>
            <a:r>
              <a:rPr lang="en-US" sz="1700" dirty="0" err="1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семейных</a:t>
            </a:r>
            <a:r>
              <a:rPr lang="en-US" sz="170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 </a:t>
            </a:r>
            <a:r>
              <a:rPr lang="en-US" sz="1700" dirty="0" err="1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связей</a:t>
            </a:r>
            <a:r>
              <a:rPr lang="ru-RU" sz="170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, приобретение навыков успешного и </a:t>
            </a:r>
            <a:r>
              <a:rPr lang="ru-RU" sz="1700" dirty="0" err="1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экологичного</a:t>
            </a:r>
            <a:r>
              <a:rPr lang="ru-RU" sz="170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 решения конфликтов</a:t>
            </a:r>
            <a:r>
              <a:rPr lang="en-US" sz="170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.</a:t>
            </a:r>
            <a:endParaRPr lang="en-US" sz="1700" dirty="0"/>
          </a:p>
        </p:txBody>
      </p:sp>
      <p:sp>
        <p:nvSpPr>
          <p:cNvPr id="13" name="Text 5"/>
          <p:cNvSpPr/>
          <p:nvPr/>
        </p:nvSpPr>
        <p:spPr>
          <a:xfrm>
            <a:off x="6515338" y="4362013"/>
            <a:ext cx="3291126" cy="340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ru-RU" sz="21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Консультации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16" y="1161369"/>
            <a:ext cx="5122224" cy="652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l="31875" t="16428" r="32501" b="19762"/>
          <a:stretch/>
        </p:blipFill>
        <p:spPr bwMode="auto">
          <a:xfrm>
            <a:off x="6459965" y="1161369"/>
            <a:ext cx="6938794" cy="6788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794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2286" y="886407"/>
            <a:ext cx="6466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Courier New" pitchFamily="49" charset="0"/>
                <a:cs typeface="Courier New" pitchFamily="49" charset="0"/>
              </a:rPr>
              <a:t>Педагог-психолог</a:t>
            </a: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485" y="2120090"/>
            <a:ext cx="9483867" cy="54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743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968516" y="612098"/>
            <a:ext cx="7305318" cy="5093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ru-RU" sz="400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Работа</a:t>
            </a:r>
            <a:r>
              <a:rPr lang="en-US" sz="400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 </a:t>
            </a:r>
            <a:r>
              <a:rPr lang="ru-RU" sz="400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с родителями</a:t>
            </a:r>
            <a:endParaRPr lang="en-US" sz="4000" dirty="0"/>
          </a:p>
        </p:txBody>
      </p:sp>
      <p:sp>
        <p:nvSpPr>
          <p:cNvPr id="5" name="Text 2"/>
          <p:cNvSpPr/>
          <p:nvPr/>
        </p:nvSpPr>
        <p:spPr>
          <a:xfrm>
            <a:off x="837855" y="1663580"/>
            <a:ext cx="2390537" cy="2171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Родительские собрания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Информационные стенды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Школьный сайт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dirty="0">
                <a:solidFill>
                  <a:srgbClr val="61615C"/>
                </a:solidFill>
              </a:rPr>
              <a:t>Круглые столы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dirty="0">
                <a:solidFill>
                  <a:srgbClr val="61615C"/>
                </a:solidFill>
              </a:rPr>
              <a:t>Родительский всеобуч</a:t>
            </a:r>
            <a:endParaRPr lang="en-US" sz="2400" dirty="0"/>
          </a:p>
          <a:p>
            <a:pPr algn="ctr">
              <a:lnSpc>
                <a:spcPts val="2000"/>
              </a:lnSpc>
            </a:pPr>
            <a:endParaRPr lang="en-US" sz="1600" dirty="0"/>
          </a:p>
          <a:p>
            <a:pPr marL="0" indent="0" algn="ctr">
              <a:lnSpc>
                <a:spcPts val="2000"/>
              </a:lnSpc>
              <a:buNone/>
            </a:pPr>
            <a:endParaRPr lang="ru-RU" sz="1600" dirty="0">
              <a:solidFill>
                <a:srgbClr val="61615C"/>
              </a:solidFill>
              <a:latin typeface="Tomorrow Semi Bold" pitchFamily="34" charset="0"/>
              <a:ea typeface="Tomorrow Semi Bold" pitchFamily="34" charset="-122"/>
              <a:cs typeface="Tomorrow Semi Bold" pitchFamily="34" charset="-120"/>
            </a:endParaRPr>
          </a:p>
          <a:p>
            <a:pPr marL="0" indent="0" algn="ctr">
              <a:lnSpc>
                <a:spcPts val="2000"/>
              </a:lnSpc>
              <a:buNone/>
            </a:pP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116425" y="4596526"/>
            <a:ext cx="2474394" cy="516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3553063" y="6521768"/>
            <a:ext cx="2037755" cy="254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endParaRPr lang="en-US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t="6496" r="33001" b="3820"/>
          <a:stretch/>
        </p:blipFill>
        <p:spPr bwMode="auto">
          <a:xfrm>
            <a:off x="5719664" y="1544231"/>
            <a:ext cx="8014997" cy="610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869" y="2211355"/>
            <a:ext cx="1381863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Принимает экстренные меры по защите жертв от дальнейшей агрессии. При этом руководствуется</a:t>
            </a:r>
          </a:p>
          <a:p>
            <a:r>
              <a:rPr lang="ru-RU" dirty="0"/>
              <a:t>принципом реабилитации обидчиков в целях недопущения подобных явлений в дальнейшем (3-4 сутки).</a:t>
            </a:r>
          </a:p>
          <a:p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b="1" dirty="0"/>
              <a:t>Принцип реабилитации обидчиков</a:t>
            </a:r>
            <a:r>
              <a:rPr lang="ru-RU" dirty="0"/>
              <a:t> заключается в смещении акцента с наказания на их восстановление и недопущение подобных явлений в дальнейшем.  При составлении реабилитационного плана для обидчиков делают акцент на освоении навыков эффективной коммуникации и контроля над эмоциями.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Составляем дальнейшие </a:t>
            </a:r>
            <a:r>
              <a:rPr lang="ru-RU" b="1" dirty="0"/>
              <a:t>планы работы </a:t>
            </a:r>
            <a:r>
              <a:rPr lang="ru-RU" dirty="0"/>
              <a:t>со всеми участниками (6 - 7 сутки):</a:t>
            </a:r>
          </a:p>
          <a:p>
            <a:endParaRPr lang="ru-RU" dirty="0"/>
          </a:p>
          <a:p>
            <a:r>
              <a:rPr lang="ru-RU" dirty="0"/>
              <a:t> с жертвой – план индивидуальной реабилитации в зависимости от тяжести случая </a:t>
            </a:r>
            <a:r>
              <a:rPr lang="ru-RU" dirty="0" err="1"/>
              <a:t>буллинга</a:t>
            </a:r>
            <a:r>
              <a:rPr lang="ru-RU" dirty="0"/>
              <a:t>;</a:t>
            </a:r>
          </a:p>
          <a:p>
            <a:r>
              <a:rPr lang="ru-RU" dirty="0"/>
              <a:t> с обидчиками – план коррекционной работы;</a:t>
            </a:r>
          </a:p>
          <a:p>
            <a:r>
              <a:rPr lang="ru-RU" dirty="0"/>
              <a:t> со свидетелями – план коррекционной или реабилитационной работы, в зависимости от степени</a:t>
            </a:r>
          </a:p>
          <a:p>
            <a:r>
              <a:rPr lang="ru-RU" dirty="0"/>
              <a:t>вовлеченности свидетелей в </a:t>
            </a:r>
            <a:r>
              <a:rPr lang="ru-RU" dirty="0" err="1"/>
              <a:t>буллинг</a:t>
            </a:r>
            <a:r>
              <a:rPr lang="ru-RU" dirty="0"/>
              <a:t> и их ролей в нем.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60645" y="977768"/>
            <a:ext cx="8621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ПРИНЦИП реабилитации обидчиков</a:t>
            </a:r>
          </a:p>
        </p:txBody>
      </p:sp>
    </p:spTree>
    <p:extLst>
      <p:ext uri="{BB962C8B-B14F-4D97-AF65-F5344CB8AC3E}">
        <p14:creationId xmlns:p14="http://schemas.microsoft.com/office/powerpoint/2010/main" val="4196129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2" t="10703" r="29694" b="3807"/>
          <a:stretch/>
        </p:blipFill>
        <p:spPr bwMode="auto">
          <a:xfrm>
            <a:off x="1119923" y="762616"/>
            <a:ext cx="5850044" cy="683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9524" r="41426" b="10327"/>
          <a:stretch/>
        </p:blipFill>
        <p:spPr bwMode="auto">
          <a:xfrm>
            <a:off x="7697755" y="1915484"/>
            <a:ext cx="5150498" cy="510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433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A3EB72-A71F-4CDC-8D56-288218539B16}"/>
              </a:ext>
            </a:extLst>
          </p:cNvPr>
          <p:cNvSpPr txBox="1"/>
          <p:nvPr/>
        </p:nvSpPr>
        <p:spPr>
          <a:xfrm>
            <a:off x="651509" y="1387234"/>
            <a:ext cx="12663275" cy="664797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ru-RU" sz="3600" dirty="0"/>
              <a:t>Мониторинг и поддержка позитивных изменений</a:t>
            </a:r>
            <a:endParaRPr lang="ru-RU" sz="3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DD1089-D610-4C52-9A2A-4D2AA3F1F6B2}"/>
              </a:ext>
            </a:extLst>
          </p:cNvPr>
          <p:cNvSpPr txBox="1"/>
          <p:nvPr/>
        </p:nvSpPr>
        <p:spPr>
          <a:xfrm>
            <a:off x="497205" y="2477906"/>
            <a:ext cx="13635990" cy="2326791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r>
              <a:rPr lang="ru-RU" sz="2400" dirty="0"/>
              <a:t>Вот теперь пора думать про популярность. Про то, чтобы каждый имел признание в чем-то своем, мог предъявить себя группе, быть полезным и ценным в ней. </a:t>
            </a:r>
          </a:p>
          <a:p>
            <a:endParaRPr lang="ru-RU" sz="2400" dirty="0"/>
          </a:p>
          <a:p>
            <a:r>
              <a:rPr lang="ru-RU" sz="2400" dirty="0"/>
              <a:t>Признак гармоничной групповой иерархии – отсутствие жестко закрепленных ролей:  один лучше всех рисует, другой хохмит, третий забивает голы, четвертый придумывает игры. Чем больше разнообразной и осмысленной деятельности, тем здоровее группа.  </a:t>
            </a:r>
          </a:p>
        </p:txBody>
      </p:sp>
      <p:pic>
        <p:nvPicPr>
          <p:cNvPr id="8" name="Рисунок 7" descr="Изображение выглядит как текст, кукла, игрушка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18FCD80A-3FE1-4860-85E5-A0388F7B6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74028"/>
            <a:ext cx="14630400" cy="368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3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51"/>
          <a:stretch/>
        </p:blipFill>
        <p:spPr bwMode="auto">
          <a:xfrm>
            <a:off x="1242688" y="2649894"/>
            <a:ext cx="11795190" cy="508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0"/>
          <p:cNvSpPr/>
          <p:nvPr/>
        </p:nvSpPr>
        <p:spPr>
          <a:xfrm>
            <a:off x="1172765" y="748676"/>
            <a:ext cx="12902327" cy="1543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050"/>
              </a:lnSpc>
              <a:buNone/>
            </a:pPr>
            <a:r>
              <a:rPr lang="ru-RU" sz="48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Схема взаимодействия участников образовательного процесса</a:t>
            </a:r>
            <a:endParaRPr lang="en-US" sz="4850" dirty="0"/>
          </a:p>
        </p:txBody>
      </p:sp>
    </p:spTree>
    <p:extLst>
      <p:ext uri="{BB962C8B-B14F-4D97-AF65-F5344CB8AC3E}">
        <p14:creationId xmlns:p14="http://schemas.microsoft.com/office/powerpoint/2010/main" val="3771056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2286" y="886408"/>
            <a:ext cx="6466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Courier New" pitchFamily="49" charset="0"/>
                <a:cs typeface="Courier New" pitchFamily="49" charset="0"/>
              </a:rPr>
              <a:t>Классный руководитель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08" y="1810139"/>
            <a:ext cx="6996469" cy="578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703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67" y="376405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463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400" cy="822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636" y="285293"/>
            <a:ext cx="5303519" cy="7659014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 lIns="109728" tIns="54864" rIns="109728" bIns="54864"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9881C-CB5B-4A79-9655-C91D3A5A8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091" y="671373"/>
            <a:ext cx="4518240" cy="4236529"/>
          </a:xfrm>
        </p:spPr>
        <p:txBody>
          <a:bodyPr>
            <a:normAutofit/>
          </a:bodyPr>
          <a:lstStyle/>
          <a:p>
            <a:pPr algn="ctr"/>
            <a:r>
              <a:rPr lang="ru-RU" sz="5300" dirty="0"/>
              <a:t>А </a:t>
            </a:r>
            <a:r>
              <a:rPr lang="ru-RU" sz="5300" dirty="0" err="1"/>
              <a:t>буллинг</a:t>
            </a:r>
            <a:r>
              <a:rPr lang="ru-RU" sz="5300" dirty="0"/>
              <a:t> ли это?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701CF5-F1D8-462A-AC09-E6E3E695E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2610" y="1197153"/>
            <a:ext cx="7483451" cy="65706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 с целью профилактики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выявления его предпосылок на ранних этапах может воспользоваться анкетой:</a:t>
            </a:r>
          </a:p>
        </p:txBody>
      </p:sp>
    </p:spTree>
    <p:extLst>
      <p:ext uri="{BB962C8B-B14F-4D97-AF65-F5344CB8AC3E}">
        <p14:creationId xmlns:p14="http://schemas.microsoft.com/office/powerpoint/2010/main" val="3048678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795504-4A68-F499-7952-64FAF343095B}"/>
              </a:ext>
            </a:extLst>
          </p:cNvPr>
          <p:cNvSpPr txBox="1"/>
          <p:nvPr/>
        </p:nvSpPr>
        <p:spPr>
          <a:xfrm>
            <a:off x="505097" y="400595"/>
            <a:ext cx="14125303" cy="7201972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algn="ctr" fontAlgn="base"/>
            <a:r>
              <a:rPr lang="ru-RU" sz="2900" b="1" dirty="0">
                <a:solidFill>
                  <a:srgbClr val="242424"/>
                </a:solidFill>
                <a:latin typeface="Segoe UI Web (Cyrillic)"/>
              </a:rPr>
              <a:t>Анкета «Риск </a:t>
            </a:r>
            <a:r>
              <a:rPr lang="ru-RU" sz="2900" b="1" dirty="0" err="1">
                <a:solidFill>
                  <a:srgbClr val="242424"/>
                </a:solidFill>
                <a:latin typeface="Segoe UI Web (Cyrillic)"/>
              </a:rPr>
              <a:t>буллинга</a:t>
            </a:r>
            <a:r>
              <a:rPr lang="ru-RU" sz="2900" b="1" dirty="0">
                <a:solidFill>
                  <a:srgbClr val="242424"/>
                </a:solidFill>
                <a:latin typeface="Segoe UI Web (Cyrillic)"/>
              </a:rPr>
              <a:t> в учебной группе» (В.М. </a:t>
            </a:r>
            <a:r>
              <a:rPr lang="ru-RU" sz="2900" b="1" dirty="0" err="1">
                <a:solidFill>
                  <a:srgbClr val="242424"/>
                </a:solidFill>
                <a:latin typeface="Segoe UI Web (Cyrillic)"/>
              </a:rPr>
              <a:t>Ганузин</a:t>
            </a:r>
            <a:r>
              <a:rPr lang="ru-RU" sz="2900" dirty="0">
                <a:solidFill>
                  <a:srgbClr val="242424"/>
                </a:solidFill>
                <a:latin typeface="Segoe UI Web (Cyrillic)"/>
              </a:rPr>
              <a:t>)</a:t>
            </a:r>
            <a:r>
              <a:rPr lang="ru-RU" b="0" i="0" dirty="0">
                <a:solidFill>
                  <a:srgbClr val="242424"/>
                </a:solidFill>
                <a:effectLst/>
                <a:latin typeface="Segoe UI Web (Cyrillic)"/>
              </a:rPr>
              <a:t> </a:t>
            </a:r>
          </a:p>
          <a:p>
            <a:pPr algn="l" fontAlgn="base"/>
            <a:r>
              <a:rPr lang="ru-RU" sz="1700" dirty="0">
                <a:solidFill>
                  <a:srgbClr val="242424"/>
                </a:solidFill>
                <a:latin typeface="Segoe UI Web (Cyrillic)"/>
              </a:rPr>
              <a:t>Варианты ответа: ДА НЕТ</a:t>
            </a:r>
          </a:p>
          <a:p>
            <a:pPr algn="l" fontAlgn="base"/>
            <a:r>
              <a:rPr lang="ru-RU" sz="1700" dirty="0">
                <a:solidFill>
                  <a:srgbClr val="242424"/>
                </a:solidFill>
                <a:latin typeface="Segoe UI Web (Cyrillic)"/>
              </a:rPr>
              <a:t>1. В моем классе часто подкалывают кого-то, подшучивают над кем-то, передразнивают</a:t>
            </a:r>
          </a:p>
          <a:p>
            <a:pPr algn="l" fontAlgn="base"/>
            <a:r>
              <a:rPr lang="ru-RU" sz="1700" dirty="0">
                <a:solidFill>
                  <a:srgbClr val="242424"/>
                </a:solidFill>
                <a:latin typeface="Segoe UI Web (Cyrillic)"/>
              </a:rPr>
              <a:t>2. В моем классе есть такие студенты, с которыми даже учитель не может справиться</a:t>
            </a:r>
          </a:p>
          <a:p>
            <a:pPr algn="l" fontAlgn="base"/>
            <a:r>
              <a:rPr lang="ru-RU" sz="1700" dirty="0">
                <a:solidFill>
                  <a:srgbClr val="242424"/>
                </a:solidFill>
                <a:latin typeface="Segoe UI Web (Cyrillic)"/>
              </a:rPr>
              <a:t>3. Я не могу назвать мой класс дружным</a:t>
            </a:r>
          </a:p>
          <a:p>
            <a:pPr algn="l" fontAlgn="base"/>
            <a:r>
              <a:rPr lang="ru-RU" sz="1700" dirty="0">
                <a:solidFill>
                  <a:srgbClr val="242424"/>
                </a:solidFill>
                <a:latin typeface="Segoe UI Web (Cyrillic)"/>
              </a:rPr>
              <a:t>4. В моем классе определенно есть лидеры, на которых многие хотят ровняться</a:t>
            </a:r>
          </a:p>
          <a:p>
            <a:pPr algn="l" fontAlgn="base"/>
            <a:r>
              <a:rPr lang="ru-RU" sz="1700" dirty="0">
                <a:solidFill>
                  <a:srgbClr val="242424"/>
                </a:solidFill>
                <a:latin typeface="Segoe UI Web (Cyrillic)"/>
              </a:rPr>
              <a:t>5. В моем классе есть один (или несколько) человек, с которым(и) никто не хочет общаться</a:t>
            </a:r>
          </a:p>
          <a:p>
            <a:pPr algn="l" fontAlgn="base"/>
            <a:r>
              <a:rPr lang="ru-RU" sz="1700" dirty="0">
                <a:solidFill>
                  <a:srgbClr val="242424"/>
                </a:solidFill>
                <a:latin typeface="Segoe UI Web (Cyrillic)"/>
              </a:rPr>
              <a:t>6. В моем классе часто бывает, что кого-то обзывают, насмехаются над кем-то, демонстрируют обидные жесты или предпринимают в отношении него действия с целью поиздеваться</a:t>
            </a:r>
          </a:p>
          <a:p>
            <a:pPr algn="l" fontAlgn="base"/>
            <a:r>
              <a:rPr lang="ru-RU" sz="1700" dirty="0">
                <a:solidFill>
                  <a:srgbClr val="242424"/>
                </a:solidFill>
                <a:latin typeface="Segoe UI Web (Cyrillic)"/>
              </a:rPr>
              <a:t>7. В моем классе часто бывает, что кому-то дают обидные прозвища</a:t>
            </a:r>
          </a:p>
          <a:p>
            <a:pPr algn="l" fontAlgn="base"/>
            <a:r>
              <a:rPr lang="ru-RU" sz="1700" dirty="0">
                <a:solidFill>
                  <a:srgbClr val="242424"/>
                </a:solidFill>
                <a:latin typeface="Segoe UI Web (Cyrillic)"/>
              </a:rPr>
              <a:t>8. В моем классе часто бывает, что кого-то обсуждают за его спиной, распускают слухи</a:t>
            </a:r>
          </a:p>
          <a:p>
            <a:pPr algn="l" fontAlgn="base"/>
            <a:r>
              <a:rPr lang="ru-RU" sz="1700" dirty="0">
                <a:solidFill>
                  <a:srgbClr val="242424"/>
                </a:solidFill>
                <a:latin typeface="Segoe UI Web (Cyrillic)"/>
              </a:rPr>
              <a:t>9. В моем классе часто стараются выставить кого-нибудь на посмешище</a:t>
            </a:r>
          </a:p>
          <a:p>
            <a:pPr algn="l" fontAlgn="base"/>
            <a:r>
              <a:rPr lang="ru-RU" sz="1700" dirty="0">
                <a:solidFill>
                  <a:srgbClr val="242424"/>
                </a:solidFill>
                <a:latin typeface="Segoe UI Web (Cyrillic)"/>
              </a:rPr>
              <a:t>10. Бывает, что мои одноклассники позорят и унижают кого-нибудь в социальных сетях</a:t>
            </a:r>
          </a:p>
          <a:p>
            <a:pPr algn="l" fontAlgn="base"/>
            <a:r>
              <a:rPr lang="ru-RU" sz="1700" dirty="0">
                <a:solidFill>
                  <a:srgbClr val="242424"/>
                </a:solidFill>
                <a:latin typeface="Segoe UI Web (Cyrillic)"/>
              </a:rPr>
              <a:t>11. В моем классе часто берут у кого-нибудь вещи без разрешения и портят их</a:t>
            </a:r>
          </a:p>
          <a:p>
            <a:pPr algn="l" fontAlgn="base"/>
            <a:r>
              <a:rPr lang="ru-RU" sz="1700" dirty="0">
                <a:solidFill>
                  <a:srgbClr val="242424"/>
                </a:solidFill>
                <a:latin typeface="Segoe UI Web (Cyrillic)"/>
              </a:rPr>
              <a:t>12. Бывает, что в моем классе у кого-нибудь вымогают деньги</a:t>
            </a:r>
          </a:p>
          <a:p>
            <a:pPr algn="l" fontAlgn="base"/>
            <a:r>
              <a:rPr lang="ru-RU" sz="1700" dirty="0">
                <a:solidFill>
                  <a:srgbClr val="242424"/>
                </a:solidFill>
                <a:latin typeface="Segoe UI Web (Cyrillic)"/>
              </a:rPr>
              <a:t>13. В моем классе, определенно, есть люди, склонные проявлять агрессию</a:t>
            </a:r>
          </a:p>
          <a:p>
            <a:pPr algn="l" fontAlgn="base"/>
            <a:r>
              <a:rPr lang="ru-RU" sz="1700" dirty="0">
                <a:solidFill>
                  <a:srgbClr val="242424"/>
                </a:solidFill>
                <a:latin typeface="Segoe UI Web (Cyrillic)"/>
              </a:rPr>
              <a:t>14. Если весь класс будет смеяться над кем-то одним, то, скорее всего, на его защиту никто не встанет</a:t>
            </a:r>
          </a:p>
          <a:p>
            <a:pPr algn="l" fontAlgn="base"/>
            <a:r>
              <a:rPr lang="ru-RU" sz="1700" dirty="0">
                <a:solidFill>
                  <a:srgbClr val="242424"/>
                </a:solidFill>
                <a:latin typeface="Segoe UI Web (Cyrillic)"/>
              </a:rPr>
              <a:t>15. В моем классе, определенно, есть ученики, которые считают себя лучше других</a:t>
            </a:r>
          </a:p>
          <a:p>
            <a:pPr algn="l" fontAlgn="base"/>
            <a:r>
              <a:rPr lang="ru-RU" sz="1700" dirty="0">
                <a:solidFill>
                  <a:srgbClr val="242424"/>
                </a:solidFill>
                <a:latin typeface="Segoe UI Web (Cyrillic)"/>
              </a:rPr>
              <a:t>16. Я не могу сказать, что в моем классе царит добрая, комфортная атмосфера</a:t>
            </a:r>
            <a:endParaRPr lang="ru-RU" b="0" i="0" dirty="0">
              <a:solidFill>
                <a:srgbClr val="242424"/>
              </a:solidFill>
              <a:effectLst/>
              <a:latin typeface="Segoe UI Web (Cyrillic)"/>
            </a:endParaRPr>
          </a:p>
          <a:p>
            <a:pPr algn="l" fontAlgn="base"/>
            <a:r>
              <a:rPr lang="ru-RU" b="0" i="0" dirty="0">
                <a:solidFill>
                  <a:srgbClr val="242424"/>
                </a:solidFill>
                <a:effectLst/>
                <a:latin typeface="Segoe UI Web (Cyrillic)"/>
              </a:rPr>
              <a:t> </a:t>
            </a:r>
          </a:p>
          <a:p>
            <a:pPr algn="l" fontAlgn="base"/>
            <a:r>
              <a:rPr lang="ru-RU" b="0" i="0" dirty="0">
                <a:solidFill>
                  <a:srgbClr val="242424"/>
                </a:solidFill>
                <a:effectLst/>
                <a:latin typeface="Segoe UI Web (Cyrillic)"/>
              </a:rPr>
              <a:t>Обработка результатов </a:t>
            </a:r>
          </a:p>
          <a:p>
            <a:pPr algn="l" fontAlgn="base"/>
            <a:r>
              <a:rPr lang="ru-RU" b="0" i="0" dirty="0">
                <a:solidFill>
                  <a:srgbClr val="242424"/>
                </a:solidFill>
                <a:effectLst/>
                <a:latin typeface="Segoe UI Web (Cyrillic)"/>
              </a:rPr>
              <a:t>Максимальное количество баллов по методике – 16. Результат определяется путем суммирования ответов «да». Обработка результатов методики проводится в соответствии со следующими критериями: результат более 8 баллов говорит о неблагоприятной психологической обстановке в группе и, как следствие, потенциальных предпосылках возникновения различных видов насилия.</a:t>
            </a:r>
          </a:p>
        </p:txBody>
      </p:sp>
    </p:spTree>
    <p:extLst>
      <p:ext uri="{BB962C8B-B14F-4D97-AF65-F5344CB8AC3E}">
        <p14:creationId xmlns:p14="http://schemas.microsoft.com/office/powerpoint/2010/main" val="2366401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2" r="29796" b="8133"/>
          <a:stretch/>
        </p:blipFill>
        <p:spPr bwMode="auto">
          <a:xfrm>
            <a:off x="3844212" y="288292"/>
            <a:ext cx="6139543" cy="772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859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4A353C2-BB88-32F8-F2B0-ACF4388C42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2" t="12500" b="10694"/>
          <a:stretch/>
        </p:blipFill>
        <p:spPr>
          <a:xfrm>
            <a:off x="790303" y="114890"/>
            <a:ext cx="13049795" cy="78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92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E43014-26FC-4FF9-5919-E5E6231D7B20}"/>
              </a:ext>
            </a:extLst>
          </p:cNvPr>
          <p:cNvSpPr txBox="1"/>
          <p:nvPr/>
        </p:nvSpPr>
        <p:spPr>
          <a:xfrm>
            <a:off x="441175" y="576920"/>
            <a:ext cx="13823466" cy="7505131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indent="216408" algn="ctr">
              <a:lnSpc>
                <a:spcPct val="107000"/>
              </a:lnSpc>
              <a:spcAft>
                <a:spcPts val="960"/>
              </a:spcAft>
            </a:pPr>
            <a:r>
              <a:rPr lang="ru-RU" sz="17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действия педагога в случае выявления ситуации травли (</a:t>
            </a:r>
            <a:r>
              <a:rPr lang="ru-RU" sz="17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буллинга</a:t>
            </a:r>
            <a:r>
              <a:rPr lang="ru-RU" sz="17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7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1480" indent="-411480" algn="just">
              <a:lnSpc>
                <a:spcPct val="107000"/>
              </a:lnSpc>
              <a:spcAft>
                <a:spcPts val="960"/>
              </a:spcAft>
              <a:buFont typeface="+mj-lt"/>
              <a:buAutoNum type="arabicPeriod"/>
            </a:pPr>
            <a:r>
              <a:rPr lang="ru-RU" sz="17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Немедленное вмешательство в целях прекращения случаев насилия, </a:t>
            </a:r>
            <a:r>
              <a:rPr lang="ru-RU" sz="17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буллинга</a:t>
            </a:r>
            <a:r>
              <a:rPr lang="ru-RU" sz="1700" b="1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7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кибербуллинга</a:t>
            </a:r>
            <a:r>
              <a:rPr lang="ru-RU" sz="17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7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7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24612" algn="just">
              <a:lnSpc>
                <a:spcPct val="107000"/>
              </a:lnSpc>
              <a:spcAft>
                <a:spcPts val="960"/>
              </a:spcAft>
            </a:pPr>
            <a:r>
              <a:rPr lang="ru-RU" sz="17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Любой работник образовательной организации, оказавшийся свидетелем или узнавший о случае: </a:t>
            </a:r>
            <a:endParaRPr lang="ru-RU" sz="17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0728" algn="just">
              <a:lnSpc>
                <a:spcPct val="107000"/>
              </a:lnSpc>
            </a:pPr>
            <a:r>
              <a:rPr lang="ru-RU" sz="17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7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разнимает участников, при необходимости зовет на помощь охрану, других работников образовательной организации; </a:t>
            </a:r>
            <a:endParaRPr lang="ru-RU" sz="17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0728" algn="just">
              <a:lnSpc>
                <a:spcPct val="107000"/>
              </a:lnSpc>
            </a:pPr>
            <a:r>
              <a:rPr lang="ru-RU" sz="17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7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 или классный руководитель информирует, ответственного заместителя директора, а в их отсутствие – дежурного администратора;</a:t>
            </a:r>
            <a:endParaRPr lang="ru-RU" sz="17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0728" algn="just">
              <a:lnSpc>
                <a:spcPct val="107000"/>
              </a:lnSpc>
              <a:spcAft>
                <a:spcPts val="960"/>
              </a:spcAft>
            </a:pPr>
            <a:r>
              <a:rPr lang="ru-RU" sz="17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после устного сообщения составить служебную записку на имя директора школы с подробным описанием случившегося (зафиксировать место, время и участников происходящего).</a:t>
            </a:r>
            <a:endParaRPr lang="ru-RU" sz="17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16408" algn="just">
              <a:lnSpc>
                <a:spcPct val="107000"/>
              </a:lnSpc>
              <a:spcAft>
                <a:spcPts val="960"/>
              </a:spcAft>
            </a:pPr>
            <a:r>
              <a:rPr lang="ru-RU" sz="17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7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Разбор и регистрация случая насилия, </a:t>
            </a:r>
            <a:r>
              <a:rPr lang="ru-RU" sz="17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буллинга</a:t>
            </a:r>
            <a:r>
              <a:rPr lang="ru-RU" sz="17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700" b="1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кибербуллинга</a:t>
            </a:r>
            <a:r>
              <a:rPr lang="ru-RU" sz="17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7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7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16408" algn="just">
              <a:lnSpc>
                <a:spcPct val="107000"/>
              </a:lnSpc>
              <a:spcAft>
                <a:spcPts val="960"/>
              </a:spcAft>
            </a:pPr>
            <a:r>
              <a:rPr lang="ru-RU" sz="17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Классный руководитель, а в его отсутствие – дежурный администратор: </a:t>
            </a:r>
            <a:endParaRPr lang="ru-RU" sz="17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16408" algn="just">
              <a:lnSpc>
                <a:spcPct val="107000"/>
              </a:lnSpc>
              <a:spcAft>
                <a:spcPts val="960"/>
              </a:spcAft>
            </a:pPr>
            <a:r>
              <a:rPr lang="ru-RU" sz="17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7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беседует с пострадавшим, обидчиком, свидетелями (при необходимости с привлечением психолога образовательной организации), документирует случай и информирует о нем ответственного заместителя директора или директора образовательной организации; </a:t>
            </a:r>
            <a:endParaRPr lang="ru-RU" sz="17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16408" algn="just">
              <a:lnSpc>
                <a:spcPct val="107000"/>
              </a:lnSpc>
              <a:spcAft>
                <a:spcPts val="960"/>
              </a:spcAft>
            </a:pPr>
            <a:r>
              <a:rPr lang="ru-RU" sz="17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7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сообщает родителям пострадавшего и обидчика, исходя из ситуации, характера и последствий случая. </a:t>
            </a:r>
            <a:endParaRPr lang="ru-RU" sz="17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16408" algn="just">
              <a:lnSpc>
                <a:spcPct val="107000"/>
              </a:lnSpc>
              <a:spcAft>
                <a:spcPts val="960"/>
              </a:spcAft>
            </a:pPr>
            <a:r>
              <a:rPr lang="ru-RU" sz="17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Встречи с нападавшими и пострадавшим должны проводиться отдельно.</a:t>
            </a:r>
            <a:endParaRPr lang="ru-RU" sz="17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16408" algn="just">
              <a:lnSpc>
                <a:spcPct val="107000"/>
              </a:lnSpc>
              <a:spcAft>
                <a:spcPts val="960"/>
              </a:spcAft>
            </a:pPr>
            <a:r>
              <a:rPr lang="ru-RU" sz="17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Оказание помощи, принятие воспитательных и дисциплинарных мер и завершение случая</a:t>
            </a:r>
            <a:endParaRPr lang="ru-RU" sz="17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16408" algn="just">
              <a:lnSpc>
                <a:spcPct val="107000"/>
              </a:lnSpc>
              <a:spcAft>
                <a:spcPts val="960"/>
              </a:spcAft>
            </a:pPr>
            <a:r>
              <a:rPr lang="ru-RU" sz="17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Классный руководитель: </a:t>
            </a:r>
            <a:endParaRPr lang="ru-RU" sz="17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16408" algn="just">
              <a:lnSpc>
                <a:spcPct val="107000"/>
              </a:lnSpc>
              <a:spcAft>
                <a:spcPts val="960"/>
              </a:spcAft>
            </a:pPr>
            <a:r>
              <a:rPr lang="ru-RU" sz="17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7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наблюдает за состоянием участников насилия, беседует с ними, их родителями; </a:t>
            </a:r>
            <a:endParaRPr lang="ru-RU" sz="17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16408" algn="just">
              <a:lnSpc>
                <a:spcPct val="107000"/>
              </a:lnSpc>
              <a:spcAft>
                <a:spcPts val="960"/>
              </a:spcAft>
            </a:pPr>
            <a:r>
              <a:rPr lang="ru-RU" sz="17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7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необходимости оказания участникам помощи привлекает психолога, социального педагога, уполномоченного по правам ребенка; </a:t>
            </a:r>
            <a:endParaRPr lang="ru-RU" sz="17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16408" algn="just">
              <a:lnSpc>
                <a:spcPct val="107000"/>
              </a:lnSpc>
              <a:spcAft>
                <a:spcPts val="960"/>
              </a:spcAft>
            </a:pPr>
            <a:r>
              <a:rPr lang="ru-RU" sz="17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7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принимает воспитательные меры, информирует ответственного заместителя директора о результатах принятых мер и оказанной помощи; </a:t>
            </a:r>
            <a:endParaRPr lang="ru-RU" sz="17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16408" algn="just">
              <a:lnSpc>
                <a:spcPct val="107000"/>
              </a:lnSpc>
              <a:spcAft>
                <a:spcPts val="960"/>
              </a:spcAft>
            </a:pPr>
            <a:r>
              <a:rPr lang="ru-RU" sz="17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7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проводит (при необходимости совместно с психологом, социальным педагогом, уполномоченным по правам ребенка) обсуждение случая, разъяснительную и профилактическую работу в классе (группе).</a:t>
            </a:r>
            <a:endParaRPr lang="ru-RU" sz="17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1420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6126</TotalTime>
  <Words>1033</Words>
  <Application>Microsoft Office PowerPoint</Application>
  <PresentationFormat>Произвольный</PresentationFormat>
  <Paragraphs>105</Paragraphs>
  <Slides>19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Tomorrow</vt:lpstr>
      <vt:lpstr>Segoe UI Web (Cyrillic)</vt:lpstr>
      <vt:lpstr>Tomorrow Semi Bold</vt:lpstr>
      <vt:lpstr>Arial</vt:lpstr>
      <vt:lpstr>Wingdings 2</vt:lpstr>
      <vt:lpstr>Constantia</vt:lpstr>
      <vt:lpstr>Times New Roman</vt:lpstr>
      <vt:lpstr>Calibri</vt:lpstr>
      <vt:lpstr>Courier New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А буллинг ли это?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Сбор информации проводится по следующим направлениям: </vt:lpstr>
      <vt:lpstr>Работа с классом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UserSK</cp:lastModifiedBy>
  <cp:revision>25</cp:revision>
  <dcterms:created xsi:type="dcterms:W3CDTF">2025-01-16T05:53:59Z</dcterms:created>
  <dcterms:modified xsi:type="dcterms:W3CDTF">2025-02-12T06:37:33Z</dcterms:modified>
</cp:coreProperties>
</file>