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1" r:id="rId4"/>
    <p:sldId id="262" r:id="rId5"/>
    <p:sldId id="263" r:id="rId6"/>
    <p:sldId id="268" r:id="rId7"/>
    <p:sldId id="269" r:id="rId8"/>
    <p:sldId id="264" r:id="rId9"/>
    <p:sldId id="265" r:id="rId10"/>
    <p:sldId id="266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3707" autoAdjust="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6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D16947-ECFC-420A-926F-174223016572}" type="datetime1">
              <a:rPr lang="ru-RU" smtClean="0"/>
              <a:t>11.02.2025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C4B79F2-7C6A-497B-9A4A-8ACE18746C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342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54858-8AC1-4038-B6BD-519804A0AA60}" type="datetime1">
              <a:rPr lang="ru-RU" smtClean="0"/>
              <a:pPr/>
              <a:t>11.02.2025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62A795-6F94-4A96-B820-B9038480D04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Цвета вашего класса отличаются от цветов этого шаблона? Не проблема! На вкладке "Дизайн" нажмите "Варианты" (стрелка вниз) и выберите подходящую вам цветовую схему.</a:t>
            </a:r>
          </a:p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 можете менять любые пункты в списках обязанностей в соответствии с правилами вашего класса!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13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36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896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11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492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270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12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Цвета вашего класса отличаются от цветов этого шаблона? Не проблема! На вкладке "Дизайн" нажмите "Варианты" (стрелка вниз) и выберите подходящую вам цветовую схему.</a:t>
            </a:r>
          </a:p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 можете менять любые пункты в списках обязанностей в соответствии с правилами вашего класса!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9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221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574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18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40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65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25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31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fld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2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9C786-CA55-492F-A201-69EBFB64E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B06B5F-B2FF-4A9F-97EF-CF9C5A68F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1198C7-F20F-48EE-94CC-C8450333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37FE10E-7688-4AAF-A536-CFA480B79A70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B3088-F59B-47B6-B042-3B2E239A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4C2B34-9DF1-4801-84A1-66F45FDF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0267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C9245-369C-4991-B3B7-DF120944D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3D3415-76E5-4DED-93E3-306CC78BF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1BF09-12E9-4E01-8F07-D9812D6E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762BD50-8A1F-4CA2-B30E-81FABBC9C978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E2AEC3-0DF2-4BEB-ADE3-92C30E37D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2CE54A-19FE-4695-BCA0-0B09AF3C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555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4D3F85-E12D-47FB-AC4C-B2D8213E8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463F22-78F8-4275-BC58-869798BEE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90F112-A993-4C5F-9B59-9CEEEDEEA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18929F-6FE6-41F1-B055-03150648DDBF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90D2D5-1CE8-4A43-8341-F31AE923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4A8DA-A101-478B-AA13-57CA2DB54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9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95310-3DFD-4ECE-ADC8-6CB0CDB5C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717DDE-7965-44C0-9B39-631B97848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C3886D-AFE1-4EEC-A780-5D9EF36C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41B39D-2E41-46D3-8A6B-C11F4FFB853B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243AA0-401E-4271-9ACA-5338A46C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34A1FE-41CA-472B-822D-D3F639BD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4629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6AC32D-ABA2-4676-ABD2-986EA85A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6864C3-D22E-406E-B1C2-BE10E030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38677-C35B-4F38-AA26-9A9ED251B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27A68C-9EA6-43C7-A486-2FF969F5CF0B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0B73DC-F29A-497E-B040-38AFBAB9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9B7AAA-331D-4D69-8307-27DA1BDC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6098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466613-1CE5-428D-9C48-C4ED6B9A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E062CF-5F01-4B20-B057-F7DFDE0C0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00AE70-51A5-4B26-8E73-54B33F252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EA260E-E6CB-442E-9C8C-0A390E29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5E6433C-341A-4F8B-9476-F9C3E096DC01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89C2D2-9E6D-4F86-9519-6C34B80F7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83F756-0CBD-4F19-AE70-7D972008E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288023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82451-14C6-45F8-96F7-872448FB7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D7B5F3-3B2D-4F60-ACCA-8AB222046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E41483-DCFE-4DD9-8482-281666909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8B411E-793D-44F3-ACCF-D84F51191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68E2E8-B2FB-40D3-A7BC-FA9F7AABB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5B2BFC-F065-4B9A-8761-D1C68E7A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86512C5-AF41-4407-9A8D-FDA3CFFC0857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CD0BE4-EAE5-4908-8B5F-BD1493D8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FC3B9E-5131-4C79-9923-681F2CFE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07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3C695-6FCA-4F41-A28E-FADB3DBC6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36DEE97-F73B-4672-B89D-97AFBBE6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1E0AC5F-13FB-4523-BF00-501B04C3BB6D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C04FCB-D240-4DAC-A919-B675B7B2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A412EB-83F4-481A-AB0D-BE2402C6B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4225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92A135-E5FD-4883-9E34-BA5966AF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137AEC7-9978-4A4E-9DC4-1AF2565A2397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159AC5-9058-4271-A410-B972C2EE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6E17E7-2BB9-4BF4-9974-AE58D5D5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502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F2C7C-B289-4CF2-8C42-1169077F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DB7696-2F47-4A57-9AF8-EC9C4D8E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0D80B5-EA41-495D-B3E3-6CF35C1C6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7C551D-C930-467B-807E-AE68EDF4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854DC3-8A14-43B0-9E50-152D156F7AFE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EFDAF-85F8-478E-904B-F898BAFE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CB0385-9B95-44FF-84E5-6F8C3D73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30041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AB531-022D-4CB3-87BF-AB10D711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8DA5EDA-2D0A-4B29-9EE4-254FC5B27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300306-D291-4463-AB69-90EF500FA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E6B7A0-13AD-4024-BE83-B0FB57787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9C322A6-A07A-4901-8F30-4396EF66C96C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85C00D-7192-4987-8229-D9551A9A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75726C-3446-4DC2-B961-C39A11B8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933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918CA-2A66-424F-B2E9-C696A2BF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ACA13E-9A9A-486D-847B-8A4DC3FBB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1E76A0-D7EF-4014-A1F5-2607EDC95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5E6433C-341A-4F8B-9476-F9C3E096DC01}" type="datetime1">
              <a:rPr lang="ru-RU" noProof="0" smtClean="0"/>
              <a:t>11.02.2025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E3B858-769A-4FC2-8ABB-F6A4A7C25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26CAA3-3EF0-42AB-91A7-D75B38577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48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 sz="3600" b="1" dirty="0">
                <a:solidFill>
                  <a:schemeClr val="tx1"/>
                </a:solidFill>
                <a:latin typeface="Rockwell" panose="02060603020205020403" pitchFamily="18" charset="0"/>
              </a:rPr>
              <a:t>Совместная деятельность заместителя директора по УВР, педагога-психолога и социального педагога в профилактике девиантного поведения обучающихся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139" y="4437461"/>
            <a:ext cx="9622993" cy="1726272"/>
          </a:xfrm>
        </p:spPr>
        <p:txBody>
          <a:bodyPr rtlCol="0"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1800" b="1" dirty="0" err="1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Фахретдинова</a:t>
            </a: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Евгения Николаевна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ДИРЕКТОРА ПО УВР МБОУ "СОШ № 55 Г. ЧЕЛЯБИНСКА</a:t>
            </a: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</a:t>
            </a:r>
          </a:p>
          <a:p>
            <a:pPr algn="r"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Смирнова Татьяна Петровна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endParaRPr lang="ru-RU" sz="1800" b="1" dirty="0">
              <a:solidFill>
                <a:schemeClr val="tx1"/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МБОУ "СОШ № 55 Г. ЧЕЛЯБИНСКА"</a:t>
            </a:r>
          </a:p>
          <a:p>
            <a:pPr algn="r">
              <a:spcBef>
                <a:spcPts val="0"/>
              </a:spcBef>
            </a:pPr>
            <a:r>
              <a:rPr lang="ru-RU" sz="1800" b="1" dirty="0" err="1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Францов</a:t>
            </a: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Василий Дмитриевич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СОЦИАЛЬНЫЙ ПЕДАГОГ МБОУ "СОШ № 55 Г. ЧЕЛЯБИНСКА"</a:t>
            </a:r>
          </a:p>
          <a:p>
            <a:pPr algn="r" rtl="0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16896A6C-C0F7-4B35-A62F-AA6021E86BBD}"/>
              </a:ext>
            </a:extLst>
          </p:cNvPr>
          <p:cNvSpPr/>
          <p:nvPr/>
        </p:nvSpPr>
        <p:spPr>
          <a:xfrm rot="14404447">
            <a:off x="10476560" y="3149692"/>
            <a:ext cx="736927" cy="635282"/>
          </a:xfrm>
          <a:prstGeom prst="triangle">
            <a:avLst>
              <a:gd name="adj" fmla="val 4870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9A06CCDD-866A-4621-B780-930891FA2B2E}"/>
              </a:ext>
            </a:extLst>
          </p:cNvPr>
          <p:cNvSpPr/>
          <p:nvPr/>
        </p:nvSpPr>
        <p:spPr>
          <a:xfrm rot="10791337">
            <a:off x="10110802" y="3003778"/>
            <a:ext cx="733425" cy="632263"/>
          </a:xfrm>
          <a:prstGeom prst="triangle">
            <a:avLst>
              <a:gd name="adj" fmla="val 48707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2231CF18-7DED-4FA7-A853-5223F82CDE59}"/>
              </a:ext>
            </a:extLst>
          </p:cNvPr>
          <p:cNvSpPr/>
          <p:nvPr/>
        </p:nvSpPr>
        <p:spPr>
          <a:xfrm rot="7212668">
            <a:off x="9755256" y="3175041"/>
            <a:ext cx="729490" cy="628871"/>
          </a:xfrm>
          <a:prstGeom prst="triangle">
            <a:avLst>
              <a:gd name="adj" fmla="val 48707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graphicFrame>
        <p:nvGraphicFramePr>
          <p:cNvPr id="8" name="Объект 3">
            <a:extLst>
              <a:ext uri="{FF2B5EF4-FFF2-40B4-BE49-F238E27FC236}">
                <a16:creationId xmlns:a16="http://schemas.microsoft.com/office/drawing/2014/main" id="{F82D6A71-B6C2-4DAE-B481-15427C6B68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255048"/>
              </p:ext>
            </p:extLst>
          </p:nvPr>
        </p:nvGraphicFramePr>
        <p:xfrm>
          <a:off x="1431469" y="7156632"/>
          <a:ext cx="9872664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332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  <a:gridCol w="4936332">
                  <a:extLst>
                    <a:ext uri="{9D8B030D-6E8A-4147-A177-3AD203B41FA5}">
                      <a16:colId xmlns:a16="http://schemas.microsoft.com/office/drawing/2014/main" val="777156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Задачи</a:t>
                      </a:r>
                      <a:endParaRPr lang="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системы мер по профилактике безнадзорности и правонарушений несовершеннолетних, выявление причин и условий совершения самовольных уходов, оказание первой помощи детям и подросткам, занимающимся бродяжничеством и попрошайничеством, выявление взрослых лиц, вовлекающих детей и подростков в совершение противоправных действий. </a:t>
                      </a:r>
                      <a:endParaRPr lang="r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выявление и учёт несовершеннолетних, не посещающих или систематически пропускающих учебные занятия;  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оказание выявленным детям педагогической, социально-психологической помощи, используя разработанные планы индивидуально-профилактической работы;  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«горячей телефонной линии» по проблемам беспризорности. </a:t>
                      </a:r>
                      <a:endParaRPr lang="r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/>
              <a:t>ТЕХНОЛОГИЯ </a:t>
            </a:r>
            <a:br>
              <a:rPr lang="ru-RU" b="1" dirty="0"/>
            </a:br>
            <a:r>
              <a:rPr lang="ru-RU" b="1" dirty="0"/>
              <a:t>«ЧЕК-ЛИСТ»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ADCE16CA-9F3E-4924-8D5F-4D08D5CBE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67301" y="3259183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универсальность применения для однотипных задач;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отсутствие строгой привязки к временным рамкам;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возможность параллельного выполнения пунктов;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измеримость результатов;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8BB3B7B-54AB-45AA-83A3-E21C0AF15486}"/>
              </a:ext>
            </a:extLst>
          </p:cNvPr>
          <p:cNvSpPr/>
          <p:nvPr/>
        </p:nvSpPr>
        <p:spPr>
          <a:xfrm>
            <a:off x="2167302" y="2572530"/>
            <a:ext cx="7824267" cy="5451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dirty="0"/>
              <a:t>Характеристики: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3160381C-82DB-40C3-8D1D-70157E41DB43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15" name="Равнобедренный треугольник 14">
              <a:extLst>
                <a:ext uri="{FF2B5EF4-FFF2-40B4-BE49-F238E27FC236}">
                  <a16:creationId xmlns:a16="http://schemas.microsoft.com/office/drawing/2014/main" id="{64D1E5D7-E2DA-4E48-AD95-6155DDB32AA0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16" name="Равнобедренный треугольник 15">
              <a:extLst>
                <a:ext uri="{FF2B5EF4-FFF2-40B4-BE49-F238E27FC236}">
                  <a16:creationId xmlns:a16="http://schemas.microsoft.com/office/drawing/2014/main" id="{33C12743-F38A-47EC-AAA7-BE6B18C3485C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7" name="Равнобедренный треугольник 16">
              <a:extLst>
                <a:ext uri="{FF2B5EF4-FFF2-40B4-BE49-F238E27FC236}">
                  <a16:creationId xmlns:a16="http://schemas.microsoft.com/office/drawing/2014/main" id="{015B980A-0BCE-4C5A-9964-3EE018E6C149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1DF229D-49A6-4516-9C8E-DE35C5B69AA2}"/>
              </a:ext>
            </a:extLst>
          </p:cNvPr>
          <p:cNvSpPr/>
          <p:nvPr/>
        </p:nvSpPr>
        <p:spPr>
          <a:xfrm>
            <a:off x="2183866" y="-2405626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algn="ctr"/>
            <a:r>
              <a:rPr lang="ru-RU" sz="3200" dirty="0"/>
              <a:t>Технология притч, восточных историй и рассказов.</a:t>
            </a:r>
          </a:p>
        </p:txBody>
      </p:sp>
    </p:spTree>
    <p:extLst>
      <p:ext uri="{BB962C8B-B14F-4D97-AF65-F5344CB8AC3E}">
        <p14:creationId xmlns:p14="http://schemas.microsoft.com/office/powerpoint/2010/main" val="8533171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ПОЗИТИВНАЯ ТЕРАПИЯ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06341" y="2771503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algn="ctr"/>
            <a:r>
              <a:rPr lang="ru-RU" sz="3200" dirty="0"/>
              <a:t>Технология притч, восточных историй и рассказов.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18CC46B-1358-431D-898B-F816B15BAA7A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7" name="Равнобедренный треугольник 6">
              <a:extLst>
                <a:ext uri="{FF2B5EF4-FFF2-40B4-BE49-F238E27FC236}">
                  <a16:creationId xmlns:a16="http://schemas.microsoft.com/office/drawing/2014/main" id="{562C0A64-9F41-49B7-93A8-8AFB228E09E3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6BA4B216-B45D-4877-9B5C-098235B87C79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0" name="Равнобедренный треугольник 9">
              <a:extLst>
                <a:ext uri="{FF2B5EF4-FFF2-40B4-BE49-F238E27FC236}">
                  <a16:creationId xmlns:a16="http://schemas.microsoft.com/office/drawing/2014/main" id="{DE59CD59-69BD-48F9-8778-C340060B4D00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711AB16-474C-4A57-A23D-02E9D70253F0}"/>
              </a:ext>
            </a:extLst>
          </p:cNvPr>
          <p:cNvSpPr/>
          <p:nvPr/>
        </p:nvSpPr>
        <p:spPr>
          <a:xfrm>
            <a:off x="2106340" y="7754983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универсальность применения для однотипных задач;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отсутствие строгой привязки к временным рамкам;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возможность параллельного выполнения пунктов;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измеримость результатов;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25C04D3-BEC1-402C-9D74-141DB0539360}"/>
              </a:ext>
            </a:extLst>
          </p:cNvPr>
          <p:cNvSpPr/>
          <p:nvPr/>
        </p:nvSpPr>
        <p:spPr>
          <a:xfrm>
            <a:off x="2106341" y="7068330"/>
            <a:ext cx="7824267" cy="5451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dirty="0"/>
              <a:t>Характеристики: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FE70B90-977F-4B78-9294-72715AB3CEB9}"/>
              </a:ext>
            </a:extLst>
          </p:cNvPr>
          <p:cNvSpPr/>
          <p:nvPr/>
        </p:nvSpPr>
        <p:spPr>
          <a:xfrm>
            <a:off x="12507641" y="2771503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Получение помощи и поддержки обучающемуся и родителю в разрешении сложной жизненной ситуации, не боясь стигматизации и осуждения.</a:t>
            </a:r>
          </a:p>
        </p:txBody>
      </p:sp>
    </p:spTree>
    <p:extLst>
      <p:ext uri="{BB962C8B-B14F-4D97-AF65-F5344CB8AC3E}">
        <p14:creationId xmlns:p14="http://schemas.microsoft.com/office/powerpoint/2010/main" val="2827055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ОНЛАЙН-КОНСУЛЬТАЦИИ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06341" y="2658291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Получение помощи и поддержки обучающемуся и родителю в разрешении сложной жизненной ситуации, не боясь стигматизации и осуждения.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16E0847-AE02-48B7-B7AF-C3387024FFA3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7" name="Равнобедренный треугольник 6">
              <a:extLst>
                <a:ext uri="{FF2B5EF4-FFF2-40B4-BE49-F238E27FC236}">
                  <a16:creationId xmlns:a16="http://schemas.microsoft.com/office/drawing/2014/main" id="{214926A8-E9F0-4691-A8B4-EACFBA7D4A00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4C5AE6D3-7A0E-42B6-BA74-4C22D5186F37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0" name="Равнобедренный треугольник 9">
              <a:extLst>
                <a:ext uri="{FF2B5EF4-FFF2-40B4-BE49-F238E27FC236}">
                  <a16:creationId xmlns:a16="http://schemas.microsoft.com/office/drawing/2014/main" id="{115634BB-6498-4573-AECB-F90FAEAA92F1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6DB869D-37AD-4284-8378-6329FADEB949}"/>
              </a:ext>
            </a:extLst>
          </p:cNvPr>
          <p:cNvSpPr/>
          <p:nvPr/>
        </p:nvSpPr>
        <p:spPr>
          <a:xfrm>
            <a:off x="-8218759" y="2658291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algn="ctr"/>
            <a:r>
              <a:rPr lang="ru-RU" sz="3200" dirty="0"/>
              <a:t>Технология притч, восточных историй и рассказов.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5DD6072-456F-4187-A4D7-05E30278EE3D}"/>
              </a:ext>
            </a:extLst>
          </p:cNvPr>
          <p:cNvSpPr/>
          <p:nvPr/>
        </p:nvSpPr>
        <p:spPr>
          <a:xfrm>
            <a:off x="1900601" y="-3244653"/>
            <a:ext cx="7824267" cy="2801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Позволяет легко актуализировать и наращивать опыт решения проблем,  понимать свои мысли и поступки, учиться общению и сотрудничеству друг с другом, переосмыслить систему ценностей, по-новому осознать свой собственный мир</a:t>
            </a:r>
          </a:p>
        </p:txBody>
      </p:sp>
    </p:spTree>
    <p:extLst>
      <p:ext uri="{BB962C8B-B14F-4D97-AF65-F5344CB8AC3E}">
        <p14:creationId xmlns:p14="http://schemas.microsoft.com/office/powerpoint/2010/main" val="39873465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КИНОТЕРАПИЯ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ADCE16CA-9F3E-4924-8D5F-4D08D5CBE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67301" y="2553788"/>
            <a:ext cx="7824267" cy="2801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Позволяет легко актуализировать и наращивать опыт решения проблем,  понимать свои мысли и поступки, учиться общению и сотрудничеству друг с другом, переосмыслить систему ценностей, по-новому осознать свой собственный мир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D50A0A1-85E2-4F7E-89E3-73B2CE59C64B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7" name="Равнобедренный треугольник 6">
              <a:extLst>
                <a:ext uri="{FF2B5EF4-FFF2-40B4-BE49-F238E27FC236}">
                  <a16:creationId xmlns:a16="http://schemas.microsoft.com/office/drawing/2014/main" id="{A44C0CDA-54A7-402E-B444-A67DAF00304F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0288C68A-F45E-495F-B4C8-505DA21893BB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0" name="Равнобедренный треугольник 9">
              <a:extLst>
                <a:ext uri="{FF2B5EF4-FFF2-40B4-BE49-F238E27FC236}">
                  <a16:creationId xmlns:a16="http://schemas.microsoft.com/office/drawing/2014/main" id="{6174EDE2-4A22-4DE5-97E6-A35C3FA46F5D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B593647-62D3-4A63-AA43-AABDAD101BE3}"/>
              </a:ext>
            </a:extLst>
          </p:cNvPr>
          <p:cNvSpPr/>
          <p:nvPr/>
        </p:nvSpPr>
        <p:spPr>
          <a:xfrm>
            <a:off x="-8154932" y="1339437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направлена на коррекционно-развивающую работу с обучающимися. </a:t>
            </a:r>
          </a:p>
        </p:txBody>
      </p:sp>
      <p:graphicFrame>
        <p:nvGraphicFramePr>
          <p:cNvPr id="15" name="Таблица 11">
            <a:extLst>
              <a:ext uri="{FF2B5EF4-FFF2-40B4-BE49-F238E27FC236}">
                <a16:creationId xmlns:a16="http://schemas.microsoft.com/office/drawing/2014/main" id="{7FA608A2-FB93-4365-A399-E11E7AEFC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61106"/>
              </p:ext>
            </p:extLst>
          </p:nvPr>
        </p:nvGraphicFramePr>
        <p:xfrm>
          <a:off x="12489536" y="2489332"/>
          <a:ext cx="7824267" cy="36347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5202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  <a:gridCol w="3909065">
                  <a:extLst>
                    <a:ext uri="{9D8B030D-6E8A-4147-A177-3AD203B41FA5}">
                      <a16:colId xmlns:a16="http://schemas.microsoft.com/office/drawing/2014/main" val="3167528458"/>
                    </a:ext>
                  </a:extLst>
                </a:gridCol>
              </a:tblGrid>
              <a:tr h="453934"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ИГРЫ: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УПРАЖНЕНИЯ: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«Унисон»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«Карта чувств»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«Три ответа»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«Круги воли»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«Зеркало»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714375" indent="-714375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«Точный расчёт»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«Шесть шляп»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«Зато… — продолжи фразу»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«Воздушный шарик»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92504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«Расслабление»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402241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«Контраргументы»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9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2178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31677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ИГРОВАЯ ТЕРАПИЯ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68625" y="1317171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направлена на коррекционно-развивающую работу с обучающимися. </a:t>
            </a:r>
          </a:p>
        </p:txBody>
      </p:sp>
      <p:graphicFrame>
        <p:nvGraphicFramePr>
          <p:cNvPr id="15" name="Таблица 11">
            <a:extLst>
              <a:ext uri="{FF2B5EF4-FFF2-40B4-BE49-F238E27FC236}">
                <a16:creationId xmlns:a16="http://schemas.microsoft.com/office/drawing/2014/main" id="{767A9FDF-C78F-4248-B0CD-26D750C2E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63495"/>
              </p:ext>
            </p:extLst>
          </p:nvPr>
        </p:nvGraphicFramePr>
        <p:xfrm>
          <a:off x="2183866" y="2673531"/>
          <a:ext cx="7824267" cy="36347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5202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  <a:gridCol w="3909065">
                  <a:extLst>
                    <a:ext uri="{9D8B030D-6E8A-4147-A177-3AD203B41FA5}">
                      <a16:colId xmlns:a16="http://schemas.microsoft.com/office/drawing/2014/main" val="3167528458"/>
                    </a:ext>
                  </a:extLst>
                </a:gridCol>
              </a:tblGrid>
              <a:tr h="453934"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ИГРЫ: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УПРАЖНЕНИЯ: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«Унисон»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«Карта чувств»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«Три ответа»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«Круги воли»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«Зеркало»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714375" indent="-714375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«Точный расчёт»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«Шесть шляп»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«Зато… — продолжи фразу»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«Воздушный шарик»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92504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«Расслабление»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402241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«Контраргументы»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9890"/>
                  </a:ext>
                </a:extLst>
              </a:tr>
            </a:tbl>
          </a:graphicData>
        </a:graphic>
      </p:graphicFrame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F04AA418-8DA7-44AE-9B70-CBE7AD91C6BD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17" name="Равнобедренный треугольник 16">
              <a:extLst>
                <a:ext uri="{FF2B5EF4-FFF2-40B4-BE49-F238E27FC236}">
                  <a16:creationId xmlns:a16="http://schemas.microsoft.com/office/drawing/2014/main" id="{AB0265E4-EA27-471B-B770-CCB8F41C868F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18" name="Равнобедренный треугольник 17">
              <a:extLst>
                <a:ext uri="{FF2B5EF4-FFF2-40B4-BE49-F238E27FC236}">
                  <a16:creationId xmlns:a16="http://schemas.microsoft.com/office/drawing/2014/main" id="{EF7BEF58-91AA-435A-8649-33D1C24BFADD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9" name="Равнобедренный треугольник 18">
              <a:extLst>
                <a:ext uri="{FF2B5EF4-FFF2-40B4-BE49-F238E27FC236}">
                  <a16:creationId xmlns:a16="http://schemas.microsoft.com/office/drawing/2014/main" id="{5EC02EBC-92B9-4D39-B2FB-517BEC623979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D31FF6A-6A5C-4457-B9C6-AA3101661A85}"/>
              </a:ext>
            </a:extLst>
          </p:cNvPr>
          <p:cNvSpPr/>
          <p:nvPr/>
        </p:nvSpPr>
        <p:spPr>
          <a:xfrm>
            <a:off x="2183866" y="7111761"/>
            <a:ext cx="7824267" cy="2801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Позволяет легко актуализировать и наращивать опыт решения проблем,  понимать свои мысли и поступки, учиться общению и сотрудничеству друг с другом, переосмыслить систему ценностей, по-новому осознать свой собственный мир</a:t>
            </a:r>
          </a:p>
        </p:txBody>
      </p:sp>
    </p:spTree>
    <p:extLst>
      <p:ext uri="{BB962C8B-B14F-4D97-AF65-F5344CB8AC3E}">
        <p14:creationId xmlns:p14="http://schemas.microsoft.com/office/powerpoint/2010/main" val="3246607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31677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ИНТЕРАКТИВНЫЕ ИГРЫ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83866" y="1673136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способны изменить или улучшить модели поведения детей и  речевую активность</a:t>
            </a:r>
          </a:p>
        </p:txBody>
      </p:sp>
      <p:graphicFrame>
        <p:nvGraphicFramePr>
          <p:cNvPr id="15" name="Таблица 11">
            <a:extLst>
              <a:ext uri="{FF2B5EF4-FFF2-40B4-BE49-F238E27FC236}">
                <a16:creationId xmlns:a16="http://schemas.microsoft.com/office/drawing/2014/main" id="{767A9FDF-C78F-4248-B0CD-26D750C2E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408125"/>
              </p:ext>
            </p:extLst>
          </p:nvPr>
        </p:nvGraphicFramePr>
        <p:xfrm>
          <a:off x="2183866" y="3211286"/>
          <a:ext cx="7824267" cy="2272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4267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</a:tblGrid>
              <a:tr h="453934">
                <a:tc>
                  <a:txBody>
                    <a:bodyPr/>
                    <a:lstStyle/>
                    <a:p>
                      <a:r>
                        <a:rPr lang="ru-RU" sz="2400" b="0">
                          <a:solidFill>
                            <a:schemeClr val="bg1"/>
                          </a:solidFill>
                        </a:rPr>
                        <a:t>ИГРЫ:</a:t>
                      </a:r>
                      <a:endParaRPr lang="ru-RU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«Спусти пар»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«Ласковые лапки»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«Зеркало»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«Связующая нить»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</a:tbl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DEBBC66-4B07-4746-A9FF-6118ADDAF6A4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6" name="Равнобедренный треугольник 5">
              <a:extLst>
                <a:ext uri="{FF2B5EF4-FFF2-40B4-BE49-F238E27FC236}">
                  <a16:creationId xmlns:a16="http://schemas.microsoft.com/office/drawing/2014/main" id="{C24AD912-BF87-4F75-A8C1-11100EF58B05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7" name="Равнобедренный треугольник 6">
              <a:extLst>
                <a:ext uri="{FF2B5EF4-FFF2-40B4-BE49-F238E27FC236}">
                  <a16:creationId xmlns:a16="http://schemas.microsoft.com/office/drawing/2014/main" id="{49F8A1C2-B654-490F-8180-9155A5528EE5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89E2C19E-053B-48B8-86CC-3AB568171657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760632C-E064-41BF-A8C3-6826BE9C2F4C}"/>
              </a:ext>
            </a:extLst>
          </p:cNvPr>
          <p:cNvSpPr/>
          <p:nvPr/>
        </p:nvSpPr>
        <p:spPr>
          <a:xfrm>
            <a:off x="12432766" y="1673135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направлена на коррекционно-развивающую работу с обучающимися. </a:t>
            </a: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7192460E-58D2-4A69-BAD9-1E74EF79B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299347"/>
              </p:ext>
            </p:extLst>
          </p:nvPr>
        </p:nvGraphicFramePr>
        <p:xfrm>
          <a:off x="-8065034" y="2406831"/>
          <a:ext cx="7824267" cy="36347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5202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  <a:gridCol w="3909065">
                  <a:extLst>
                    <a:ext uri="{9D8B030D-6E8A-4147-A177-3AD203B41FA5}">
                      <a16:colId xmlns:a16="http://schemas.microsoft.com/office/drawing/2014/main" val="3167528458"/>
                    </a:ext>
                  </a:extLst>
                </a:gridCol>
              </a:tblGrid>
              <a:tr h="453934"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ИГРЫ: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УПРАЖНЕНИЯ: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«Унисон»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«Карта чувств»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«Три ответа»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«Круги воли»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«Зеркало»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714375" indent="-714375">
                        <a:buNone/>
                        <a:tabLst>
                          <a:tab pos="809625" algn="l"/>
                        </a:tabLst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«Точный расчёт»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«Шесть шляп»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«Зато… — продолжи фразу»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«Воздушный шарик»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92504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«Расслабление»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402241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«Контраргументы»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9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014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A63A897-4E10-4332-8619-FBCED626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37" y="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АРТ-ТЕРАПИЯ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9ED45-74F6-46CF-84CE-0797661C7260}"/>
              </a:ext>
            </a:extLst>
          </p:cNvPr>
          <p:cNvSpPr/>
          <p:nvPr/>
        </p:nvSpPr>
        <p:spPr>
          <a:xfrm>
            <a:off x="2183863" y="1037950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помогает выплеснуть негативные эмоции, снять напряжение и тревожность</a:t>
            </a:r>
          </a:p>
        </p:txBody>
      </p:sp>
      <p:sp>
        <p:nvSpPr>
          <p:cNvPr id="5" name="Заголовок 8">
            <a:extLst>
              <a:ext uri="{FF2B5EF4-FFF2-40B4-BE49-F238E27FC236}">
                <a16:creationId xmlns:a16="http://schemas.microsoft.com/office/drawing/2014/main" id="{13F94C08-2002-4E63-B5B7-D463C5505039}"/>
              </a:ext>
            </a:extLst>
          </p:cNvPr>
          <p:cNvSpPr txBox="1">
            <a:spLocks/>
          </p:cNvSpPr>
          <p:nvPr/>
        </p:nvSpPr>
        <p:spPr>
          <a:xfrm>
            <a:off x="1158236" y="2080801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/>
              <a:t>ТРЕНИНГИ</a:t>
            </a:r>
          </a:p>
        </p:txBody>
      </p:sp>
      <p:graphicFrame>
        <p:nvGraphicFramePr>
          <p:cNvPr id="6" name="Таблица 11">
            <a:extLst>
              <a:ext uri="{FF2B5EF4-FFF2-40B4-BE49-F238E27FC236}">
                <a16:creationId xmlns:a16="http://schemas.microsoft.com/office/drawing/2014/main" id="{67336CE1-826A-4E30-BF1C-B6C196DAF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98310"/>
              </p:ext>
            </p:extLst>
          </p:nvPr>
        </p:nvGraphicFramePr>
        <p:xfrm>
          <a:off x="2183863" y="3164126"/>
          <a:ext cx="7824266" cy="10753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2133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  <a:gridCol w="3912133">
                  <a:extLst>
                    <a:ext uri="{9D8B030D-6E8A-4147-A177-3AD203B41FA5}">
                      <a16:colId xmlns:a16="http://schemas.microsoft.com/office/drawing/2014/main" val="846261684"/>
                    </a:ext>
                  </a:extLst>
                </a:gridCol>
              </a:tblGrid>
              <a:tr h="435235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социально-психологические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изменение модели поведения 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62176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развития жизнестойкости 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изменение </a:t>
                      </a:r>
                      <a:r>
                        <a:rPr lang="ru-RU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социального статуса обучающихся</a:t>
                      </a: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</a:tbl>
          </a:graphicData>
        </a:graphic>
      </p:graphicFrame>
      <p:sp>
        <p:nvSpPr>
          <p:cNvPr id="7" name="Заголовок 8">
            <a:extLst>
              <a:ext uri="{FF2B5EF4-FFF2-40B4-BE49-F238E27FC236}">
                <a16:creationId xmlns:a16="http://schemas.microsoft.com/office/drawing/2014/main" id="{33E2B81C-924D-449E-8453-9945FA53B4A8}"/>
              </a:ext>
            </a:extLst>
          </p:cNvPr>
          <p:cNvSpPr txBox="1">
            <a:spLocks/>
          </p:cNvSpPr>
          <p:nvPr/>
        </p:nvSpPr>
        <p:spPr>
          <a:xfrm>
            <a:off x="1288869" y="4060917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/>
              <a:t>МЕТОД КЕЙСОВ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F6DA869-049C-4006-8F3A-D34B53C183B8}"/>
              </a:ext>
            </a:extLst>
          </p:cNvPr>
          <p:cNvSpPr/>
          <p:nvPr/>
        </p:nvSpPr>
        <p:spPr>
          <a:xfrm>
            <a:off x="2183862" y="5185257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рассмотрение и решение реальных ситуаций из жизни и практической деятельности 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B44CB6BB-43E3-4E95-A0EB-5A7E367EB755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11" name="Равнобедренный треугольник 10">
              <a:extLst>
                <a:ext uri="{FF2B5EF4-FFF2-40B4-BE49-F238E27FC236}">
                  <a16:creationId xmlns:a16="http://schemas.microsoft.com/office/drawing/2014/main" id="{10F3A816-3433-42F9-A91F-677ED97B2C6B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13" name="Равнобедренный треугольник 12">
              <a:extLst>
                <a:ext uri="{FF2B5EF4-FFF2-40B4-BE49-F238E27FC236}">
                  <a16:creationId xmlns:a16="http://schemas.microsoft.com/office/drawing/2014/main" id="{7343D0CE-BC69-4519-B05D-1C4A2CAAB24C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4" name="Равнобедренный треугольник 13">
              <a:extLst>
                <a:ext uri="{FF2B5EF4-FFF2-40B4-BE49-F238E27FC236}">
                  <a16:creationId xmlns:a16="http://schemas.microsoft.com/office/drawing/2014/main" id="{F8404A50-F897-40BD-9797-36F9189BACCE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3E03301-DCC3-4F7F-81A2-AB3B0EE3E0F3}"/>
              </a:ext>
            </a:extLst>
          </p:cNvPr>
          <p:cNvSpPr/>
          <p:nvPr/>
        </p:nvSpPr>
        <p:spPr>
          <a:xfrm>
            <a:off x="2171396" y="-1737430"/>
            <a:ext cx="7824267" cy="115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sz="2800" dirty="0"/>
              <a:t>способны изменить или улучшить модели поведения детей и  речевую активность</a:t>
            </a:r>
          </a:p>
        </p:txBody>
      </p:sp>
      <p:graphicFrame>
        <p:nvGraphicFramePr>
          <p:cNvPr id="17" name="Таблица 11">
            <a:extLst>
              <a:ext uri="{FF2B5EF4-FFF2-40B4-BE49-F238E27FC236}">
                <a16:creationId xmlns:a16="http://schemas.microsoft.com/office/drawing/2014/main" id="{35B23F42-F459-4441-9B8F-73F782BE4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096293"/>
              </p:ext>
            </p:extLst>
          </p:nvPr>
        </p:nvGraphicFramePr>
        <p:xfrm>
          <a:off x="2183862" y="7169998"/>
          <a:ext cx="7824267" cy="2272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4267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</a:tblGrid>
              <a:tr h="453934">
                <a:tc>
                  <a:txBody>
                    <a:bodyPr/>
                    <a:lstStyle/>
                    <a:p>
                      <a:r>
                        <a:rPr lang="ru-RU" sz="2400" b="0">
                          <a:solidFill>
                            <a:schemeClr val="bg1"/>
                          </a:solidFill>
                        </a:rPr>
                        <a:t>ИГРЫ:</a:t>
                      </a:r>
                      <a:endParaRPr lang="ru-RU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«Спусти пар»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«Ласковые лапки»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«Зеркало»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453934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«Связующая нить»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97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 sz="3600" dirty="0">
                <a:solidFill>
                  <a:schemeClr val="tx1"/>
                </a:solidFill>
                <a:latin typeface="Rockwell" panose="02060603020205020403" pitchFamily="18" charset="0"/>
              </a:rPr>
              <a:t>Совместная деятельность заместителя директора по УВР, педагога-психолога и социального педагога в профилактике девиантного поведения обучающихся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8739" y="4515291"/>
            <a:ext cx="8767860" cy="1388165"/>
          </a:xfrm>
        </p:spPr>
        <p:txBody>
          <a:bodyPr rtlCol="0">
            <a:noAutofit/>
          </a:bodyPr>
          <a:lstStyle/>
          <a:p>
            <a:pPr algn="r" rtl="0"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ДИРЕКТОРА ПО УВР МБОУ "СОШ № 55 Г. ЧЕЛЯБИНСКА" </a:t>
            </a:r>
          </a:p>
          <a:p>
            <a:pPr algn="r" rtl="0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Фахретдинова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Евгения Николаевна</a:t>
            </a:r>
          </a:p>
          <a:p>
            <a:pPr algn="r" rtl="0"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ПЕДАГОГ-ПСИХОЛОГ МБОУ "СОШ № 55 Г. ЧЕЛЯБИНСКА"</a:t>
            </a:r>
          </a:p>
          <a:p>
            <a:pPr algn="r" rtl="0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Смирнова Татьяна Петровна</a:t>
            </a:r>
          </a:p>
          <a:p>
            <a:pPr algn="r" rtl="0"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СОЦИАЛЬНЫЙ ПЕДАГОГ МБОУ "СОШ № 55 Г. ЧЕЛЯБИНСКА"</a:t>
            </a:r>
          </a:p>
          <a:p>
            <a:pPr algn="r" rtl="0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Францов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Василий Дмитриевич</a:t>
            </a:r>
          </a:p>
        </p:txBody>
      </p: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id="{16896A6C-C0F7-4B35-A62F-AA6021E86BBD}"/>
              </a:ext>
            </a:extLst>
          </p:cNvPr>
          <p:cNvSpPr/>
          <p:nvPr/>
        </p:nvSpPr>
        <p:spPr>
          <a:xfrm rot="14404447">
            <a:off x="10476560" y="3149692"/>
            <a:ext cx="736927" cy="635282"/>
          </a:xfrm>
          <a:prstGeom prst="triangle">
            <a:avLst>
              <a:gd name="adj" fmla="val 4870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9A06CCDD-866A-4621-B780-930891FA2B2E}"/>
              </a:ext>
            </a:extLst>
          </p:cNvPr>
          <p:cNvSpPr/>
          <p:nvPr/>
        </p:nvSpPr>
        <p:spPr>
          <a:xfrm rot="10791337">
            <a:off x="10110802" y="3003778"/>
            <a:ext cx="733425" cy="632263"/>
          </a:xfrm>
          <a:prstGeom prst="triangle">
            <a:avLst>
              <a:gd name="adj" fmla="val 48707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2231CF18-7DED-4FA7-A853-5223F82CDE59}"/>
              </a:ext>
            </a:extLst>
          </p:cNvPr>
          <p:cNvSpPr/>
          <p:nvPr/>
        </p:nvSpPr>
        <p:spPr>
          <a:xfrm rot="7212668">
            <a:off x="9755256" y="3175041"/>
            <a:ext cx="729490" cy="628871"/>
          </a:xfrm>
          <a:prstGeom prst="triangle">
            <a:avLst>
              <a:gd name="adj" fmla="val 48707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786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12" y="466272"/>
            <a:ext cx="9875520" cy="1356360"/>
          </a:xfrm>
        </p:spPr>
        <p:txBody>
          <a:bodyPr rtlCol="0"/>
          <a:lstStyle/>
          <a:p>
            <a:pPr rtl="0"/>
            <a:r>
              <a:rPr lang="ru-RU" b="1" dirty="0">
                <a:latin typeface="Century Gothic" panose="020B0502020202020204" pitchFamily="34" charset="0"/>
              </a:rPr>
              <a:t>ЦЕЛЬ И ЗАДАЧИ </a:t>
            </a:r>
            <a:br>
              <a:rPr lang="ru-RU" b="1" dirty="0">
                <a:latin typeface="Century Gothic" panose="020B0502020202020204" pitchFamily="34" charset="0"/>
              </a:rPr>
            </a:br>
            <a:r>
              <a:rPr lang="ru-RU" b="1" dirty="0">
                <a:latin typeface="Century Gothic" panose="020B0502020202020204" pitchFamily="34" charset="0"/>
              </a:rPr>
              <a:t>АКЦИИ «ДЕТИ УЛИЦ»: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1F44B22-324B-4DE8-B32C-853121849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969893"/>
              </p:ext>
            </p:extLst>
          </p:nvPr>
        </p:nvGraphicFramePr>
        <p:xfrm>
          <a:off x="1159668" y="1822632"/>
          <a:ext cx="9872664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332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  <a:gridCol w="4936332">
                  <a:extLst>
                    <a:ext uri="{9D8B030D-6E8A-4147-A177-3AD203B41FA5}">
                      <a16:colId xmlns:a16="http://schemas.microsoft.com/office/drawing/2014/main" val="777156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Задачи</a:t>
                      </a:r>
                      <a:endParaRPr lang="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системы мер по профилактике безнадзорности и правонарушений несовершеннолетних, выявление причин и условий совершения самовольных уходов, оказание первой помощи детям и подросткам, занимающимся бродяжничеством и попрошайничеством, выявление взрослых лиц, вовлекающих детей и подростков в совершение противоправных действий. </a:t>
                      </a:r>
                      <a:endParaRPr lang="r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выявление и учёт несовершеннолетних, не посещающих или систематически пропускающих учебные занятия;  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оказание выявленным детям педагогической, социально-психологической помощи, используя разработанные планы индивидуально-профилактической работы;  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«горячей телефонной линии» по проблемам беспризорности. </a:t>
                      </a:r>
                      <a:endParaRPr lang="r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AF50561F-D72B-4872-B807-C33BA4B54E4A}"/>
              </a:ext>
            </a:extLst>
          </p:cNvPr>
          <p:cNvSpPr/>
          <p:nvPr/>
        </p:nvSpPr>
        <p:spPr>
          <a:xfrm rot="17826964">
            <a:off x="6383172" y="-3510422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Социальный педагог</a:t>
            </a:r>
          </a:p>
        </p:txBody>
      </p:sp>
      <p:sp>
        <p:nvSpPr>
          <p:cNvPr id="12" name="Равнобедренный треугольник 11">
            <a:extLst>
              <a:ext uri="{FF2B5EF4-FFF2-40B4-BE49-F238E27FC236}">
                <a16:creationId xmlns:a16="http://schemas.microsoft.com/office/drawing/2014/main" id="{6D9F3836-3AA4-45E2-BA69-E91F6920B172}"/>
              </a:ext>
            </a:extLst>
          </p:cNvPr>
          <p:cNvSpPr/>
          <p:nvPr/>
        </p:nvSpPr>
        <p:spPr>
          <a:xfrm rot="21181940">
            <a:off x="-2771616" y="3594902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Педагог-психолог</a:t>
            </a:r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78377B60-5C00-46CA-9A27-1F27AF5055E1}"/>
              </a:ext>
            </a:extLst>
          </p:cNvPr>
          <p:cNvSpPr/>
          <p:nvPr/>
        </p:nvSpPr>
        <p:spPr>
          <a:xfrm rot="20336344">
            <a:off x="12990238" y="3612755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pc="-100" dirty="0"/>
              <a:t>Заместитель</a:t>
            </a:r>
            <a:r>
              <a:rPr lang="ru-RU" sz="1600" dirty="0"/>
              <a:t> директора по УВР</a:t>
            </a:r>
          </a:p>
        </p:txBody>
      </p:sp>
    </p:spTree>
    <p:extLst>
      <p:ext uri="{BB962C8B-B14F-4D97-AF65-F5344CB8AC3E}">
        <p14:creationId xmlns:p14="http://schemas.microsoft.com/office/powerpoint/2010/main" val="1524077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320" y="442002"/>
            <a:ext cx="9353520" cy="1356360"/>
          </a:xfrm>
        </p:spPr>
        <p:txBody>
          <a:bodyPr rtlCol="0"/>
          <a:lstStyle/>
          <a:p>
            <a:pPr algn="r" rtl="0"/>
            <a:r>
              <a:rPr lang="ru-RU" b="1" dirty="0">
                <a:latin typeface="Century Gothic" panose="020B0502020202020204" pitchFamily="34" charset="0"/>
              </a:rPr>
              <a:t>КЛЮЧЕВЫЕ АСПЕКТЫ СОВМЕСТНОЙ ДЕЯТЕЛЬНОСТИ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1366275-743A-4D59-803F-1D0263AB07AF}"/>
              </a:ext>
            </a:extLst>
          </p:cNvPr>
          <p:cNvSpPr/>
          <p:nvPr/>
        </p:nvSpPr>
        <p:spPr>
          <a:xfrm>
            <a:off x="3909991" y="1802562"/>
            <a:ext cx="3557239" cy="1356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Обмен </a:t>
            </a:r>
          </a:p>
          <a:p>
            <a:pPr algn="ctr"/>
            <a:r>
              <a:rPr lang="ru-RU" dirty="0"/>
              <a:t>информацией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CF09E78-E922-451D-A609-4A613A444EAC}"/>
              </a:ext>
            </a:extLst>
          </p:cNvPr>
          <p:cNvSpPr/>
          <p:nvPr/>
        </p:nvSpPr>
        <p:spPr>
          <a:xfrm>
            <a:off x="7814635" y="1802562"/>
            <a:ext cx="3557239" cy="13563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Индивидуальные </a:t>
            </a:r>
            <a:r>
              <a:rPr lang="ru-RU" dirty="0" err="1"/>
              <a:t>коррекционно</a:t>
            </a:r>
            <a:r>
              <a:rPr lang="ru-RU" dirty="0"/>
              <a:t> – развивающие программы (совместно созданные)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38D347-261C-41D7-9416-B0420E7E8184}"/>
              </a:ext>
            </a:extLst>
          </p:cNvPr>
          <p:cNvSpPr/>
          <p:nvPr/>
        </p:nvSpPr>
        <p:spPr>
          <a:xfrm>
            <a:off x="3909991" y="3431100"/>
            <a:ext cx="3557239" cy="13563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Профилактические </a:t>
            </a:r>
          </a:p>
          <a:p>
            <a:pPr algn="ctr"/>
            <a:r>
              <a:rPr lang="ru-RU" dirty="0"/>
              <a:t>мероприятия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EE231CA-C0E8-43CD-B994-4A742C4E571C}"/>
              </a:ext>
            </a:extLst>
          </p:cNvPr>
          <p:cNvSpPr/>
          <p:nvPr/>
        </p:nvSpPr>
        <p:spPr>
          <a:xfrm>
            <a:off x="3909990" y="5059638"/>
            <a:ext cx="3557239" cy="1356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Создание комфортной атмосферы в школе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0D4DAA-05B1-4D47-8073-294E421CFF9F}"/>
              </a:ext>
            </a:extLst>
          </p:cNvPr>
          <p:cNvSpPr/>
          <p:nvPr/>
        </p:nvSpPr>
        <p:spPr>
          <a:xfrm>
            <a:off x="7814634" y="3433047"/>
            <a:ext cx="3557239" cy="1356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Работа </a:t>
            </a:r>
          </a:p>
          <a:p>
            <a:pPr algn="ctr"/>
            <a:r>
              <a:rPr lang="ru-RU" dirty="0"/>
              <a:t>с родителями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AD3F71E-868F-47A5-8CB5-F4AD4A71F350}"/>
              </a:ext>
            </a:extLst>
          </p:cNvPr>
          <p:cNvSpPr/>
          <p:nvPr/>
        </p:nvSpPr>
        <p:spPr>
          <a:xfrm>
            <a:off x="7814633" y="5059638"/>
            <a:ext cx="3557239" cy="13563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Мониторинг и оценка результатов</a:t>
            </a:r>
          </a:p>
        </p:txBody>
      </p:sp>
      <p:sp>
        <p:nvSpPr>
          <p:cNvPr id="17" name="Равнобедренный треугольник 16">
            <a:extLst>
              <a:ext uri="{FF2B5EF4-FFF2-40B4-BE49-F238E27FC236}">
                <a16:creationId xmlns:a16="http://schemas.microsoft.com/office/drawing/2014/main" id="{C481DCE4-E4E3-489F-B6D4-556010C7829A}"/>
              </a:ext>
            </a:extLst>
          </p:cNvPr>
          <p:cNvSpPr/>
          <p:nvPr/>
        </p:nvSpPr>
        <p:spPr>
          <a:xfrm rot="9013110">
            <a:off x="794910" y="1580229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Социальный педагог</a:t>
            </a:r>
          </a:p>
        </p:txBody>
      </p: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584ED1B0-62BE-4070-831D-65277B6C5716}"/>
              </a:ext>
            </a:extLst>
          </p:cNvPr>
          <p:cNvSpPr/>
          <p:nvPr/>
        </p:nvSpPr>
        <p:spPr>
          <a:xfrm rot="5400000">
            <a:off x="215907" y="2695036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Педагог-психолог</a:t>
            </a: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:a16="http://schemas.microsoft.com/office/drawing/2014/main" id="{BFDEBF0F-DC17-4C0E-BE0A-33CCA88FC1D3}"/>
              </a:ext>
            </a:extLst>
          </p:cNvPr>
          <p:cNvSpPr/>
          <p:nvPr/>
        </p:nvSpPr>
        <p:spPr>
          <a:xfrm rot="1821331">
            <a:off x="836339" y="3804227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pc="-100" dirty="0"/>
              <a:t>Заместитель</a:t>
            </a:r>
            <a:r>
              <a:rPr lang="ru-RU" sz="1600" dirty="0"/>
              <a:t> директора по УВР</a:t>
            </a:r>
          </a:p>
        </p:txBody>
      </p:sp>
    </p:spTree>
    <p:extLst>
      <p:ext uri="{BB962C8B-B14F-4D97-AF65-F5344CB8AC3E}">
        <p14:creationId xmlns:p14="http://schemas.microsoft.com/office/powerpoint/2010/main" val="39424045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авнобедренный треугольник 8">
            <a:extLst>
              <a:ext uri="{FF2B5EF4-FFF2-40B4-BE49-F238E27FC236}">
                <a16:creationId xmlns:a16="http://schemas.microsoft.com/office/drawing/2014/main" id="{C1C4BEFD-84FB-4889-9B34-A2750BDEC547}"/>
              </a:ext>
            </a:extLst>
          </p:cNvPr>
          <p:cNvSpPr/>
          <p:nvPr/>
        </p:nvSpPr>
        <p:spPr>
          <a:xfrm rot="9013110">
            <a:off x="820612" y="1438504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Социальный педагог</a:t>
            </a: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id="{AD1703C2-7249-4823-B5D5-B5D6CDE67111}"/>
              </a:ext>
            </a:extLst>
          </p:cNvPr>
          <p:cNvSpPr/>
          <p:nvPr/>
        </p:nvSpPr>
        <p:spPr>
          <a:xfrm rot="5400000">
            <a:off x="241609" y="2553311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Педагог-психолог</a:t>
            </a:r>
          </a:p>
        </p:txBody>
      </p: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55B89985-156D-4EF4-8094-7AA73BFF1965}"/>
              </a:ext>
            </a:extLst>
          </p:cNvPr>
          <p:cNvSpPr/>
          <p:nvPr/>
        </p:nvSpPr>
        <p:spPr>
          <a:xfrm rot="1821331">
            <a:off x="862041" y="3662502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pc="-100" dirty="0"/>
              <a:t>Заместитель</a:t>
            </a:r>
            <a:r>
              <a:rPr lang="ru-RU" sz="1600" dirty="0"/>
              <a:t> директора по УВР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C4481E9-4BC8-4043-84F5-128D8F78D720}"/>
              </a:ext>
            </a:extLst>
          </p:cNvPr>
          <p:cNvSpPr/>
          <p:nvPr/>
        </p:nvSpPr>
        <p:spPr>
          <a:xfrm>
            <a:off x="3256156" y="1152188"/>
            <a:ext cx="2839844" cy="5230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Создание условий для успешной адаптации и социализации всех  обучающихся в </a:t>
            </a:r>
            <a:r>
              <a:rPr lang="ru-RU" sz="2000" dirty="0" err="1"/>
              <a:t>школем</a:t>
            </a:r>
            <a:endParaRPr lang="ru-RU" sz="20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2101347-B7F2-4F78-B090-E71856BB4935}"/>
              </a:ext>
            </a:extLst>
          </p:cNvPr>
          <p:cNvSpPr/>
          <p:nvPr/>
        </p:nvSpPr>
        <p:spPr>
          <a:xfrm>
            <a:off x="6338692" y="401780"/>
            <a:ext cx="5415727" cy="541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75DA710-9857-4D05-BD1F-51F0AB95B9F5}"/>
              </a:ext>
            </a:extLst>
          </p:cNvPr>
          <p:cNvSpPr/>
          <p:nvPr/>
        </p:nvSpPr>
        <p:spPr>
          <a:xfrm>
            <a:off x="3256156" y="401780"/>
            <a:ext cx="2839844" cy="5415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Цель </a:t>
            </a:r>
            <a:r>
              <a:rPr lang="ru-RU" sz="2000" i="1" dirty="0"/>
              <a:t>совместной</a:t>
            </a:r>
            <a:r>
              <a:rPr lang="ru-RU" sz="2000" dirty="0"/>
              <a:t> работы: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8E5F170-4DA9-4A0C-B032-66AA55B59F1E}"/>
              </a:ext>
            </a:extLst>
          </p:cNvPr>
          <p:cNvSpPr/>
          <p:nvPr/>
        </p:nvSpPr>
        <p:spPr>
          <a:xfrm>
            <a:off x="6338692" y="1152188"/>
            <a:ext cx="5415727" cy="5241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социально-психологической поддержки детям, имеющим проблемы в обучении, трудности в общении, адаптации;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выявление ведущих проблем и ценностных ориентаций детей;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повышение уровня социальной компетентности учащихся в гражданско-правовой и бытовой сферах;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консультативной помощи родителям в решении социально-психологических проблем ребёнка;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повышение педагогической компетентности родителей в вопросах воспитания детей.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Для решения поставленных целей и задач, в первую очередь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F007BD6-22DE-427F-9A0D-5289F4B08D95}"/>
              </a:ext>
            </a:extLst>
          </p:cNvPr>
          <p:cNvSpPr/>
          <p:nvPr/>
        </p:nvSpPr>
        <p:spPr>
          <a:xfrm>
            <a:off x="3948737" y="7148081"/>
            <a:ext cx="7824267" cy="3231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осуществляет организационно-управленческий компонент профилактической работы,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консультирует и оказывает методическую помощь субъектам профилактического процесса,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проводит правовое и педагогическое просвещение родителей, -осуществляет мониторинг социального развития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922258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2D2F7BF0-6D23-40D4-AA34-4EE07914C40F}"/>
              </a:ext>
            </a:extLst>
          </p:cNvPr>
          <p:cNvSpPr/>
          <p:nvPr/>
        </p:nvSpPr>
        <p:spPr>
          <a:xfrm rot="5400000">
            <a:off x="241609" y="2553311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Педагог-психолог</a:t>
            </a:r>
          </a:p>
        </p:txBody>
      </p:sp>
      <p:sp>
        <p:nvSpPr>
          <p:cNvPr id="12" name="Равнобедренный треугольник 11">
            <a:extLst>
              <a:ext uri="{FF2B5EF4-FFF2-40B4-BE49-F238E27FC236}">
                <a16:creationId xmlns:a16="http://schemas.microsoft.com/office/drawing/2014/main" id="{C627B447-DC6A-435B-933D-38F60833C389}"/>
              </a:ext>
            </a:extLst>
          </p:cNvPr>
          <p:cNvSpPr/>
          <p:nvPr/>
        </p:nvSpPr>
        <p:spPr>
          <a:xfrm rot="1821331">
            <a:off x="862041" y="3662502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pc="-100" dirty="0"/>
              <a:t>Заместитель</a:t>
            </a:r>
            <a:r>
              <a:rPr lang="ru-RU" sz="1600" dirty="0"/>
              <a:t> директора по УВР</a:t>
            </a:r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2CDBC6DC-CF34-496E-9180-F7E20B5A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698" y="631902"/>
            <a:ext cx="9875520" cy="1356360"/>
          </a:xfrm>
        </p:spPr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РАСПРЕДЕЛЕНИЕ </a:t>
            </a:r>
            <a:br>
              <a:rPr lang="ru-RU" b="1" dirty="0">
                <a:latin typeface="Century Gothic" panose="020B0502020202020204" pitchFamily="34" charset="0"/>
              </a:rPr>
            </a:br>
            <a:r>
              <a:rPr lang="ru-RU" b="1" dirty="0">
                <a:latin typeface="Century Gothic" panose="020B0502020202020204" pitchFamily="34" charset="0"/>
              </a:rPr>
              <a:t>ОБЯЗАННОСТЕЙ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7DD522-A0A4-47E7-83E2-D0FF4E16B983}"/>
              </a:ext>
            </a:extLst>
          </p:cNvPr>
          <p:cNvSpPr/>
          <p:nvPr/>
        </p:nvSpPr>
        <p:spPr>
          <a:xfrm>
            <a:off x="3835331" y="2690381"/>
            <a:ext cx="7824267" cy="32319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осуществляет организационно-управленческий компонент профилактической работы,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консультирует и оказывает методическую помощь субъектам профилактического процесса,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проводит правовое и педагогическое просвещение родителей, -осуществляет мониторинг социального развития обучающихся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C03ED24-C103-4C20-BFFD-E79165D0DF1B}"/>
              </a:ext>
            </a:extLst>
          </p:cNvPr>
          <p:cNvSpPr/>
          <p:nvPr/>
        </p:nvSpPr>
        <p:spPr>
          <a:xfrm>
            <a:off x="3000564" y="-5468571"/>
            <a:ext cx="2839844" cy="5230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Создание условий для успешной адаптации и социализации всех  обучающихся в </a:t>
            </a:r>
            <a:r>
              <a:rPr lang="ru-RU" sz="2000" dirty="0" err="1"/>
              <a:t>школем</a:t>
            </a:r>
            <a:endParaRPr lang="ru-RU" sz="20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B4DF652-B0AE-484B-B0AA-82854A973883}"/>
              </a:ext>
            </a:extLst>
          </p:cNvPr>
          <p:cNvSpPr/>
          <p:nvPr/>
        </p:nvSpPr>
        <p:spPr>
          <a:xfrm>
            <a:off x="8344458" y="-6528194"/>
            <a:ext cx="2839844" cy="541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Задачи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D121707-D6D5-4D08-BBEE-ACCB6F33161E}"/>
              </a:ext>
            </a:extLst>
          </p:cNvPr>
          <p:cNvSpPr/>
          <p:nvPr/>
        </p:nvSpPr>
        <p:spPr>
          <a:xfrm>
            <a:off x="2987506" y="-6207641"/>
            <a:ext cx="2839844" cy="5415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Цель </a:t>
            </a:r>
            <a:r>
              <a:rPr lang="ru-RU" sz="2000" i="1" dirty="0"/>
              <a:t>совместной</a:t>
            </a:r>
            <a:r>
              <a:rPr lang="ru-RU" sz="2000" dirty="0"/>
              <a:t> работы: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ADBF9F4-1E84-429B-8D1F-488ABA8698C6}"/>
              </a:ext>
            </a:extLst>
          </p:cNvPr>
          <p:cNvSpPr/>
          <p:nvPr/>
        </p:nvSpPr>
        <p:spPr>
          <a:xfrm>
            <a:off x="6364651" y="-5579993"/>
            <a:ext cx="5415727" cy="5241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социально-психологической поддержки детям, имеющим проблемы в обучении, трудности в общении, адаптации;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выявление ведущих проблем и ценностных ориентаций детей;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повышение уровня социальной компетентности учащихся в гражданско-правовой и бытовой сферах;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консультативной помощи родителям в решении социально-психологических проблем ребёнка;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повышение педагогической компетентности родителей в вопросах воспитания детей.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Для решения поставленных целей и задач, в первую очередь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766090D-BA97-4C9A-991B-8C10883E5E43}"/>
              </a:ext>
            </a:extLst>
          </p:cNvPr>
          <p:cNvSpPr/>
          <p:nvPr/>
        </p:nvSpPr>
        <p:spPr>
          <a:xfrm>
            <a:off x="3835330" y="7291785"/>
            <a:ext cx="7824267" cy="3231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организует, наполняет конкретным содержанием и осуществляет коррекционно-педагогический процесс с обучающимися, требующими особого педагогического внимания,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устанавливает связи, налаживает контакт между обучающимися, педагогами и их родителями,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подбирает и применяет конкретные методы и приёмы в целях предупреждения и преодоления недостатков в развитии и поведении детей. </a:t>
            </a: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id="{3D5A26FE-BC2A-4054-AB63-B0AF8338A718}"/>
              </a:ext>
            </a:extLst>
          </p:cNvPr>
          <p:cNvSpPr/>
          <p:nvPr/>
        </p:nvSpPr>
        <p:spPr>
          <a:xfrm>
            <a:off x="9072515" y="345684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Социальный педагог</a:t>
            </a:r>
          </a:p>
        </p:txBody>
      </p:sp>
    </p:spTree>
    <p:extLst>
      <p:ext uri="{BB962C8B-B14F-4D97-AF65-F5344CB8AC3E}">
        <p14:creationId xmlns:p14="http://schemas.microsoft.com/office/powerpoint/2010/main" val="31404362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авнобедренный треугольник 11">
            <a:extLst>
              <a:ext uri="{FF2B5EF4-FFF2-40B4-BE49-F238E27FC236}">
                <a16:creationId xmlns:a16="http://schemas.microsoft.com/office/drawing/2014/main" id="{C627B447-DC6A-435B-933D-38F60833C389}"/>
              </a:ext>
            </a:extLst>
          </p:cNvPr>
          <p:cNvSpPr/>
          <p:nvPr/>
        </p:nvSpPr>
        <p:spPr>
          <a:xfrm rot="1821331">
            <a:off x="862041" y="3662502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pc="-100" dirty="0"/>
              <a:t>Заместитель</a:t>
            </a:r>
            <a:r>
              <a:rPr lang="ru-RU" sz="1600" dirty="0"/>
              <a:t> директора по УВР</a:t>
            </a:r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2CDBC6DC-CF34-496E-9180-F7E20B5A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698" y="631902"/>
            <a:ext cx="9875520" cy="1356360"/>
          </a:xfrm>
        </p:spPr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РАСПРЕДЕЛЕНИЕ </a:t>
            </a:r>
            <a:br>
              <a:rPr lang="ru-RU" b="1" dirty="0">
                <a:latin typeface="Century Gothic" panose="020B0502020202020204" pitchFamily="34" charset="0"/>
              </a:rPr>
            </a:br>
            <a:r>
              <a:rPr lang="ru-RU" b="1" dirty="0">
                <a:latin typeface="Century Gothic" panose="020B0502020202020204" pitchFamily="34" charset="0"/>
              </a:rPr>
              <a:t>ОБЯЗАННОСТЕЙ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7DD522-A0A4-47E7-83E2-D0FF4E16B983}"/>
              </a:ext>
            </a:extLst>
          </p:cNvPr>
          <p:cNvSpPr/>
          <p:nvPr/>
        </p:nvSpPr>
        <p:spPr>
          <a:xfrm>
            <a:off x="3835331" y="2690381"/>
            <a:ext cx="7824267" cy="3231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организует, наполняет конкретным содержанием и осуществляет коррекционно-педагогический процесс с обучающимися, требующими особого педагогического внимания,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устанавливает связи, налаживает контакт между обучающимися, педагогами и их родителями,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подбирает и применяет конкретные методы и приёмы в целях предупреждения и преодоления недостатков в развитии и поведении детей.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C03ED24-C103-4C20-BFFD-E79165D0DF1B}"/>
              </a:ext>
            </a:extLst>
          </p:cNvPr>
          <p:cNvSpPr/>
          <p:nvPr/>
        </p:nvSpPr>
        <p:spPr>
          <a:xfrm>
            <a:off x="3000564" y="-5468571"/>
            <a:ext cx="2839844" cy="5230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Создание условий для успешной адаптации и социализации всех  обучающихся в </a:t>
            </a:r>
            <a:r>
              <a:rPr lang="ru-RU" sz="2000" dirty="0" err="1"/>
              <a:t>школем</a:t>
            </a:r>
            <a:endParaRPr lang="ru-RU" sz="20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B4DF652-B0AE-484B-B0AA-82854A973883}"/>
              </a:ext>
            </a:extLst>
          </p:cNvPr>
          <p:cNvSpPr/>
          <p:nvPr/>
        </p:nvSpPr>
        <p:spPr>
          <a:xfrm>
            <a:off x="8344458" y="-6528194"/>
            <a:ext cx="2839844" cy="541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Задачи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D121707-D6D5-4D08-BBEE-ACCB6F33161E}"/>
              </a:ext>
            </a:extLst>
          </p:cNvPr>
          <p:cNvSpPr/>
          <p:nvPr/>
        </p:nvSpPr>
        <p:spPr>
          <a:xfrm>
            <a:off x="2987506" y="-6207641"/>
            <a:ext cx="2839844" cy="5415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Цель </a:t>
            </a:r>
            <a:r>
              <a:rPr lang="ru-RU" sz="2000" i="1" dirty="0"/>
              <a:t>совместной</a:t>
            </a:r>
            <a:r>
              <a:rPr lang="ru-RU" sz="2000" dirty="0"/>
              <a:t> работы: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ADBF9F4-1E84-429B-8D1F-488ABA8698C6}"/>
              </a:ext>
            </a:extLst>
          </p:cNvPr>
          <p:cNvSpPr/>
          <p:nvPr/>
        </p:nvSpPr>
        <p:spPr>
          <a:xfrm>
            <a:off x="6364651" y="-5579993"/>
            <a:ext cx="5415727" cy="5241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социально-психологической поддержки детям, имеющим проблемы в обучении, трудности в общении, адаптации;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выявление ведущих проблем и ценностных ориентаций детей;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повышение уровня социальной компетентности учащихся в гражданско-правовой и бытовой сферах;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консультативной помощи родителям в решении социально-психологических проблем ребёнка;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повышение педагогической компетентности родителей в вопросах воспитания детей.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Для решения поставленных целей и задач, в первую очередь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9B7E88B-DF2C-4FBF-B0CD-C03FC7994372}"/>
              </a:ext>
            </a:extLst>
          </p:cNvPr>
          <p:cNvSpPr/>
          <p:nvPr/>
        </p:nvSpPr>
        <p:spPr>
          <a:xfrm>
            <a:off x="12482802" y="2690381"/>
            <a:ext cx="7824267" cy="32319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осуществляет организационно-управленческий компонент профилактической работы,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консультирует и оказывает методическую помощь субъектам профилактического процесса,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проводит правовое и педагогическое просвещение родителей, -осуществляет мониторинг социального развития обучающихся</a:t>
            </a:r>
          </a:p>
        </p:txBody>
      </p: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2D2F7BF0-6D23-40D4-AA34-4EE07914C40F}"/>
              </a:ext>
            </a:extLst>
          </p:cNvPr>
          <p:cNvSpPr/>
          <p:nvPr/>
        </p:nvSpPr>
        <p:spPr>
          <a:xfrm>
            <a:off x="9072514" y="363518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Педагог-психолог</a:t>
            </a: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id="{3D5A26FE-BC2A-4054-AB63-B0AF8338A718}"/>
              </a:ext>
            </a:extLst>
          </p:cNvPr>
          <p:cNvSpPr/>
          <p:nvPr/>
        </p:nvSpPr>
        <p:spPr>
          <a:xfrm rot="9043815">
            <a:off x="837264" y="1394648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Социальный педагог</a:t>
            </a:r>
          </a:p>
        </p:txBody>
      </p:sp>
    </p:spTree>
    <p:extLst>
      <p:ext uri="{BB962C8B-B14F-4D97-AF65-F5344CB8AC3E}">
        <p14:creationId xmlns:p14="http://schemas.microsoft.com/office/powerpoint/2010/main" val="2702588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id="{3D5A26FE-BC2A-4054-AB63-B0AF8338A718}"/>
              </a:ext>
            </a:extLst>
          </p:cNvPr>
          <p:cNvSpPr/>
          <p:nvPr/>
        </p:nvSpPr>
        <p:spPr>
          <a:xfrm rot="9043815">
            <a:off x="837264" y="1394648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Социальный педагог</a:t>
            </a:r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2CDBC6DC-CF34-496E-9180-F7E20B5A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698" y="631902"/>
            <a:ext cx="9875520" cy="1356360"/>
          </a:xfrm>
        </p:spPr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РАСПРЕДЕЛЕНИЕ </a:t>
            </a:r>
            <a:br>
              <a:rPr lang="ru-RU" b="1" dirty="0">
                <a:latin typeface="Century Gothic" panose="020B0502020202020204" pitchFamily="34" charset="0"/>
              </a:rPr>
            </a:br>
            <a:r>
              <a:rPr lang="ru-RU" b="1" dirty="0">
                <a:latin typeface="Century Gothic" panose="020B0502020202020204" pitchFamily="34" charset="0"/>
              </a:rPr>
              <a:t>ОБЯЗАННОСТЕЙ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7DD522-A0A4-47E7-83E2-D0FF4E16B983}"/>
              </a:ext>
            </a:extLst>
          </p:cNvPr>
          <p:cNvSpPr/>
          <p:nvPr/>
        </p:nvSpPr>
        <p:spPr>
          <a:xfrm>
            <a:off x="3835331" y="2690381"/>
            <a:ext cx="7824267" cy="32319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осуществляет постоянный контроль  успеваемости и посещаемости обучающихся группы риска,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отслеживает реализацию коррекционно-профилактических программ,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планирует участие обучающихся в мероприятиях района и города по пропаганде здорового образа жизни,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выстраивает взаимодействие с родителями по вопросам профилактики различных форм девиаций.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C03ED24-C103-4C20-BFFD-E79165D0DF1B}"/>
              </a:ext>
            </a:extLst>
          </p:cNvPr>
          <p:cNvSpPr/>
          <p:nvPr/>
        </p:nvSpPr>
        <p:spPr>
          <a:xfrm>
            <a:off x="3000564" y="-5468571"/>
            <a:ext cx="2839844" cy="5230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Создание условий для успешной адаптации и социализации всех  обучающихся в </a:t>
            </a:r>
            <a:r>
              <a:rPr lang="ru-RU" sz="2000" dirty="0" err="1"/>
              <a:t>школем</a:t>
            </a:r>
            <a:endParaRPr lang="ru-RU" sz="20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B4DF652-B0AE-484B-B0AA-82854A973883}"/>
              </a:ext>
            </a:extLst>
          </p:cNvPr>
          <p:cNvSpPr/>
          <p:nvPr/>
        </p:nvSpPr>
        <p:spPr>
          <a:xfrm>
            <a:off x="8344458" y="-6528194"/>
            <a:ext cx="2839844" cy="541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Задачи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D121707-D6D5-4D08-BBEE-ACCB6F33161E}"/>
              </a:ext>
            </a:extLst>
          </p:cNvPr>
          <p:cNvSpPr/>
          <p:nvPr/>
        </p:nvSpPr>
        <p:spPr>
          <a:xfrm>
            <a:off x="2987506" y="-6207641"/>
            <a:ext cx="2839844" cy="5415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Цель </a:t>
            </a:r>
            <a:r>
              <a:rPr lang="ru-RU" sz="2000" i="1" dirty="0"/>
              <a:t>совместной</a:t>
            </a:r>
            <a:r>
              <a:rPr lang="ru-RU" sz="2000" dirty="0"/>
              <a:t> работы: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ADBF9F4-1E84-429B-8D1F-488ABA8698C6}"/>
              </a:ext>
            </a:extLst>
          </p:cNvPr>
          <p:cNvSpPr/>
          <p:nvPr/>
        </p:nvSpPr>
        <p:spPr>
          <a:xfrm>
            <a:off x="6364651" y="-5579993"/>
            <a:ext cx="5415727" cy="5241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социально-психологической поддержки детям, имеющим проблемы в обучении, трудности в общении, адаптации;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выявление ведущих проблем и ценностных ориентаций детей;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	повышение уровня социальной компетентности учащихся в гражданско-правовой и бытовой сферах;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оказание консультативной помощи родителям в решении социально-психологических проблем ребёнка;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повышение педагогической компетентности родителей в вопросах воспитания детей.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Для решения поставленных целей и задач, в первую очередь</a:t>
            </a:r>
          </a:p>
        </p:txBody>
      </p:sp>
      <p:sp>
        <p:nvSpPr>
          <p:cNvPr id="12" name="Равнобедренный треугольник 11">
            <a:extLst>
              <a:ext uri="{FF2B5EF4-FFF2-40B4-BE49-F238E27FC236}">
                <a16:creationId xmlns:a16="http://schemas.microsoft.com/office/drawing/2014/main" id="{C627B447-DC6A-435B-933D-38F60833C389}"/>
              </a:ext>
            </a:extLst>
          </p:cNvPr>
          <p:cNvSpPr/>
          <p:nvPr/>
        </p:nvSpPr>
        <p:spPr>
          <a:xfrm>
            <a:off x="9072515" y="363518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pc="-100" dirty="0"/>
              <a:t>Заместитель</a:t>
            </a:r>
            <a:r>
              <a:rPr lang="ru-RU" sz="1600" dirty="0"/>
              <a:t> директора по УВР</a:t>
            </a:r>
          </a:p>
        </p:txBody>
      </p: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2D2F7BF0-6D23-40D4-AA34-4EE07914C40F}"/>
              </a:ext>
            </a:extLst>
          </p:cNvPr>
          <p:cNvSpPr/>
          <p:nvPr/>
        </p:nvSpPr>
        <p:spPr>
          <a:xfrm rot="5400000">
            <a:off x="226438" y="2530885"/>
            <a:ext cx="2587083" cy="2230244"/>
          </a:xfrm>
          <a:prstGeom prst="triangle">
            <a:avLst>
              <a:gd name="adj" fmla="val 4870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Педагог-психолог</a:t>
            </a:r>
          </a:p>
        </p:txBody>
      </p:sp>
      <p:graphicFrame>
        <p:nvGraphicFramePr>
          <p:cNvPr id="13" name="Таблица 11">
            <a:extLst>
              <a:ext uri="{FF2B5EF4-FFF2-40B4-BE49-F238E27FC236}">
                <a16:creationId xmlns:a16="http://schemas.microsoft.com/office/drawing/2014/main" id="{2A95C5FE-B462-4339-A331-73A54D333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6759"/>
              </p:ext>
            </p:extLst>
          </p:nvPr>
        </p:nvGraphicFramePr>
        <p:xfrm>
          <a:off x="-9277722" y="1988262"/>
          <a:ext cx="8933635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8973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  <a:gridCol w="8314662">
                  <a:extLst>
                    <a:ext uri="{9D8B030D-6E8A-4147-A177-3AD203B41FA5}">
                      <a16:colId xmlns:a16="http://schemas.microsoft.com/office/drawing/2014/main" val="3167528458"/>
                    </a:ext>
                  </a:extLst>
                </a:gridCol>
              </a:tblGrid>
              <a:tr h="768096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</a:rPr>
                        <a:t>Выявление и включение в зону особого внимания обучающихся данной категории;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Мониторинг социальной ситуации развития ребёнка;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Создание программы индивидуальной поддержки и сопровождения ученика;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714375" indent="-714375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Обучение школьников навыкам социальной компетентности; 	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Создание развивающей социальной среды;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</a:rPr>
                        <a:t>Организационно-методическая работа.</a:t>
                      </a:r>
                    </a:p>
                    <a:p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9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8762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8538847" cy="1356360"/>
          </a:xfrm>
        </p:spPr>
        <p:txBody>
          <a:bodyPr rtlCol="0"/>
          <a:lstStyle/>
          <a:p>
            <a:pPr rtl="0"/>
            <a:r>
              <a:rPr lang="ru-RU" b="1" dirty="0">
                <a:latin typeface="Century Gothic" panose="020B0502020202020204" pitchFamily="34" charset="0"/>
              </a:rPr>
              <a:t>НАПРАВЛЕНИЯ СОВМЕСТНОЙ РАБОТЫ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17BC0E64-774E-4A7F-8DF7-79F3C79B9FEC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7" name="Равнобедренный треугольник 6">
              <a:extLst>
                <a:ext uri="{FF2B5EF4-FFF2-40B4-BE49-F238E27FC236}">
                  <a16:creationId xmlns:a16="http://schemas.microsoft.com/office/drawing/2014/main" id="{73145E40-5911-4910-9BC9-10FA31FE1E29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27365DB3-D282-4849-810C-CF70E713C363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9" name="Равнобедренный треугольник 8">
              <a:extLst>
                <a:ext uri="{FF2B5EF4-FFF2-40B4-BE49-F238E27FC236}">
                  <a16:creationId xmlns:a16="http://schemas.microsoft.com/office/drawing/2014/main" id="{DCFE04D9-1397-438D-B001-C1F4B9434690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43A61FCA-7D99-44CA-9F6D-23FDA7A94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2953"/>
              </p:ext>
            </p:extLst>
          </p:nvPr>
        </p:nvGraphicFramePr>
        <p:xfrm>
          <a:off x="1146708" y="1552070"/>
          <a:ext cx="8933635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8973">
                  <a:extLst>
                    <a:ext uri="{9D8B030D-6E8A-4147-A177-3AD203B41FA5}">
                      <a16:colId xmlns:a16="http://schemas.microsoft.com/office/drawing/2014/main" val="552678561"/>
                    </a:ext>
                  </a:extLst>
                </a:gridCol>
                <a:gridCol w="8314662">
                  <a:extLst>
                    <a:ext uri="{9D8B030D-6E8A-4147-A177-3AD203B41FA5}">
                      <a16:colId xmlns:a16="http://schemas.microsoft.com/office/drawing/2014/main" val="3167528458"/>
                    </a:ext>
                  </a:extLst>
                </a:gridCol>
              </a:tblGrid>
              <a:tr h="768096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</a:rPr>
                        <a:t>Выявление и включение в зону особого внимания обучающихся данной категории;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38013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Мониторинг социальной ситуации развития ребёнка;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3366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Создание программы индивидуальной поддержки и сопровождения ученика;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50797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714375" indent="-714375">
                        <a:buNone/>
                        <a:tabLst>
                          <a:tab pos="809625" algn="l"/>
                        </a:tabLs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Обучение школьников навыкам социальной компетентности; 	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1160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Создание развивающей социальной среды;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11915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Организационно-методическая работа.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27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9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73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996" y="1034238"/>
            <a:ext cx="9966960" cy="2926080"/>
          </a:xfrm>
        </p:spPr>
        <p:txBody>
          <a:bodyPr rtlCol="0"/>
          <a:lstStyle/>
          <a:p>
            <a:pPr rtl="0"/>
            <a:r>
              <a:rPr lang="ru-RU" sz="5400" b="1" dirty="0">
                <a:latin typeface="Century Gothic" panose="020B0502020202020204" pitchFamily="34" charset="0"/>
              </a:rPr>
              <a:t>Технологии</a:t>
            </a:r>
            <a:r>
              <a:rPr lang="ru-RU" sz="4400" b="1" dirty="0">
                <a:latin typeface="Century Gothic" panose="020B0502020202020204" pitchFamily="34" charset="0"/>
              </a:rPr>
              <a:t>, </a:t>
            </a:r>
            <a:br>
              <a:rPr lang="ru-RU" sz="4400" b="1" dirty="0">
                <a:latin typeface="Century Gothic" panose="020B0502020202020204" pitchFamily="34" charset="0"/>
              </a:rPr>
            </a:br>
            <a:r>
              <a:rPr lang="ru-RU" sz="4400" b="1" dirty="0">
                <a:latin typeface="Century Gothic" panose="020B0502020202020204" pitchFamily="34" charset="0"/>
              </a:rPr>
              <a:t>используемые для профилактики девиаций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AA4877B-9781-4D40-ABBE-C4F2695541E2}"/>
              </a:ext>
            </a:extLst>
          </p:cNvPr>
          <p:cNvGrpSpPr/>
          <p:nvPr/>
        </p:nvGrpSpPr>
        <p:grpSpPr>
          <a:xfrm>
            <a:off x="10136491" y="5807939"/>
            <a:ext cx="1357100" cy="850444"/>
            <a:chOff x="10136491" y="5807939"/>
            <a:chExt cx="1357100" cy="850444"/>
          </a:xfrm>
        </p:grpSpPr>
        <p:sp>
          <p:nvSpPr>
            <p:cNvPr id="8" name="Равнобедренный треугольник 7">
              <a:extLst>
                <a:ext uri="{FF2B5EF4-FFF2-40B4-BE49-F238E27FC236}">
                  <a16:creationId xmlns:a16="http://schemas.microsoft.com/office/drawing/2014/main" id="{E67523FB-1E9E-494E-89C9-4820408EA1D4}"/>
                </a:ext>
              </a:extLst>
            </p:cNvPr>
            <p:cNvSpPr/>
            <p:nvPr/>
          </p:nvSpPr>
          <p:spPr>
            <a:xfrm rot="14404447">
              <a:off x="10807486" y="5953853"/>
              <a:ext cx="736927" cy="635282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endParaRPr>
            </a:p>
          </p:txBody>
        </p:sp>
        <p:sp>
          <p:nvSpPr>
            <p:cNvPr id="9" name="Равнобедренный треугольник 8">
              <a:extLst>
                <a:ext uri="{FF2B5EF4-FFF2-40B4-BE49-F238E27FC236}">
                  <a16:creationId xmlns:a16="http://schemas.microsoft.com/office/drawing/2014/main" id="{AFD5779D-921C-4937-8CB5-F2A129F65EC1}"/>
                </a:ext>
              </a:extLst>
            </p:cNvPr>
            <p:cNvSpPr/>
            <p:nvPr/>
          </p:nvSpPr>
          <p:spPr>
            <a:xfrm rot="10791337">
              <a:off x="10441728" y="5807939"/>
              <a:ext cx="733425" cy="632263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sp>
          <p:nvSpPr>
            <p:cNvPr id="10" name="Равнобедренный треугольник 9">
              <a:extLst>
                <a:ext uri="{FF2B5EF4-FFF2-40B4-BE49-F238E27FC236}">
                  <a16:creationId xmlns:a16="http://schemas.microsoft.com/office/drawing/2014/main" id="{F89FF348-3FEC-4263-A024-1C9FACC3BF55}"/>
                </a:ext>
              </a:extLst>
            </p:cNvPr>
            <p:cNvSpPr/>
            <p:nvPr/>
          </p:nvSpPr>
          <p:spPr>
            <a:xfrm rot="7212668">
              <a:off x="10086182" y="5979202"/>
              <a:ext cx="729490" cy="628871"/>
            </a:xfrm>
            <a:prstGeom prst="triangle">
              <a:avLst>
                <a:gd name="adj" fmla="val 48707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BEB5628-93C8-41E5-AC9A-90831E852DD7}"/>
              </a:ext>
            </a:extLst>
          </p:cNvPr>
          <p:cNvSpPr/>
          <p:nvPr/>
        </p:nvSpPr>
        <p:spPr>
          <a:xfrm>
            <a:off x="12522483" y="3429000"/>
            <a:ext cx="7824267" cy="206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универсальность применения для однотипных задач;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отсутствие строгой привязки к временным рамкам;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возможность параллельного выполнения пунктов;  </a:t>
            </a:r>
          </a:p>
          <a:p>
            <a:pPr marL="268288" indent="623888">
              <a:buFont typeface="Wingdings" panose="05000000000000000000" pitchFamily="2" charset="2"/>
              <a:buChar char="Ø"/>
            </a:pPr>
            <a:r>
              <a:rPr lang="ru-RU" dirty="0"/>
              <a:t>измеримость результатов;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0D89B34-3402-43E9-8BC8-BABEA75B3D5D}"/>
              </a:ext>
            </a:extLst>
          </p:cNvPr>
          <p:cNvSpPr/>
          <p:nvPr/>
        </p:nvSpPr>
        <p:spPr>
          <a:xfrm>
            <a:off x="-8157798" y="2497278"/>
            <a:ext cx="7824267" cy="5451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/>
            <a:r>
              <a:rPr lang="ru-RU" dirty="0"/>
              <a:t>Характеристики:</a:t>
            </a:r>
          </a:p>
        </p:txBody>
      </p:sp>
    </p:spTree>
    <p:extLst>
      <p:ext uri="{BB962C8B-B14F-4D97-AF65-F5344CB8AC3E}">
        <p14:creationId xmlns:p14="http://schemas.microsoft.com/office/powerpoint/2010/main" val="6715864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1630</Words>
  <Application>Microsoft Office PowerPoint</Application>
  <PresentationFormat>Широкоэкранный</PresentationFormat>
  <Paragraphs>255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Rockwell</vt:lpstr>
      <vt:lpstr>Tahoma</vt:lpstr>
      <vt:lpstr>Wingdings</vt:lpstr>
      <vt:lpstr>Тема Office</vt:lpstr>
      <vt:lpstr>Совместная деятельность заместителя директора по УВР, педагога-психолога и социального педагога в профилактике девиантного поведения обучающихся</vt:lpstr>
      <vt:lpstr>ЦЕЛЬ И ЗАДАЧИ  АКЦИИ «ДЕТИ УЛИЦ»: </vt:lpstr>
      <vt:lpstr>КЛЮЧЕВЫЕ АСПЕКТЫ СОВМЕСТНОЙ ДЕЯТЕЛЬНОСТИ</vt:lpstr>
      <vt:lpstr>Презентация PowerPoint</vt:lpstr>
      <vt:lpstr>РАСПРЕДЕЛЕНИЕ  ОБЯЗАННОСТЕЙ</vt:lpstr>
      <vt:lpstr>РАСПРЕДЕЛЕНИЕ  ОБЯЗАННОСТЕЙ</vt:lpstr>
      <vt:lpstr>РАСПРЕДЕЛЕНИЕ  ОБЯЗАННОСТЕЙ</vt:lpstr>
      <vt:lpstr>НАПРАВЛЕНИЯ СОВМЕСТНОЙ РАБОТЫ</vt:lpstr>
      <vt:lpstr>Технологии,  используемые для профилактики девиаций </vt:lpstr>
      <vt:lpstr>ТЕХНОЛОГИЯ  «ЧЕК-ЛИСТ»</vt:lpstr>
      <vt:lpstr>ПОЗИТИВНАЯ ТЕРАПИЯ</vt:lpstr>
      <vt:lpstr>ОНЛАЙН-КОНСУЛЬТАЦИИ</vt:lpstr>
      <vt:lpstr>КИНОТЕРАПИЯ</vt:lpstr>
      <vt:lpstr>ИГРОВАЯ ТЕРАПИЯ</vt:lpstr>
      <vt:lpstr>ИНТЕРАКТИВНЫЕ ИГРЫ </vt:lpstr>
      <vt:lpstr>АРТ-ТЕРАПИЯ</vt:lpstr>
      <vt:lpstr>Совместная деятельность заместителя директора по УВР, педагога-психолога и социального педагога в профилактике девиантного поведения обучающихся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Совместная деятельность заместителя директора по УВР, педагога-психолога и социального педагога в профилактике девиантного поведения обучающихся</dc:title>
  <dc:creator>Сергей</dc:creator>
  <cp:lastModifiedBy>UserSK</cp:lastModifiedBy>
  <cp:revision>11</cp:revision>
  <dcterms:created xsi:type="dcterms:W3CDTF">2025-02-10T10:36:33Z</dcterms:created>
  <dcterms:modified xsi:type="dcterms:W3CDTF">2025-02-11T07:33:57Z</dcterms:modified>
</cp:coreProperties>
</file>