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289" r:id="rId3"/>
    <p:sldId id="290" r:id="rId4"/>
    <p:sldId id="288" r:id="rId5"/>
    <p:sldId id="258" r:id="rId6"/>
    <p:sldId id="271" r:id="rId7"/>
    <p:sldId id="30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93" r:id="rId23"/>
    <p:sldId id="294" r:id="rId24"/>
    <p:sldId id="295" r:id="rId25"/>
    <p:sldId id="296" r:id="rId26"/>
    <p:sldId id="297" r:id="rId27"/>
    <p:sldId id="292" r:id="rId28"/>
    <p:sldId id="291" r:id="rId29"/>
    <p:sldId id="270" r:id="rId30"/>
    <p:sldId id="298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lyona.potapova@cro74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hel-edu.ru/competi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mc.chel-edu.ru/obshchee-obrazovanie/gmo/spetsialnoe-korrektsionnoe-obrazovanie/meropriatia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204863"/>
            <a:ext cx="7315224" cy="2736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</a:rPr>
              <a:t>Единый городской методический день</a:t>
            </a:r>
            <a:br>
              <a:rPr lang="ru-RU" sz="3100" b="1" dirty="0" smtClean="0">
                <a:solidFill>
                  <a:schemeClr val="tx1"/>
                </a:solidFill>
                <a:effectLst/>
              </a:rPr>
            </a:br>
            <a:r>
              <a:rPr lang="ru-RU" sz="3100" b="1" dirty="0">
                <a:solidFill>
                  <a:schemeClr val="tx1"/>
                </a:solidFill>
                <a:effectLst/>
              </a:rPr>
              <a:t/>
            </a:r>
            <a:br>
              <a:rPr lang="ru-RU" sz="3100" b="1" dirty="0">
                <a:solidFill>
                  <a:schemeClr val="tx1"/>
                </a:solidFill>
                <a:effectLst/>
              </a:rPr>
            </a:br>
            <a:r>
              <a:rPr lang="ru-RU" sz="3100" b="1" dirty="0">
                <a:solidFill>
                  <a:schemeClr val="tx1"/>
                </a:solidFill>
                <a:effectLst/>
              </a:rPr>
              <a:t>Специалисты специального </a:t>
            </a:r>
            <a:r>
              <a:rPr lang="ru-RU" sz="31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effectLst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3100" b="1" dirty="0">
                <a:solidFill>
                  <a:schemeClr val="tx1"/>
                </a:solidFill>
                <a:effectLst/>
              </a:rPr>
              <a:t>инклюзивного образования</a:t>
            </a:r>
            <a:br>
              <a:rPr lang="ru-RU" sz="3100" b="1" dirty="0">
                <a:solidFill>
                  <a:schemeClr val="tx1"/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41168"/>
            <a:ext cx="7643866" cy="127391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  <a:p>
            <a:pPr algn="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Челябинск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12.09.19.</a:t>
            </a:r>
            <a:endParaRPr lang="ru-RU" sz="20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38" y="404664"/>
            <a:ext cx="31408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1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45496"/>
          </a:xfrm>
        </p:spPr>
        <p:txBody>
          <a:bodyPr>
            <a:normAutofit fontScale="92500" lnSpcReduction="10000"/>
          </a:bodyPr>
          <a:lstStyle/>
          <a:p>
            <a:pPr indent="283464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Разработка и внедрение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психолого-педагогической типологии детей с ОВЗ для каждой нозологической группы и каждого возрастного этапа развития. </a:t>
            </a:r>
          </a:p>
          <a:p>
            <a:pPr indent="283464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Выделение вариантов развития детей призвано обеспечить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качественную дифференциацию вариантов образования,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отсюда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максимально возможную эффективность образовательной системы.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14" y="5733256"/>
            <a:ext cx="2358927" cy="864096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5943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83464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«Особые образовательные потребности» для каждой нозологической группы, каждому типологическому варианту и возрастному этапу развития, что необходимо для качественной дифференциации вариантов самого образования.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40" y="5661249"/>
            <a:ext cx="2555501" cy="936103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45031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83464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Признание родителей детей с ОВЗ субъектами образования,  понимание и описание их особых образовательных потребностей, т.е. максимально точное определение их роли в образовании на каждом уровне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40" y="5661249"/>
            <a:ext cx="2555501" cy="936103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522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83464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Целенаправленное формирование жизненной компетенции ребенка с ОВЗ – способности применять осваиваемые знания и умения для решения жизненно важных личных и социальных задач во взаимодействии и в коммуникации с окружающими людьми.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40" y="5661249"/>
            <a:ext cx="2555501" cy="936103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5943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Ребенок с ОВЗ в цифровом мире </a:t>
            </a: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БЕЗОПАСНОСТЬ В СЕТИ ИНТЕРНЕТ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– НОВАЯ ЗАДАЧА ОБРАЗОВАНИЯ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3"/>
            <a:ext cx="2592288" cy="1224136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66634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83464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Поддержание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эмоциональной стабильности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ребенка с ОВЗ в системе образования на всех уровнях.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73216"/>
            <a:ext cx="2232248" cy="1078858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594335" cy="9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08720"/>
            <a:ext cx="7498080" cy="448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Направления развития образования лиц с ОВЗ и инвалидностью ( Стратегия образования детей с ОВЗ и инвалидов 2030г.)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500594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ранней коррекционной помощи детям с ОВЗ и детям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инвалидностью.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образовательной вертикали для всех категорий лиц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различными нарушениями в развитии, в том числе лиц с тяжелыми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множественными нарушениями развития.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диагностико-консультативной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 и 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образовательных организаций по определению специальных условий образования лиц с ОВЗ и инвалидностью.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Использование современных возможностей информационных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технологий, опора на которые позволит обучающимся, и особенно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старшеклассникам с ОВЗ, быть подготовленными к условиям и моделям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образования, где в основе инструментов обучения также лежат информационные технологии, подготавливающие выпускников к работе в условиях цифровой экономики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4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72206"/>
            <a:ext cx="2582742" cy="79855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3382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Дальнейшее развитие и совершенствование инклюзивного образования, удовлетворяющего образовательные потребности как обучающихся с ОВЗ, так и обычных учащихся, и родительское сообщество, что предполагает создание условий для обеспечения непрерывности инклюзивного образования на всех этапах образовательной вертикали, имея в виду качество образования на каждой ступени, обеспечивающее надежную базу обучающемуся с особыми образовательными потребностями для перехода на следующую ступень.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Модернизация дефектологического образования, совершенствование подготовки и повышения квалификации специалистов для работы с детьми с ОВЗ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детьми с инвалидностью.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3382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72206"/>
            <a:ext cx="2582742" cy="7985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61676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 деятельности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ГМО СИО: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357298"/>
            <a:ext cx="7749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Совершенствовать профессиональную компетентность специалистов СИО по основным направлениям и аспектам деятельности, через развитие системы наставничества и проектную деятельность муниципальных команд (районов)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2. Формировать жизненные компетенции у обучающихся с ОВЗ и применять осваиваемые знания и умения для решения жизненно важных личностных и социальных задач во взаимодействии и в коммуникации с окружающим миром.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3. Использовать современные технологии, диагностический инструментарий в реализации адаптированных образовательных программ с учетом нозологической группы и типологического варианта развития.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4. Расширять спектр специальных образовательных условий для получения качественного образования детей с ОВЗ, через взаимодействие специалистов  СИО с педагогами профессиональных сообществ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20263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Дорожная карта </a:t>
            </a:r>
            <a:r>
              <a:rPr lang="en-US" sz="2200" b="1" dirty="0" smtClean="0">
                <a:solidFill>
                  <a:srgbClr val="0070C0"/>
                </a:solidFill>
              </a:rPr>
              <a:t/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ГМО СИО план мероприятий на 2019-2020 </a:t>
            </a:r>
            <a:r>
              <a:rPr lang="ru-RU" sz="2200" b="1" dirty="0" err="1" smtClean="0">
                <a:solidFill>
                  <a:srgbClr val="0070C0"/>
                </a:solidFill>
              </a:rPr>
              <a:t>г.г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72397"/>
              </p:ext>
            </p:extLst>
          </p:nvPr>
        </p:nvGraphicFramePr>
        <p:xfrm>
          <a:off x="503238" y="1484781"/>
          <a:ext cx="8029202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40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  «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Современные педагогические (игровые) технологии как инструмент совершенствования образовательного процесса» СЕКЦИЯ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«Использование игровых образовательных технологий в психолого-педагогическом сопровождении детей с особыми образовательными потребностями»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ктябрь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13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 в рамках проекта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Усовские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педагогические чтения «Особым читателям – особое внимание»,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Дифференцированность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библиотечного воздействия в зависимости от структуры дефекта ребенка с особыми образовательными потребностями»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октябрь-ноябрь 2019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20263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ПРОГРАММА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00667"/>
              </p:ext>
            </p:extLst>
          </p:nvPr>
        </p:nvGraphicFramePr>
        <p:xfrm>
          <a:off x="1435608" y="620687"/>
          <a:ext cx="7168841" cy="6727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8446">
                  <a:extLst>
                    <a:ext uri="{9D8B030D-6E8A-4147-A177-3AD203B41FA5}">
                      <a16:colId xmlns:a16="http://schemas.microsoft.com/office/drawing/2014/main" val="1904702214"/>
                    </a:ext>
                  </a:extLst>
                </a:gridCol>
                <a:gridCol w="3360395">
                  <a:extLst>
                    <a:ext uri="{9D8B030D-6E8A-4147-A177-3AD203B41FA5}">
                      <a16:colId xmlns:a16="http://schemas.microsoft.com/office/drawing/2014/main" val="2421415136"/>
                    </a:ext>
                  </a:extLst>
                </a:gridCol>
              </a:tblGrid>
              <a:tr h="16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деятельности ГМО специалистов специального и инклюзивного образования, задачи на 2019-2020 уч.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Чепышко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Викторовна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учитель-логопед, МБОУ «Школа-интернат № 4 г. Челябинска»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val="1275954621"/>
                  </a:ext>
                </a:extLst>
              </a:tr>
              <a:tr h="1478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 в развитии и образовании детей с особыми образовательными потребностями. Концепция развития образования детей с инвалидностью и детей с ОВЗ: 2020-2030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Потапова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Алена Александровна,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МБУ ДПО ЦРО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val="3328475040"/>
                  </a:ext>
                </a:extLst>
              </a:tr>
              <a:tr h="1372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и перспективы деятельности «Школы молодого специалиста СИО» в городской системе образования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Хажеева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Геннадьевна,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учитель-логопед, МБОУ «С(К)ОШ №11 г. Челябинска»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val="3258235339"/>
                  </a:ext>
                </a:extLst>
              </a:tr>
              <a:tr h="190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лаборатория специалистов специального и инклюзивного образования как один из механизмов совершенствования дефектологической компетентности учителя-дефектолога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Меренкова Виктория Владимировна,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учитель-дефектолог, МАОУ «СОШ № 73 г. Челябинска»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val="61272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9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14928"/>
              </p:ext>
            </p:extLst>
          </p:nvPr>
        </p:nvGraphicFramePr>
        <p:xfrm>
          <a:off x="468313" y="620713"/>
          <a:ext cx="8183562" cy="525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1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 «Создание специальных условий психолого-педагогического сопровождения детей с тяжелыми и множественными нарушениями в развитии при формировании жизненных компетенций»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45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«Организации преемственности в обучении и воспитании детей с ООП на различных уровнях их воспитания и обучения»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Круглый стол в рамках взаимодействия ГМО «Эмоциональная стабильность ребенка с ОВЗ в образовании, важнейшая профессиональная задача взаимодействия педагога-психолога, учителя-логопеда, дефектолога» 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14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 «Представление компонента жизненной компетенции в логопедическом сопровождении детей с ОВЗ младшего школьного возраста»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512765"/>
              </p:ext>
            </p:extLst>
          </p:nvPr>
        </p:nvGraphicFramePr>
        <p:xfrm>
          <a:off x="539750" y="620712"/>
          <a:ext cx="8183564" cy="489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421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«Современные образовательные технологии в работе специалистов СИО при выявлении и коррекции речевых нарушений у детей с ООП»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90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Сборник практических материалов для учителей начальных классов, воспитателей, специалистов ДОО, специалистов СИО ОО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«Современные технологии, используемые в специальном - инклюзивном образовании при реализации АОП НОО для детей с ОВЗ»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168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Предлагаемые </a:t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программы повышения квалификации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20263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4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16024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1.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«</a:t>
            </a:r>
            <a:r>
              <a:rPr lang="ru-RU" sz="3600" dirty="0">
                <a:solidFill>
                  <a:srgbClr val="002060"/>
                </a:solidFill>
                <a:effectLst/>
              </a:rPr>
              <a:t>Профилактика </a:t>
            </a:r>
            <a:r>
              <a:rPr lang="ru-RU" sz="3600" dirty="0" err="1">
                <a:solidFill>
                  <a:srgbClr val="002060"/>
                </a:solidFill>
                <a:effectLst/>
              </a:rPr>
              <a:t>девиантного</a:t>
            </a:r>
            <a:r>
              <a:rPr lang="ru-RU" sz="3600" dirty="0">
                <a:solidFill>
                  <a:srgbClr val="002060"/>
                </a:solidFill>
                <a:effectLst/>
              </a:rPr>
              <a:t> поведения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детей и подростков. Детская </a:t>
            </a:r>
            <a:r>
              <a:rPr lang="ru-RU" sz="3600" dirty="0">
                <a:solidFill>
                  <a:srgbClr val="002060"/>
                </a:solidFill>
                <a:effectLst/>
              </a:rPr>
              <a:t>агрессия: что она означает и как с ней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обходиться», 36 часов.  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884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752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51648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2.«Психокоррекционная работа с детьми и взрослыми в ситуации психической депривации», 36 часов</a:t>
            </a:r>
            <a:r>
              <a:rPr lang="ru-RU" sz="3200" dirty="0" smtClean="0">
                <a:solidFill>
                  <a:srgbClr val="002060"/>
                </a:solidFill>
              </a:rPr>
              <a:t>. 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93" y="2420888"/>
            <a:ext cx="3746212" cy="36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4644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22322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3. </a:t>
            </a:r>
            <a:r>
              <a:rPr lang="ru-RU" sz="3200" dirty="0" smtClean="0">
                <a:solidFill>
                  <a:srgbClr val="002060"/>
                </a:solidFill>
              </a:rPr>
              <a:t>«Профилактика </a:t>
            </a:r>
            <a:r>
              <a:rPr lang="ru-RU" sz="3200" dirty="0">
                <a:solidFill>
                  <a:srgbClr val="002060"/>
                </a:solidFill>
              </a:rPr>
              <a:t>семейного </a:t>
            </a:r>
            <a:r>
              <a:rPr lang="ru-RU" sz="3200" dirty="0" smtClean="0">
                <a:solidFill>
                  <a:srgbClr val="002060"/>
                </a:solidFill>
              </a:rPr>
              <a:t>неблагополучия (мотивирование </a:t>
            </a:r>
            <a:r>
              <a:rPr lang="ru-RU" sz="3200" dirty="0">
                <a:solidFill>
                  <a:srgbClr val="002060"/>
                </a:solidFill>
              </a:rPr>
              <a:t>родителей на воспитательную деятельность детей и повышение родительской компетентности</a:t>
            </a:r>
            <a:r>
              <a:rPr lang="ru-RU" sz="3200" dirty="0" smtClean="0">
                <a:solidFill>
                  <a:srgbClr val="002060"/>
                </a:solidFill>
              </a:rPr>
              <a:t>)», 36 часов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920670" cy="30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" y="3793802"/>
            <a:ext cx="2617925" cy="28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275855" cy="27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201622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4. Перинатальная </a:t>
            </a:r>
            <a:r>
              <a:rPr lang="ru-RU" sz="3200" dirty="0">
                <a:solidFill>
                  <a:srgbClr val="002060"/>
                </a:solidFill>
              </a:rPr>
              <a:t>психология. Раннее развитие.  (Направление: «Психология и педагогика инклюзивного образования</a:t>
            </a:r>
            <a:r>
              <a:rPr lang="ru-RU" sz="3200" dirty="0" smtClean="0">
                <a:solidFill>
                  <a:srgbClr val="002060"/>
                </a:solidFill>
              </a:rPr>
              <a:t>»), 36 часов.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2" y="2564904"/>
            <a:ext cx="3528392" cy="411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71" y="2204864"/>
            <a:ext cx="18722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2724"/>
            <a:ext cx="2987824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База данных специалистов СИО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894763"/>
              </p:ext>
            </p:extLst>
          </p:nvPr>
        </p:nvGraphicFramePr>
        <p:xfrm>
          <a:off x="179512" y="1844822"/>
          <a:ext cx="8568952" cy="324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28">
                  <a:extLst>
                    <a:ext uri="{9D8B030D-6E8A-4147-A177-3AD203B41FA5}">
                      <a16:colId xmlns:a16="http://schemas.microsoft.com/office/drawing/2014/main" val="2252344415"/>
                    </a:ext>
                  </a:extLst>
                </a:gridCol>
                <a:gridCol w="1507896">
                  <a:extLst>
                    <a:ext uri="{9D8B030D-6E8A-4147-A177-3AD203B41FA5}">
                      <a16:colId xmlns:a16="http://schemas.microsoft.com/office/drawing/2014/main" val="4246816649"/>
                    </a:ext>
                  </a:extLst>
                </a:gridCol>
                <a:gridCol w="626535">
                  <a:extLst>
                    <a:ext uri="{9D8B030D-6E8A-4147-A177-3AD203B41FA5}">
                      <a16:colId xmlns:a16="http://schemas.microsoft.com/office/drawing/2014/main" val="3900401853"/>
                    </a:ext>
                  </a:extLst>
                </a:gridCol>
                <a:gridCol w="1511967">
                  <a:extLst>
                    <a:ext uri="{9D8B030D-6E8A-4147-A177-3AD203B41FA5}">
                      <a16:colId xmlns:a16="http://schemas.microsoft.com/office/drawing/2014/main" val="2699691382"/>
                    </a:ext>
                  </a:extLst>
                </a:gridCol>
                <a:gridCol w="768409">
                  <a:extLst>
                    <a:ext uri="{9D8B030D-6E8A-4147-A177-3AD203B41FA5}">
                      <a16:colId xmlns:a16="http://schemas.microsoft.com/office/drawing/2014/main" val="4094404692"/>
                    </a:ext>
                  </a:extLst>
                </a:gridCol>
                <a:gridCol w="1770642">
                  <a:extLst>
                    <a:ext uri="{9D8B030D-6E8A-4147-A177-3AD203B41FA5}">
                      <a16:colId xmlns:a16="http://schemas.microsoft.com/office/drawing/2014/main" val="1723671551"/>
                    </a:ext>
                  </a:extLst>
                </a:gridCol>
                <a:gridCol w="1875175">
                  <a:extLst>
                    <a:ext uri="{9D8B030D-6E8A-4147-A177-3AD203B41FA5}">
                      <a16:colId xmlns:a16="http://schemas.microsoft.com/office/drawing/2014/main" val="1158557378"/>
                    </a:ext>
                  </a:extLst>
                </a:gridCol>
              </a:tblGrid>
              <a:tr h="218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специалиста СИО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174716"/>
                  </a:ext>
                </a:extLst>
              </a:tr>
              <a:tr h="52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842276"/>
                  </a:ext>
                </a:extLst>
              </a:tr>
              <a:tr h="52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4570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5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58"/>
          <p:cNvGrpSpPr>
            <a:grpSpLocks/>
          </p:cNvGrpSpPr>
          <p:nvPr/>
        </p:nvGrpSpPr>
        <p:grpSpPr bwMode="auto">
          <a:xfrm>
            <a:off x="0" y="44450"/>
            <a:ext cx="9144000" cy="6834188"/>
            <a:chOff x="1" y="44624"/>
            <a:chExt cx="9144000" cy="683464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44614" y="104953"/>
              <a:ext cx="7777162" cy="60805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endParaRPr lang="ru-RU"/>
            </a:p>
          </p:txBody>
        </p:sp>
        <p:grpSp>
          <p:nvGrpSpPr>
            <p:cNvPr id="19473" name="Группа 57"/>
            <p:cNvGrpSpPr>
              <a:grpSpLocks/>
            </p:cNvGrpSpPr>
            <p:nvPr/>
          </p:nvGrpSpPr>
          <p:grpSpPr bwMode="auto">
            <a:xfrm>
              <a:off x="1" y="44624"/>
              <a:ext cx="9144000" cy="6834641"/>
              <a:chOff x="1" y="44624"/>
              <a:chExt cx="9144000" cy="6834641"/>
            </a:xfrm>
          </p:grpSpPr>
          <p:sp>
            <p:nvSpPr>
              <p:cNvPr id="4" name="Блок-схема: процесс 3"/>
              <p:cNvSpPr/>
              <p:nvPr/>
            </p:nvSpPr>
            <p:spPr>
              <a:xfrm>
                <a:off x="1" y="6699865"/>
                <a:ext cx="9144000" cy="1794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19475" name="Группа 29"/>
              <p:cNvGrpSpPr>
                <a:grpSpLocks/>
              </p:cNvGrpSpPr>
              <p:nvPr/>
            </p:nvGrpSpPr>
            <p:grpSpPr bwMode="auto">
              <a:xfrm>
                <a:off x="6972" y="44624"/>
                <a:ext cx="9137027" cy="670679"/>
                <a:chOff x="-17253" y="1483743"/>
                <a:chExt cx="9195759" cy="1155940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1207562" y="1483743"/>
                  <a:ext cx="621506" cy="115471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1829068" y="1491953"/>
                  <a:ext cx="7349440" cy="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-17878" y="2630251"/>
                  <a:ext cx="1233428" cy="0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91680" y="142875"/>
            <a:ext cx="7753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 «Центр развития образования  города Челябинска»</a:t>
            </a: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9525"/>
            <a:ext cx="1338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5750" y="1571625"/>
            <a:ext cx="3929063" cy="25860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454007, Челябинск,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ул.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Пятилетки, 57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8(35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700-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700-1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2" name="TextBox 42"/>
          <p:cNvSpPr txBox="1">
            <a:spLocks noChangeArrowheads="1"/>
          </p:cNvSpPr>
          <p:nvPr/>
        </p:nvSpPr>
        <p:spPr bwMode="auto">
          <a:xfrm>
            <a:off x="5076055" y="1585913"/>
            <a:ext cx="3853631" cy="25717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454021, Челябинск,</a:t>
            </a:r>
          </a:p>
          <a:p>
            <a:pPr algn="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Молодогвардейцев, 56-б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8(35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798-21-27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3" name="TextBox 46"/>
          <p:cNvSpPr txBox="1">
            <a:spLocks noChangeArrowheads="1"/>
          </p:cNvSpPr>
          <p:nvPr/>
        </p:nvSpPr>
        <p:spPr bwMode="auto">
          <a:xfrm>
            <a:off x="411956" y="4403517"/>
            <a:ext cx="8273257" cy="15696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Потапова Алена Александровна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Lenkova357@mail.ru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alyona.potapova@cro74.ru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18055" y="1194261"/>
            <a:ext cx="817562" cy="8159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Прямоугольник 53"/>
          <p:cNvSpPr/>
          <p:nvPr/>
        </p:nvSpPr>
        <p:spPr>
          <a:xfrm>
            <a:off x="5044956" y="1177925"/>
            <a:ext cx="817563" cy="8159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4" y="2640369"/>
            <a:ext cx="8842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94" y="2625754"/>
            <a:ext cx="88423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468103" y="4405312"/>
            <a:ext cx="798513" cy="8191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71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215313" y="6356350"/>
            <a:ext cx="4699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A8FDA3F-127F-4372-9082-5A5832EB2B69}" type="slidenum">
              <a:rPr lang="ru-RU" smtClean="0">
                <a:solidFill>
                  <a:srgbClr val="000000"/>
                </a:solidFill>
                <a:cs typeface="DejaVu Sans Condensed" charset="0"/>
              </a:rPr>
              <a:pPr/>
              <a:t>28</a:t>
            </a:fld>
            <a:endParaRPr lang="ru-RU">
              <a:solidFill>
                <a:srgbClr val="000000"/>
              </a:solidFill>
              <a:cs typeface="DejaVu Sans Condensed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572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6096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0" y="7620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14400" y="9144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66800" y="10668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6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ÐÐ°ÑÑÐ¸Ð½ÐºÐ¸ Ð¿Ð¾ Ð·Ð°Ð¿ÑÐ¾ÑÑ Ð¸Ð½ÑÑÐ¸ÑÑÑ ÐºÐ¾ÑÑÐµÐºÑÐ¸Ð¾Ð½Ð½Ð¾Ð¹ Ð¿ÐµÐ´Ð°Ð³Ð¾Ð³Ð¸ÐºÐ¸ Ð»Ð¾Ð³Ð¾ÑÐ¸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160338"/>
            <a:ext cx="2026383" cy="1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ПРОГРАММА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101133"/>
              </p:ext>
            </p:extLst>
          </p:nvPr>
        </p:nvGraphicFramePr>
        <p:xfrm>
          <a:off x="1763688" y="1052736"/>
          <a:ext cx="7169999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3222693107"/>
                    </a:ext>
                  </a:extLst>
                </a:gridCol>
                <a:gridCol w="3713615">
                  <a:extLst>
                    <a:ext uri="{9D8B030D-6E8A-4147-A177-3AD203B41FA5}">
                      <a16:colId xmlns:a16="http://schemas.microsoft.com/office/drawing/2014/main" val="1898746747"/>
                    </a:ext>
                  </a:extLst>
                </a:gridCol>
              </a:tblGrid>
              <a:tr h="1883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педагогического мастерства «Педагогический калейдоскоп»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Шаламова Татьяна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Юрьевна,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МБУ ДПО ЦРО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68812512"/>
                  </a:ext>
                </a:extLst>
              </a:tr>
              <a:tr h="27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сетевого взаимодействия в решении проблем технологического дефицита образования детей с ОВЗ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Светлакова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Любовь Викторовна, заместитель директора по УВР, МБОУ «С(К)ОШ №11 г. Челябинска»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4677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9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 algn="ctr" fontAlgn="t">
              <a:buNone/>
            </a:pPr>
            <a:endParaRPr lang="ru-RU" b="1" dirty="0" smtClean="0"/>
          </a:p>
          <a:p>
            <a:pPr marL="82296" indent="0" algn="ctr" fontAlgn="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Фестиваль </a:t>
            </a:r>
            <a:r>
              <a:rPr lang="ru-RU" sz="4000" b="1" dirty="0">
                <a:solidFill>
                  <a:srgbClr val="0070C0"/>
                </a:solidFill>
              </a:rPr>
              <a:t>педагогического мастерства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82296" indent="0" algn="ctr" fontAlgn="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>
                <a:solidFill>
                  <a:srgbClr val="0070C0"/>
                </a:solidFill>
              </a:rPr>
              <a:t>Педагогический калейдоскоп</a:t>
            </a:r>
            <a:r>
              <a:rPr lang="ru-RU" sz="4000" b="1" dirty="0" smtClean="0">
                <a:solidFill>
                  <a:srgbClr val="0070C0"/>
                </a:solidFill>
              </a:rPr>
              <a:t>»</a:t>
            </a:r>
          </a:p>
          <a:p>
            <a:pPr marL="82296" indent="0" algn="ctr" fontAlgn="t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82296" indent="0" fontAlgn="t">
              <a:buNone/>
            </a:pPr>
            <a:endParaRPr lang="ru-RU" dirty="0"/>
          </a:p>
          <a:p>
            <a:pPr marL="82296" indent="0" algn="r" fontAlgn="t">
              <a:buNone/>
            </a:pPr>
            <a:r>
              <a:rPr lang="ru-RU" sz="2000" b="1" dirty="0">
                <a:solidFill>
                  <a:srgbClr val="0070C0"/>
                </a:solidFill>
              </a:rPr>
              <a:t>Шаламова Татьяна Юрьевна, </a:t>
            </a:r>
            <a:endParaRPr lang="ru-RU" sz="2000" dirty="0">
              <a:solidFill>
                <a:srgbClr val="0070C0"/>
              </a:solidFill>
            </a:endParaRPr>
          </a:p>
          <a:p>
            <a:pPr marL="82296" indent="0" algn="r" fontAlgn="t">
              <a:buNone/>
            </a:pPr>
            <a:r>
              <a:rPr lang="ru-RU" sz="2000" b="1" dirty="0">
                <a:solidFill>
                  <a:srgbClr val="0070C0"/>
                </a:solidFill>
              </a:rPr>
              <a:t>м</a:t>
            </a:r>
            <a:r>
              <a:rPr lang="ru-RU" sz="2000" b="1" dirty="0" smtClean="0">
                <a:solidFill>
                  <a:srgbClr val="0070C0"/>
                </a:solidFill>
              </a:rPr>
              <a:t>етодист отдела общего образования, </a:t>
            </a:r>
          </a:p>
          <a:p>
            <a:pPr marL="82296" indent="0" algn="r" fontAlgn="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МБУ </a:t>
            </a:r>
            <a:r>
              <a:rPr lang="ru-RU" sz="2000" b="1" dirty="0">
                <a:solidFill>
                  <a:srgbClr val="0070C0"/>
                </a:solidFill>
              </a:rPr>
              <a:t>ДПО ЦРО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Ð Ð§ÐµÐ»ÑÐ±Ð¸Ð½ÑÐºÐµ ÑÑÐ°ÑÑÐ¾Ð²Ð°Ð»Ð¸ ÐºÐ¾Ð½ÐºÑÑÑÑ Ð¿ÑÐ¾ÑÐµÑÑÐ¸Ð¾Ð½Ð°Ð»ÑÐ½Ð¾Ð³Ð¾ Ð¼Ð°ÑÑÐµÑÑÑÐ²Ð° Ð´Ð»Ñ Ð¿ÐµÐ´Ð°Ð³Ð¾Ð³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4365104"/>
            <a:ext cx="22322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160338"/>
            <a:ext cx="2026383" cy="1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78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52736"/>
            <a:ext cx="749808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Портал  Комитета по делам образования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г. Челябинска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962088" cy="389952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>
                <a:hlinkClick r:id="rId2"/>
              </a:rPr>
              <a:t>До 1 октября 2019 находится </a:t>
            </a:r>
          </a:p>
          <a:p>
            <a:pPr marL="82296" indent="0">
              <a:buNone/>
            </a:pPr>
            <a:endParaRPr lang="ru-RU" dirty="0">
              <a:hlinkClick r:id="rId2"/>
            </a:endParaRPr>
          </a:p>
          <a:p>
            <a:pPr marL="82296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chel-edu.ru/competitions/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С 1 октября 2019 г </a:t>
            </a:r>
            <a:r>
              <a:rPr lang="ru-RU" dirty="0" err="1" smtClean="0"/>
              <a:t>Банер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Раздел Конкурсы</a:t>
            </a:r>
          </a:p>
          <a:p>
            <a:pPr marL="82296" indent="0">
              <a:buNone/>
            </a:pPr>
            <a:r>
              <a:rPr lang="ru-RU" dirty="0" smtClean="0"/>
              <a:t>-конкурсы </a:t>
            </a:r>
            <a:r>
              <a:rPr lang="ru-RU" dirty="0" err="1" smtClean="0"/>
              <a:t>профмастерства</a:t>
            </a: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Ð Ð§ÐµÐ»ÑÐ±Ð¸Ð½ÑÐºÐµ ÑÑÐ°ÑÑÐ¾Ð²Ð°Ð»Ð¸ ÐºÐ¾Ð½ÐºÑÑÑÑ Ð¿ÑÐ¾ÑÐµÑÑÐ¸Ð¾Ð½Ð°Ð»ÑÐ½Ð¾Ð³Ð¾ Ð¼Ð°ÑÑÐµÑÑÑÐ²Ð° Ð´Ð»Ñ Ð¿ÐµÐ´Ð°Ð³Ð¾Ð³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3789040"/>
            <a:ext cx="24482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651"/>
            <a:ext cx="1817423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2938"/>
            <a:ext cx="216024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40768"/>
            <a:ext cx="7315224" cy="30963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/>
              </a:rPr>
              <a:t>Целевые ориентиры в развитии и образовании детей с особыми образовательными потребностями.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Концепция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/>
              </a:rPr>
              <a:t>развития образования детей с инвалидностью и детей с ОВЗ: 2020-2030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/>
              </a:rPr>
              <a:t>г.г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7311186" cy="122413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Потапова А.А.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методист МБУ ДПО ЦРО Г. Челябинска</a:t>
            </a:r>
          </a:p>
          <a:p>
            <a:pPr algn="r"/>
            <a:endParaRPr lang="ru-RU" sz="2000" b="1" dirty="0" smtClean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12.09.19.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3274"/>
            <a:ext cx="2868830" cy="7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Задачи ГМО специалистов специального и инклюзивного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933588" cy="492922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dirty="0" smtClean="0"/>
              <a:t>1.Совершенствовать профессиональную компетентность специалистов СИО по основным направлениям и аспектам деятельности, через развитие системы наставничества и проектную деятельность муниципальных команд (районов)</a:t>
            </a:r>
          </a:p>
          <a:p>
            <a:pPr>
              <a:buNone/>
            </a:pPr>
            <a:r>
              <a:rPr lang="ru-RU" sz="6200" dirty="0" smtClean="0"/>
              <a:t>2. Способствовать Формированию жизненных компетенций у обучающихся с ОВЗ.  Стимулировать использование осваиваемых знаний и умений для решения жизненно важных личностных и социальных задач во взаимодействии и в коммуникации с окружающим миром. </a:t>
            </a:r>
          </a:p>
          <a:p>
            <a:pPr>
              <a:buNone/>
            </a:pPr>
            <a:r>
              <a:rPr lang="ru-RU" sz="6200" dirty="0" smtClean="0"/>
              <a:t>3. Использовать современные образовательные технологии, диагностический инструментарий в реализации адаптированных образовательных программ с учетом нозологической группы и типологического варианта развития</a:t>
            </a:r>
          </a:p>
          <a:p>
            <a:pPr>
              <a:buNone/>
            </a:pPr>
            <a:r>
              <a:rPr lang="ru-RU" sz="6200" dirty="0" smtClean="0"/>
              <a:t>4.Расширять спектр специальных образовательных условий для получения качественного образования детей с ОВЗ, через взаимодействие специалистов  СИО с педагогами профессиональных сообществ. 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3382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164" y="548680"/>
            <a:ext cx="8147902" cy="5678630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ru-RU" dirty="0" smtClean="0"/>
          </a:p>
          <a:p>
            <a:pPr algn="ctr" fontAlgn="base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развития образования детей с инвалидностью и детей с ОВЗ: </a:t>
            </a:r>
          </a:p>
          <a:p>
            <a:pPr algn="ctr" fontAlgn="base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2020-2030 г.г.</a:t>
            </a:r>
          </a:p>
          <a:p>
            <a:pPr algn="ctr" fontAlgn="base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развития образования  детей с ОВЗ и детей-инвалидов до 2030 г. </a:t>
            </a:r>
          </a:p>
          <a:p>
            <a:pPr algn="ctr" fontAlgn="base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  <a:p>
            <a:pPr algn="r"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ФГБНУ «Институт коррекционной педагогики Российской академии образования»,  г.Москва, 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Малофеев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пед.н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., академик РАО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09534"/>
            <a:ext cx="2150693" cy="787818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3382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" y="5301208"/>
            <a:ext cx="1883701" cy="1412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58636"/>
            <a:ext cx="7498080" cy="405454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2000" dirty="0">
                <a:hlinkClick r:id="rId2"/>
              </a:rPr>
              <a:t>http://umc.chel-edu.ru//</a:t>
            </a:r>
            <a:r>
              <a:rPr lang="en-US" sz="2000" dirty="0" smtClean="0">
                <a:hlinkClick r:id="rId2"/>
              </a:rPr>
              <a:t>obshchee-obrazovanie/gmo/spetsialnoe-korrektsionnoe-obrazovanie/meropriatia.php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>На сайте МБУ ДПО ЦРО </a:t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>Раздел  Городские методические объединения</a:t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>Специальное-инклюзивное образование</a:t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>Методические материалы</a:t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</a:rPr>
              <a:t>Концепция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образования детей с инвалидностью и детей с ОВЗ: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2020-2030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229200"/>
            <a:ext cx="1838987" cy="1379240"/>
          </a:xfrm>
        </p:spPr>
      </p:pic>
      <p:cxnSp>
        <p:nvCxnSpPr>
          <p:cNvPr id="11" name="Прямая со стрелкой 10"/>
          <p:cNvCxnSpPr/>
          <p:nvPr/>
        </p:nvCxnSpPr>
        <p:spPr>
          <a:xfrm>
            <a:off x="5148064" y="206084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8064" y="285293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8064" y="371703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564"/>
            <a:ext cx="13382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148064" y="458112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Концепции развития образования детей с инвалидностью и детей с ограниченными возможностями здоровья (далее ОВЗ), позволяет использовать результаты современных междисциплинарных исследований как основу для принятия профессиональных решений </a:t>
            </a:r>
          </a:p>
          <a:p>
            <a:pPr>
              <a:buNone/>
            </a:pPr>
            <a:r>
              <a:rPr lang="ru-RU" b="1" dirty="0" smtClean="0"/>
              <a:t>Концепция </a:t>
            </a:r>
            <a:r>
              <a:rPr lang="ru-RU" dirty="0" smtClean="0"/>
              <a:t>определяет пути достижения качественно более высоких результатов в развитии, воспитании, образовании, социализации и профессионализации детей с ОВЗ, развитие социального статуса ребенка, сохранение и развитие социального статуса и жизненной перспективы семьи, его воспитывающей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40" y="5661249"/>
            <a:ext cx="2555501" cy="936103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3382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Ключевая точка роста всей образовательной системы ––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ранней (с первых месяцев жизни) помощи детям с ОВЗ и детям группы риска.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40" y="5661249"/>
            <a:ext cx="2555501" cy="936103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1522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1325</Words>
  <Application>Microsoft Office PowerPoint</Application>
  <PresentationFormat>Экран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Aharoni</vt:lpstr>
      <vt:lpstr>Arial</vt:lpstr>
      <vt:lpstr>Calibri</vt:lpstr>
      <vt:lpstr>Corbel</vt:lpstr>
      <vt:lpstr>DejaVu Sans Condensed</vt:lpstr>
      <vt:lpstr>Droid Sans Fallback</vt:lpstr>
      <vt:lpstr>Gill Sans MT</vt:lpstr>
      <vt:lpstr>Segoe UI Web (Cyrillic)</vt:lpstr>
      <vt:lpstr>Times New Roman</vt:lpstr>
      <vt:lpstr>Verdana</vt:lpstr>
      <vt:lpstr>Wingdings 2</vt:lpstr>
      <vt:lpstr>Солнцестояние</vt:lpstr>
      <vt:lpstr>  Единый городской методический день  Специалисты специального  и инклюзивного образования  </vt:lpstr>
      <vt:lpstr>ПРОГРАММА </vt:lpstr>
      <vt:lpstr>ПРОГРАММА</vt:lpstr>
      <vt:lpstr>Целевые ориентиры в развитии и образовании детей с особыми образовательными потребностями.   Концепция развития образования детей с инвалидностью и детей с ОВЗ: 2020-2030 г.г. </vt:lpstr>
      <vt:lpstr>Задачи ГМО специалистов специального и инклюзивного образования  </vt:lpstr>
      <vt:lpstr>Презентация PowerPoint</vt:lpstr>
      <vt:lpstr>http://umc.chel-edu.ru//obshchee-obrazovanie/gmo/spetsialnoe-korrektsionnoe-obrazovanie/meropriatia.php     На сайте МБУ ДПО ЦРО    Раздел  Городские методические объединения   Специальное-инклюзивное образование   Методические материалы  Концепция развития образования детей с инвалидностью и детей с ОВЗ: 2020-2030 г.г.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развития образования лиц с ОВЗ и инвалидностью ( Стратегия образования детей с ОВЗ и инвалидов 2030г.) </vt:lpstr>
      <vt:lpstr>Презентация PowerPoint</vt:lpstr>
      <vt:lpstr>Задачи деятельности  ГМО СИО: </vt:lpstr>
      <vt:lpstr>  Дорожная карта  ГМО СИО план мероприятий на 2019-2020 г.г. </vt:lpstr>
      <vt:lpstr>Презентация PowerPoint</vt:lpstr>
      <vt:lpstr>Презентация PowerPoint</vt:lpstr>
      <vt:lpstr> Предлагаемые  программы повышения квалификации</vt:lpstr>
      <vt:lpstr>1. «Профилактика девиантного поведения детей и подростков. Детская агрессия: что она означает и как с ней обходиться», 36 часов.  </vt:lpstr>
      <vt:lpstr>2.«Психокоррекционная работа с детьми и взрослыми в ситуации психической депривации», 36 часов.   </vt:lpstr>
      <vt:lpstr>  3. «Профилактика семейного неблагополучия (мотивирование родителей на воспитательную деятельность детей и повышение родительской компетентности)», 36 часов. </vt:lpstr>
      <vt:lpstr>4. Перинатальная психология. Раннее развитие.  (Направление: «Психология и педагогика инклюзивного образования»), 36 часов.</vt:lpstr>
      <vt:lpstr>База данных специалистов СИО</vt:lpstr>
      <vt:lpstr>Презентация PowerPoint</vt:lpstr>
      <vt:lpstr>Презентация PowerPoint</vt:lpstr>
      <vt:lpstr>Презентация PowerPoint</vt:lpstr>
      <vt:lpstr>Портал  Комитета по делам образования  г. Челябинска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Целевые ориентиры деятельности ГМО педагогов-психологов образования г. Челябинска 2019-2020 уч. г.: повышение профессионального уровня и реализации творческого потенциала педагогов-психологов образования (Конкурс психолого-педагогических программ   в образовательной среде)</dc:title>
  <dc:creator>User</dc:creator>
  <cp:lastModifiedBy>User</cp:lastModifiedBy>
  <cp:revision>28</cp:revision>
  <dcterms:created xsi:type="dcterms:W3CDTF">2019-09-10T17:18:29Z</dcterms:created>
  <dcterms:modified xsi:type="dcterms:W3CDTF">2019-09-12T05:31:59Z</dcterms:modified>
</cp:coreProperties>
</file>