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2" r:id="rId3"/>
    <p:sldId id="263" r:id="rId4"/>
    <p:sldId id="264" r:id="rId5"/>
    <p:sldId id="265" r:id="rId6"/>
    <p:sldId id="266" r:id="rId7"/>
    <p:sldId id="271" r:id="rId8"/>
    <p:sldId id="270" r:id="rId9"/>
    <p:sldId id="272" r:id="rId10"/>
    <p:sldId id="273" r:id="rId11"/>
    <p:sldId id="267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B6"/>
    <a:srgbClr val="006CFF"/>
    <a:srgbClr val="97000B"/>
    <a:srgbClr val="F9D600"/>
    <a:srgbClr val="324057"/>
    <a:srgbClr val="007CCE"/>
    <a:srgbClr val="2A1255"/>
    <a:srgbClr val="A58C51"/>
    <a:srgbClr val="213969"/>
    <a:srgbClr val="3323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0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phlib.ru/greenstone3/librar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20" y="277907"/>
            <a:ext cx="7279341" cy="289559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Формирование речевой базы у детей мигрантов и представителей этнических меньшинств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учителем-логопедом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75541" y="5477434"/>
            <a:ext cx="4912659" cy="1210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Попова Татьяна Николаевна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учитель-логопед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МАОУ «Лицей № 35 г. Челябинска»</a:t>
            </a:r>
            <a:endParaRPr kumimoji="0" lang="en-US" sz="2400" i="0" u="none" strike="noStrike" kern="1200" cap="none" spc="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1257" y="94557"/>
            <a:ext cx="628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коррекционного обучения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850900"/>
            <a:ext cx="69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ролевое моделирование типовых ситуаций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" y="1524000"/>
            <a:ext cx="69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словесный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300" y="2171700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наглядно-демонстрационный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900" y="2921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игровой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695700"/>
            <a:ext cx="28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практический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057" y="94557"/>
            <a:ext cx="6281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Особенности речевого развития детей, овладевающих русским (неродным) языком</a:t>
            </a:r>
            <a:endParaRPr lang="ru-RU" sz="28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1524000"/>
            <a:ext cx="821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овладение речью происходит на более позднем этапе;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70100"/>
            <a:ext cx="7810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словарный запас часто меньше, чем у сверстников;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00" y="2616200"/>
            <a:ext cx="863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для правильного усвоения грамматики необходимо систематическое обучение;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100" y="3581400"/>
            <a:ext cx="863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могут возникнуть трудности при усвоении письменной речи;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00" y="4572000"/>
            <a:ext cx="863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при отсутствии практики может возникнуть постепенная утрата не доминирующего родного языка;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00" y="5702300"/>
            <a:ext cx="863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детей могут возникать эмоциональные трудности, которые проявляются в поведении.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2743200"/>
            <a:ext cx="561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78" y="649939"/>
            <a:ext cx="87226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Меньшинство этническое - группа граждан, численно уступающая остальному населению государства и не занимающая господствующего положения, члены которой имеют этнические, религиозные или языковые отличия от остального населения и демонстрируют солидарное желание сохранить своё культурное своеобразие и групповую целостность.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288" y="4672998"/>
            <a:ext cx="85881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Дети мигранты - это дети, семьи которых прибыли в страну и для них важно, чтобы ребёнок вливался в общество, не чувствовал себя чужим.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9471" y="152792"/>
            <a:ext cx="53689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Электронная библиотека ИФ РАН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744" y="3688810"/>
            <a:ext cx="83711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ru-RU" sz="2600" b="1" dirty="0" err="1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Деминцева</a:t>
            </a:r>
            <a:r>
              <a:rPr lang="ru-RU" sz="2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, антрополог, доцент НИИ ВШЭ города Санкт-Петербург</a:t>
            </a:r>
            <a:endParaRPr lang="ru-RU" sz="2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6545" y="281582"/>
            <a:ext cx="7358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НИИ ВШЭ г. Санкт-Петербург, лаборатория </a:t>
            </a:r>
            <a:r>
              <a:rPr lang="ru-RU" sz="28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«Социология образования и науки»</a:t>
            </a:r>
            <a:endParaRPr lang="ru-RU" sz="26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1" y="1371601"/>
            <a:ext cx="370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Категории мигрантов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7" y="2024744"/>
            <a:ext cx="8371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мигранты поколения 1,5 (дети, успевшие поучиться в школе в родной стране, с частично сложившейся культурной идентичностью)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7" y="3635827"/>
            <a:ext cx="8371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поколения 1,75 (дети, перевезённые в дошкольном возрасте; они почти не помнят родину и говорят на языке принимающей страны без акцента)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853" y="5290455"/>
            <a:ext cx="8371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поколения 1,25 (они приехали в Россию в возрасте 13-17 лет; их культурная и этническая принадлежность сформировалась на родине)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036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036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8611" y="1206502"/>
          <a:ext cx="8937814" cy="5405441"/>
        </p:xfrm>
        <a:graphic>
          <a:graphicData uri="http://schemas.openxmlformats.org/drawingml/2006/table">
            <a:tbl>
              <a:tblPr/>
              <a:tblGrid>
                <a:gridCol w="1048870"/>
                <a:gridCol w="1362636"/>
                <a:gridCol w="1165411"/>
                <a:gridCol w="1192306"/>
                <a:gridCol w="941294"/>
                <a:gridCol w="1111624"/>
                <a:gridCol w="986118"/>
                <a:gridCol w="1129555"/>
              </a:tblGrid>
              <a:tr h="1254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Национальность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  <a:cs typeface="Times New Roman"/>
                        </a:rPr>
                        <a:t>Владеют русским языком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  <a:cs typeface="Times New Roman"/>
                        </a:rPr>
                        <a:t>(понимают, но не пишут)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  <a:cs typeface="Times New Roman"/>
                        </a:rPr>
                        <a:t>Владеют русским языком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  <a:cs typeface="Times New Roman"/>
                        </a:rPr>
                        <a:t>(не понимают, но  пишут)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Не владеют русским языком (не понимают,  не пишут)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00">
                        <a:latin typeface="Calibri"/>
                      </a:endParaRPr>
                    </a:p>
                  </a:txBody>
                  <a:tcPr marL="12065" marR="12065" marT="120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00">
                        <a:latin typeface="Calibri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Уровень НОО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  <a:cs typeface="Times New Roman"/>
                        </a:rPr>
                        <a:t>Уровень ООО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Уровень НОО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Уровень ООО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Уровень НОО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Уровень ООО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Узбеки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Таджики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164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Кыргызы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Армяне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00">
                        <a:latin typeface="Calibri"/>
                      </a:endParaRPr>
                    </a:p>
                  </a:txBody>
                  <a:tcPr marL="12065" marR="12065" marT="120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00">
                        <a:latin typeface="Calibri"/>
                      </a:endParaRPr>
                    </a:p>
                  </a:txBody>
                  <a:tcPr marL="12065" marR="12065" marT="120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6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Азербайджанцы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00">
                        <a:latin typeface="Calibri"/>
                      </a:endParaRPr>
                    </a:p>
                  </a:txBody>
                  <a:tcPr marL="12065" marR="12065" marT="120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00">
                        <a:latin typeface="Calibri"/>
                      </a:endParaRPr>
                    </a:p>
                  </a:txBody>
                  <a:tcPr marL="12065" marR="12065" marT="120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00">
                        <a:latin typeface="Calibri"/>
                      </a:endParaRPr>
                    </a:p>
                  </a:txBody>
                  <a:tcPr marL="12065" marR="12065" marT="120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Казахи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00">
                        <a:latin typeface="Calibri"/>
                      </a:endParaRPr>
                    </a:p>
                  </a:txBody>
                  <a:tcPr marL="12065" marR="12065" marT="120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00">
                        <a:latin typeface="Calibri"/>
                      </a:endParaRPr>
                    </a:p>
                  </a:txBody>
                  <a:tcPr marL="12065" marR="12065" marT="120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00">
                        <a:latin typeface="Calibri"/>
                      </a:endParaRPr>
                    </a:p>
                  </a:txBody>
                  <a:tcPr marL="12065" marR="12065" marT="120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Чеченцы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065" marR="12065" marT="120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00">
                        <a:latin typeface="Calibri"/>
                      </a:endParaRPr>
                    </a:p>
                  </a:txBody>
                  <a:tcPr marL="12065" marR="12065" marT="120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00">
                        <a:latin typeface="Calibri"/>
                      </a:endParaRPr>
                    </a:p>
                  </a:txBody>
                  <a:tcPr marL="12065" marR="12065" marT="120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00">
                        <a:latin typeface="Calibri"/>
                      </a:endParaRPr>
                    </a:p>
                  </a:txBody>
                  <a:tcPr marL="12065" marR="12065" marT="1206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26895"/>
            <a:ext cx="897367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Информация об обучающихся (детей мигрантов), испытывающих трудности в обучении, связанные с языковыми и </a:t>
            </a:r>
            <a:r>
              <a:rPr lang="ru-RU" sz="2300" b="1" dirty="0" err="1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социокультурными</a:t>
            </a:r>
            <a:r>
              <a:rPr lang="ru-RU" sz="23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 барьерами, Курчатовский район</a:t>
            </a:r>
            <a:endParaRPr lang="ru-RU" sz="2300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115" y="134471"/>
            <a:ext cx="7595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документы, регламентирующие деятельность педагогов специального и инклюзивного образования</a:t>
            </a:r>
            <a:endParaRPr lang="ru-RU" sz="2800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582" y="3132340"/>
            <a:ext cx="8862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закон от 25.07.2002 № 115-ФЗ «О правовом положении</a:t>
            </a:r>
          </a:p>
          <a:p>
            <a:pPr marL="514350" lvl="0" indent="-5143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иностранных граждан в Российской Федерации» (с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 доп., вступ. в силу с</a:t>
            </a:r>
          </a:p>
          <a:p>
            <a:pPr marL="514350" lvl="0" indent="-5143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16.01.2019)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4" y="1469571"/>
            <a:ext cx="881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Конституция РФ от 25.12.1993г., с изменениями от 21.07.2014 № 11-ФКЗ. Принята всенародным голосованием 12 декабря 1993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329538"/>
            <a:ext cx="8980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Конвенция о правах ребёнка. Принята резолюцией 44/25 Генеральной Ассамблеи от 20.11.1989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518" y="4278083"/>
            <a:ext cx="881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Указ Президента РФ от 31.10.2018 № 622 «О Концепции государственной миграционной политики РФ на 2019 – 2025 годы»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518" y="5124264"/>
            <a:ext cx="881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Письмо Министерства образования РФ от 14 декабря 2000 г. № 2 «Об организации работы логопедического пункта общеобразовательного учреждения»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181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057" y="221557"/>
            <a:ext cx="628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Структурные компоненты речи</a:t>
            </a:r>
            <a:endParaRPr lang="ru-RU" sz="2800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1115" y="1317172"/>
            <a:ext cx="164374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Звуковой состав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6458" y="1328053"/>
            <a:ext cx="161108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Словари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8657" y="1349831"/>
            <a:ext cx="278674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Грамматический строй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351315" y="816429"/>
            <a:ext cx="718459" cy="424542"/>
          </a:xfrm>
          <a:prstGeom prst="straightConnector1">
            <a:avLst/>
          </a:prstGeom>
          <a:ln w="38100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403274" y="1017811"/>
            <a:ext cx="457200" cy="10890"/>
          </a:xfrm>
          <a:prstGeom prst="straightConnector1">
            <a:avLst/>
          </a:prstGeom>
          <a:ln w="38100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6700156" y="865413"/>
            <a:ext cx="446317" cy="370113"/>
          </a:xfrm>
          <a:prstGeom prst="straightConnector1">
            <a:avLst/>
          </a:prstGeom>
          <a:ln w="38100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4030" y="2862948"/>
            <a:ext cx="179614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Фонетика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1009" y="2862948"/>
            <a:ext cx="23839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Лексикология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9027" y="2841173"/>
            <a:ext cx="243839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Грамматика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1396094" y="2566305"/>
            <a:ext cx="326573" cy="5447"/>
          </a:xfrm>
          <a:prstGeom prst="straightConnector1">
            <a:avLst/>
          </a:prstGeom>
          <a:ln w="38100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346115" y="2582633"/>
            <a:ext cx="402775" cy="5453"/>
          </a:xfrm>
          <a:prstGeom prst="straightConnector1">
            <a:avLst/>
          </a:prstGeom>
          <a:ln w="38100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7396842" y="2574474"/>
            <a:ext cx="402773" cy="1"/>
          </a:xfrm>
          <a:prstGeom prst="straightConnector1">
            <a:avLst/>
          </a:prstGeom>
          <a:ln w="38100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16064" y="4114801"/>
            <a:ext cx="238399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Морфология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1407" y="4114802"/>
            <a:ext cx="238399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Синтаксис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 flipV="1">
            <a:off x="5736771" y="3461656"/>
            <a:ext cx="1001488" cy="566057"/>
          </a:xfrm>
          <a:prstGeom prst="straightConnector1">
            <a:avLst/>
          </a:prstGeom>
          <a:ln w="38100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7445832" y="3766459"/>
            <a:ext cx="555170" cy="10887"/>
          </a:xfrm>
          <a:prstGeom prst="straightConnector1">
            <a:avLst/>
          </a:prstGeom>
          <a:ln w="38100">
            <a:solidFill>
              <a:schemeClr val="tx1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385849"/>
            <a:ext cx="8762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речевой и социальной адаптации детей мигрантов (представителей этнических меньшинств) посредством повышения уровня владения русской речью.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301" y="348557"/>
            <a:ext cx="7380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Цель коррекционно-развивающих </a:t>
            </a:r>
            <a:r>
              <a:rPr lang="ru-RU" sz="28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занятий учителя-логопеда </a:t>
            </a:r>
            <a:endParaRPr lang="ru-RU" sz="28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-7043"/>
            <a:ext cx="781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Задачи коррекционно-развивающего обучения </a:t>
            </a:r>
            <a:endParaRPr lang="ru-RU" sz="28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00" y="558800"/>
            <a:ext cx="571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обогащение и уточнение словарного запаса;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939800"/>
            <a:ext cx="880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активизация употребления новых слов в различных синтаксических конструкциях;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" y="1689100"/>
            <a:ext cx="817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формирование навыка словообразования и словоизменения;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120900"/>
            <a:ext cx="8318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обучение правильному согласованию различных частей речи;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552700"/>
            <a:ext cx="8966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обучение правильному грамматическому оформлению предложений;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00" y="2984500"/>
            <a:ext cx="896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формирование умения пользоваться приобретенными навыками в самостоятельной речи;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700" y="3746500"/>
            <a:ext cx="7239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формирование коммуникативной функции речи;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700" y="4191000"/>
            <a:ext cx="877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формирование желания участвовать в коммуникативно-речевых ситуациях;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924048"/>
            <a:ext cx="895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формирование положительной мотивации речи в игровых ситуациях;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700" y="5304135"/>
            <a:ext cx="895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развитие чуткости к грамматической правильности своей речи на неродном (русском) языке;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700" y="6050459"/>
            <a:ext cx="871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воспитание терпимости и взаимоуважение в условиях межнационального общения.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C43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4C43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057" y="94557"/>
            <a:ext cx="628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41B6"/>
                </a:solidFill>
                <a:latin typeface="Times New Roman" pitchFamily="18" charset="0"/>
                <a:cs typeface="Times New Roman" pitchFamily="18" charset="0"/>
              </a:rPr>
              <a:t>Принципы построения занятий</a:t>
            </a:r>
            <a:endParaRPr lang="ru-RU" sz="2800" b="1" dirty="0">
              <a:solidFill>
                <a:srgbClr val="0041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850900"/>
            <a:ext cx="372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общедидактический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1612900"/>
            <a:ext cx="372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комплексности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100" y="2349500"/>
            <a:ext cx="372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системности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900" y="31623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онтогенетический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3987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лексико-грамматический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686300"/>
            <a:ext cx="8674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всех базовых параметров грамматики русского языка проходит в рамках одной или нескольких лексических тем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671</Words>
  <Application>Microsoft Office PowerPoint</Application>
  <PresentationFormat>Экран (4:3)</PresentationFormat>
  <Paragraphs>119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Формирование речевой базы у детей мигрантов и представителей этнических меньшинств  учителем-логопедом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107</cp:revision>
  <dcterms:created xsi:type="dcterms:W3CDTF">2016-11-18T14:12:19Z</dcterms:created>
  <dcterms:modified xsi:type="dcterms:W3CDTF">2019-01-24T08:10:45Z</dcterms:modified>
</cp:coreProperties>
</file>