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6" r:id="rId2"/>
    <p:sldId id="321" r:id="rId3"/>
    <p:sldId id="309" r:id="rId4"/>
    <p:sldId id="322" r:id="rId5"/>
    <p:sldId id="310" r:id="rId6"/>
    <p:sldId id="316" r:id="rId7"/>
    <p:sldId id="325" r:id="rId8"/>
    <p:sldId id="323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17" r:id="rId22"/>
    <p:sldId id="32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A50021"/>
    <a:srgbClr val="DE5142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29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7D11A-4899-4FD7-B531-EDC47CE3B950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F5C41-4893-4EDE-BCD5-F940C53B0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7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F133-2399-4A5C-9112-35087D691185}" type="datetime1">
              <a:rPr lang="ru-RU" smtClean="0"/>
              <a:pPr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5465-430E-4C1D-A4CF-D28CA609F845}" type="datetime1">
              <a:rPr lang="ru-RU" smtClean="0"/>
              <a:pPr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7B53-FB7E-485A-A861-0F116EA19821}" type="datetime1">
              <a:rPr lang="ru-RU" smtClean="0"/>
              <a:pPr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3568" y="2060848"/>
            <a:ext cx="7772400" cy="2500329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 userDrawn="1"/>
        </p:nvSpPr>
        <p:spPr>
          <a:xfrm>
            <a:off x="2051720" y="332656"/>
            <a:ext cx="6306494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Методическая сеть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«ДАР РЕЧИ»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-20782" y="5572140"/>
            <a:ext cx="9194656" cy="1285860"/>
          </a:xfrm>
          <a:prstGeom prst="rect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дзаголовок 2"/>
          <p:cNvSpPr txBox="1">
            <a:spLocks/>
          </p:cNvSpPr>
          <p:nvPr userDrawn="1"/>
        </p:nvSpPr>
        <p:spPr>
          <a:xfrm>
            <a:off x="142844" y="5685142"/>
            <a:ext cx="3571900" cy="1038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Контактный телефон: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8(351)772-15-29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E-mail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internat011@rambler.ru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Адрес: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454074,  г.Челябинск, 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ул.Героев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Танкограда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д.21</a:t>
            </a:r>
          </a:p>
        </p:txBody>
      </p:sp>
      <p:pic>
        <p:nvPicPr>
          <p:cNvPr id="1026" name="Picture 2" descr="E:\ГРАНТ\эмблема\эмблема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4624"/>
            <a:ext cx="1800000" cy="18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DBC4-AE63-4A6B-96ED-24CDA4E590FD}" type="datetime1">
              <a:rPr lang="ru-RU" smtClean="0"/>
              <a:pPr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2996A-82F6-49DD-A137-C394A3F6F31A}" type="datetime1">
              <a:rPr lang="ru-RU" smtClean="0"/>
              <a:pPr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B6A4-EF95-43EC-AB56-E2C3C3454AB4}" type="datetime1">
              <a:rPr lang="ru-RU" smtClean="0"/>
              <a:pPr/>
              <a:t>13.09.2019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6D99-D8B1-46D8-B04F-BCA8D102EBA6}" type="datetime1">
              <a:rPr lang="ru-RU" smtClean="0"/>
              <a:pPr/>
              <a:t>13.09.2019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E878-40C0-494F-985E-B239323580F3}" type="datetime1">
              <a:rPr lang="ru-RU" smtClean="0"/>
              <a:pPr/>
              <a:t>13.09.2019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1B39B-44A7-43E5-8010-6C500B6CFD08}" type="datetime1">
              <a:rPr lang="ru-RU" smtClean="0"/>
              <a:pPr/>
              <a:t>13.09.2019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B830-B937-4012-A1FF-12D6C83DA4FB}" type="datetime1">
              <a:rPr lang="ru-RU" smtClean="0"/>
              <a:pPr/>
              <a:t>13.09.2019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BD31-B8E3-4DBF-9D13-9F5739311484}" type="datetime1">
              <a:rPr lang="ru-RU" smtClean="0"/>
              <a:pPr/>
              <a:t>13.09.2019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64BBF-87F3-4F8A-B9D2-A0EA28238C8C}" type="datetime1">
              <a:rPr lang="ru-RU" smtClean="0"/>
              <a:pPr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3" y="332656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делам образования города Челябинска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016" y="1772816"/>
            <a:ext cx="82089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развития сетевого взаимодействия в решении проблем технологических дефицитов образования детей с ограниченными возможностями здоровья (ТНР)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5" y="4489781"/>
            <a:ext cx="5553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Викторовна Светлакова,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МБОУ «С(К)ОШ № 11 г. Челябинска»,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8357" y="6058409"/>
            <a:ext cx="3218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24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КОНТАКТНАЯ ИНФОРМАЦИЯ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ОРГАНИЗАЦИИ-УЧАСТНИКИ </a:t>
            </a:r>
            <a:br>
              <a:rPr lang="ru-RU" dirty="0" smtClean="0"/>
            </a:br>
            <a:r>
              <a:rPr lang="ru-RU" dirty="0" smtClean="0"/>
              <a:t>МЕТОДИЧЕСКОЙ СЕТИ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РАЗДЕЛЫ ЭЛЕКТРОННО-МЕТОДИЧЕСКОГО КАБИНЕТА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НОРМАТИВНО-ПРАВОВОЕ ОБЕСПЕЧЕНИЕ РАБОТЫ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ПСИХОЛОГИЧЕСКОЕ СОПРОВОЖДЕНИЕ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3"/>
            <a:ext cx="8645232" cy="468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046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ЛОГОПЕДА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19" y="1586081"/>
            <a:ext cx="8186562" cy="481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878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НОВОСТИ (ВЕБИНАРЫ)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ОКНО ОБРАТНОЙ СВЯЗИ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28800"/>
            <a:ext cx="604867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059832" y="6021288"/>
            <a:ext cx="3549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Панель обратной связи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ВХОД / РЕГИСТРАЦИЯ НА САЙТЕ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852936"/>
            <a:ext cx="2304256" cy="115212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4293096"/>
            <a:ext cx="3268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Arial"/>
                <a:ea typeface="Times New Roman"/>
              </a:rPr>
              <a:t>Панель входа / регистрации в личный кабинет методической сети.</a:t>
            </a:r>
            <a:endParaRPr lang="ru-RU" sz="3600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3672408" cy="389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860032" y="5373216"/>
            <a:ext cx="3707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Окно регистрации методической сети 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«Дар речи».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БЕСЕДЫ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204864"/>
            <a:ext cx="280831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67544" y="1484784"/>
            <a:ext cx="331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Arial"/>
                <a:ea typeface="Times New Roman"/>
              </a:rPr>
              <a:t>1. Перейти к вкладке </a:t>
            </a:r>
            <a:r>
              <a:rPr lang="ru-RU" sz="2000" b="1" dirty="0" smtClean="0">
                <a:solidFill>
                  <a:srgbClr val="000000"/>
                </a:solidFill>
                <a:latin typeface="Arial"/>
                <a:ea typeface="Times New Roman"/>
              </a:rPr>
              <a:t>Форум</a:t>
            </a:r>
            <a:r>
              <a:rPr lang="ru-RU" sz="2000" dirty="0" smtClean="0">
                <a:solidFill>
                  <a:srgbClr val="000000"/>
                </a:solidFill>
                <a:latin typeface="Arial"/>
                <a:ea typeface="Times New Roman"/>
              </a:rPr>
              <a:t>.</a:t>
            </a:r>
            <a:endParaRPr lang="ru-RU" sz="2000" dirty="0"/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204864"/>
            <a:ext cx="4248472" cy="151216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779912" y="1484784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Arial"/>
                <a:ea typeface="Times New Roman"/>
              </a:rPr>
              <a:t>2. Перейти к панели создания новой темы обсуждения.</a:t>
            </a:r>
            <a:endParaRPr lang="ru-RU" sz="2000" dirty="0"/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861048"/>
            <a:ext cx="3888432" cy="259228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95536" y="4509120"/>
            <a:ext cx="3672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Arial"/>
                <a:ea typeface="Times New Roman"/>
              </a:rPr>
              <a:t>3. Написать тему нового поста и текст обсуждения интересующей темы нового обсуждения</a:t>
            </a:r>
            <a:endParaRPr lang="ru-RU" sz="2000" dirty="0"/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195736" y="4221088"/>
            <a:ext cx="4968552" cy="14401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19652" y="42930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Инновационный проект по совершенствованию </a:t>
            </a:r>
            <a:r>
              <a:rPr lang="ru-RU" dirty="0">
                <a:solidFill>
                  <a:srgbClr val="FF0000"/>
                </a:solidFill>
              </a:rPr>
              <a:t>содержания и технологий обучения и воспитания детей с ограниченными возможностями </a:t>
            </a:r>
            <a:r>
              <a:rPr lang="ru-RU" dirty="0" smtClean="0">
                <a:solidFill>
                  <a:srgbClr val="FF0000"/>
                </a:solidFill>
              </a:rPr>
              <a:t>здоровья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3098" y="1776947"/>
            <a:ext cx="3456384" cy="12137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МБОУ С(К)ОШ «школа-интернат № 11 г. Челябинска»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76056" y="1689261"/>
            <a:ext cx="3631192" cy="138911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ФГБОУ ВО «Челябинский государственный университет» 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165632" y="273229"/>
            <a:ext cx="7150784" cy="1080120"/>
            <a:chOff x="-25102" y="-7215"/>
            <a:chExt cx="8162006" cy="83693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Прямоугольник 7"/>
            <p:cNvSpPr/>
            <p:nvPr/>
          </p:nvSpPr>
          <p:spPr>
            <a:xfrm>
              <a:off x="-25102" y="-7215"/>
              <a:ext cx="8136904" cy="83693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0" y="0"/>
              <a:ext cx="8136904" cy="767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ctr" anchorCtr="0">
              <a:noAutofit/>
            </a:bodyPr>
            <a:lstStyle/>
            <a:p>
              <a:pPr lvl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Сетевое взаимодействие</a:t>
              </a:r>
            </a:p>
          </p:txBody>
        </p:sp>
      </p:grpSp>
      <p:cxnSp>
        <p:nvCxnSpPr>
          <p:cNvPr id="12" name="Прямая со стрелкой 11"/>
          <p:cNvCxnSpPr/>
          <p:nvPr/>
        </p:nvCxnSpPr>
        <p:spPr>
          <a:xfrm>
            <a:off x="2483768" y="3078376"/>
            <a:ext cx="1080120" cy="9986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5868144" y="3140968"/>
            <a:ext cx="1023508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5" idx="1"/>
          </p:cNvCxnSpPr>
          <p:nvPr/>
        </p:nvCxnSpPr>
        <p:spPr>
          <a:xfrm>
            <a:off x="4019482" y="2383818"/>
            <a:ext cx="1056574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27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ДОБАВЛЕНИЕ КОММЕНТАРИЯ К ВЕБИНАРУ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95536" y="2996952"/>
            <a:ext cx="489654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67544" y="4005064"/>
            <a:ext cx="475252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51521" y="1412776"/>
            <a:ext cx="5040559" cy="13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80112" y="1508591"/>
            <a:ext cx="3240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Чтобы оставить комментарий, выберите пункт </a:t>
            </a:r>
            <a:r>
              <a:rPr lang="ru-RU" b="1" dirty="0" smtClean="0"/>
              <a:t>Комментировать</a:t>
            </a:r>
            <a:r>
              <a:rPr lang="ru-RU" dirty="0" smtClean="0"/>
              <a:t> в окне неоткрытого окна поста.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80112" y="2924944"/>
            <a:ext cx="3240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Также свой комментарий можно написать в окне поста (внизу страницы).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299695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80158" y="400506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80112" y="4005064"/>
            <a:ext cx="32403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ввода текста комментария, обязательно кликнуть кнопку </a:t>
            </a:r>
            <a:r>
              <a:rPr lang="ru-RU" b="1" dirty="0" smtClean="0"/>
              <a:t>Опубликовать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Ваш комментарий появится на странице.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67544" y="5157192"/>
            <a:ext cx="475252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1763688" y="2276872"/>
            <a:ext cx="3888432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95936" y="3645024"/>
            <a:ext cx="7264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/>
              <a:t>Опубликовать</a:t>
            </a:r>
            <a:endParaRPr lang="ru-RU" sz="700" dirty="0"/>
          </a:p>
        </p:txBody>
      </p:sp>
      <p:sp>
        <p:nvSpPr>
          <p:cNvPr id="16" name="TextBox 15"/>
          <p:cNvSpPr txBox="1"/>
          <p:nvPr/>
        </p:nvSpPr>
        <p:spPr>
          <a:xfrm>
            <a:off x="3989535" y="4768274"/>
            <a:ext cx="7264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/>
              <a:t>Опубликовать</a:t>
            </a:r>
            <a:endParaRPr lang="ru-RU" sz="7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 flipV="1">
            <a:off x="4788024" y="4941168"/>
            <a:ext cx="792088" cy="7200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1979712" y="5445224"/>
            <a:ext cx="3600400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988840"/>
            <a:ext cx="8568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Font typeface="+mj-lt"/>
              <a:buAutoNum type="arabicPeriod"/>
            </a:pPr>
            <a:r>
              <a:rPr 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ru-RU" sz="36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вебинара</a:t>
            </a:r>
            <a:r>
              <a:rPr 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36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 проведении было задействовано 22 специалиста школы. 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 просмотре каждого из </a:t>
            </a:r>
            <a:r>
              <a:rPr lang="ru-RU" sz="36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вебинаров</a:t>
            </a:r>
            <a:r>
              <a:rPr 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принимало участие до 70 слушателей</a:t>
            </a:r>
            <a:r>
              <a:rPr lang="ru-RU" sz="3600" dirty="0"/>
              <a:t>.</a:t>
            </a:r>
            <a:endParaRPr lang="ru-RU" sz="36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latin typeface="Times New Roman" pitchFamily="18" charset="0"/>
                <a:cs typeface="Times New Roman" pitchFamily="18" charset="0"/>
              </a:rPr>
              <a:pPr/>
              <a:t>21</a:t>
            </a:fld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Группа 4"/>
          <p:cNvGrpSpPr/>
          <p:nvPr/>
        </p:nvGrpSpPr>
        <p:grpSpPr>
          <a:xfrm>
            <a:off x="683568" y="269156"/>
            <a:ext cx="7848872" cy="1359644"/>
            <a:chOff x="0" y="0"/>
            <a:chExt cx="8136904" cy="83693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8136904" cy="83693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0" y="0"/>
              <a:ext cx="8136904" cy="767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ctr" anchorCtr="0">
              <a:noAutofit/>
            </a:bodyPr>
            <a:lstStyle/>
            <a:p>
              <a:pPr lvl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dirty="0" err="1" smtClean="0">
                  <a:latin typeface="Times New Roman" pitchFamily="18" charset="0"/>
                  <a:cs typeface="Times New Roman" pitchFamily="18" charset="0"/>
                </a:rPr>
                <a:t>Вебинарная</a:t>
              </a:r>
              <a:r>
                <a:rPr lang="ru-RU" sz="2800" dirty="0" smtClean="0">
                  <a:latin typeface="Times New Roman" pitchFamily="18" charset="0"/>
                  <a:cs typeface="Times New Roman" pitchFamily="18" charset="0"/>
                </a:rPr>
                <a:t> технология организации сетевого взаимодействия образовательных организаций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791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3" name="AutoShape 5" descr="Ð²ÐµÑÑÐ¾Ð»ÐµÑ ÐºÐ¾Ð¼Ð¿Ð»ÐµÐºÑÐ°ÑÐ¸Ñ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Ð²ÐµÑÑÐ¾Ð»ÐµÑ ÐºÐ¾Ð¼Ð¿Ð»ÐµÐºÑÐ°ÑÐ¸Ñ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Ð²ÐµÑÑÐ¾Ð»ÐµÑ ÐºÐ¾Ð¼Ð¿Ð»ÐµÐºÑÐ°ÑÐ¸Ñ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2924944"/>
            <a:ext cx="6332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ru-RU" sz="4800" dirty="0" smtClean="0"/>
              <a:t>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208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5556" y="1340768"/>
            <a:ext cx="8208912" cy="465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2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Цель: развитие сетевого взаимодействия образовательных организаций по работе с детьми с ограниченными возможностями здоровья.</a:t>
            </a:r>
          </a:p>
          <a:p>
            <a:pPr algn="just">
              <a:lnSpc>
                <a:spcPct val="114000"/>
              </a:lnSpc>
            </a:pPr>
            <a:r>
              <a:rPr lang="ru-RU" sz="2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000" dirty="0" smtClean="0"/>
              <a:t>создание </a:t>
            </a:r>
            <a:r>
              <a:rPr lang="ru-RU" sz="2000" dirty="0"/>
              <a:t>электронного банка методических и дидактических разработок по основным направлениям работы с детьми с </a:t>
            </a:r>
            <a:r>
              <a:rPr lang="ru-RU" sz="2000" dirty="0" smtClean="0"/>
              <a:t>ТНР </a:t>
            </a:r>
            <a:r>
              <a:rPr lang="ru-RU" sz="2000" dirty="0"/>
              <a:t>в формах интегрированного и инклюзивного </a:t>
            </a:r>
            <a:r>
              <a:rPr lang="ru-RU" sz="2000" dirty="0" smtClean="0"/>
              <a:t>образования;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000" dirty="0" smtClean="0"/>
              <a:t>проведение </a:t>
            </a:r>
            <a:r>
              <a:rPr lang="ru-RU" sz="2000" dirty="0"/>
              <a:t>серии </a:t>
            </a:r>
            <a:r>
              <a:rPr lang="ru-RU" sz="2000" dirty="0" err="1" smtClean="0"/>
              <a:t>вебинаров</a:t>
            </a:r>
            <a:r>
              <a:rPr lang="ru-RU" sz="2000" dirty="0" smtClean="0"/>
              <a:t>;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000" dirty="0" smtClean="0"/>
              <a:t>разработка </a:t>
            </a:r>
            <a:r>
              <a:rPr lang="ru-RU" sz="2000" dirty="0"/>
              <a:t>прототипов тренажеров (программно-аппаратных комплексов, далее – ПАК) вида </a:t>
            </a:r>
            <a:r>
              <a:rPr lang="en-US" sz="2000" dirty="0" err="1"/>
              <a:t>br</a:t>
            </a:r>
            <a:r>
              <a:rPr lang="ru-RU" sz="2000" dirty="0"/>
              <a:t>а</a:t>
            </a:r>
            <a:r>
              <a:rPr lang="en-US" sz="2000" dirty="0"/>
              <a:t>in</a:t>
            </a:r>
            <a:r>
              <a:rPr lang="ru-RU" sz="2000" dirty="0"/>
              <a:t>-фитнес (использующих сенсорные датчики, облачные технологии), направленных на коррекцию моторной </a:t>
            </a:r>
            <a:r>
              <a:rPr lang="ru-RU" sz="2000" dirty="0" err="1"/>
              <a:t>патопластики</a:t>
            </a:r>
            <a:r>
              <a:rPr lang="ru-RU" sz="2000" dirty="0"/>
              <a:t>, деструктивных психоэмоциональных </a:t>
            </a:r>
            <a:r>
              <a:rPr lang="ru-RU" sz="2000" dirty="0" smtClean="0"/>
              <a:t>состояний.</a:t>
            </a:r>
            <a:endParaRPr lang="ru-RU" sz="20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115616" y="116632"/>
            <a:ext cx="7128792" cy="1080120"/>
            <a:chOff x="0" y="0"/>
            <a:chExt cx="8136904" cy="83693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8136904" cy="83693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0" y="0"/>
              <a:ext cx="8136904" cy="767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ctr" anchorCtr="0">
              <a:noAutofit/>
            </a:bodyPr>
            <a:lstStyle/>
            <a:p>
              <a:pPr lvl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Целевые </a:t>
              </a:r>
              <a:r>
                <a:rPr lang="ru-RU" sz="4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ориениры</a:t>
              </a:r>
              <a:r>
                <a:rPr lang="ru-RU" sz="4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проекта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91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484203"/>
            <a:ext cx="85689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dirty="0" smtClean="0"/>
              <a:t>определение ключевых затруднений педагогов системы образования </a:t>
            </a:r>
            <a:r>
              <a:rPr lang="ru-RU" sz="2400" dirty="0"/>
              <a:t>в содержании и технологиях реализации программ общего </a:t>
            </a:r>
            <a:r>
              <a:rPr lang="ru-RU" sz="2400" dirty="0" smtClean="0"/>
              <a:t>образования средствами экспертной деятельности;</a:t>
            </a:r>
          </a:p>
          <a:p>
            <a:pPr marL="177800" indent="-177800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dirty="0" smtClean="0"/>
              <a:t>реализация процедур </a:t>
            </a:r>
            <a:r>
              <a:rPr lang="ru-RU" sz="2400" dirty="0"/>
              <a:t>подбора и подготовки группы исполнителей-разработчиков с требуемым уровнем </a:t>
            </a:r>
            <a:r>
              <a:rPr lang="ru-RU" sz="2400" dirty="0" smtClean="0"/>
              <a:t>квалификации;</a:t>
            </a:r>
          </a:p>
          <a:p>
            <a:pPr marL="177800" indent="-177800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dirty="0" smtClean="0"/>
              <a:t>формирование технического задания;</a:t>
            </a:r>
          </a:p>
          <a:p>
            <a:pPr marL="177800" indent="-177800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dirty="0"/>
              <a:t>создание электронного банка методических и дидактических </a:t>
            </a:r>
            <a:r>
              <a:rPr lang="ru-RU" sz="2400" dirty="0" smtClean="0"/>
              <a:t>разработок</a:t>
            </a:r>
          </a:p>
          <a:p>
            <a:pPr marL="177800" indent="-177800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dirty="0" smtClean="0"/>
              <a:t>организована </a:t>
            </a:r>
            <a:r>
              <a:rPr lang="ru-RU" sz="2400" dirty="0"/>
              <a:t>командная работа по их экспертизе и </a:t>
            </a:r>
            <a:r>
              <a:rPr lang="ru-RU" sz="2400" dirty="0" smtClean="0"/>
              <a:t>апробации. </a:t>
            </a:r>
            <a:endParaRPr lang="ru-RU" sz="22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latin typeface="Times New Roman" pitchFamily="18" charset="0"/>
                <a:cs typeface="Times New Roman" pitchFamily="18" charset="0"/>
              </a:rPr>
              <a:pPr/>
              <a:t>4</a:t>
            </a:fld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4"/>
          <p:cNvGrpSpPr/>
          <p:nvPr/>
        </p:nvGrpSpPr>
        <p:grpSpPr>
          <a:xfrm>
            <a:off x="251520" y="156920"/>
            <a:ext cx="8784976" cy="1152128"/>
            <a:chOff x="0" y="0"/>
            <a:chExt cx="8136904" cy="83693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8136904" cy="83693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0" y="0"/>
              <a:ext cx="8136904" cy="767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ctr" anchorCtr="0">
              <a:noAutofit/>
            </a:bodyPr>
            <a:lstStyle/>
            <a:p>
              <a:pPr algn="ctr" defTabSz="2089150">
                <a:lnSpc>
                  <a:spcPct val="90000"/>
                </a:lnSpc>
                <a:spcBef>
                  <a:spcPct val="0"/>
                </a:spcBef>
              </a:pPr>
              <a:r>
                <a:rPr lang="ru-RU" sz="3600" dirty="0">
                  <a:latin typeface="Times New Roman" pitchFamily="18" charset="0"/>
                  <a:cs typeface="Times New Roman" pitchFamily="18" charset="0"/>
                </a:rPr>
                <a:t>Алгоритм </a:t>
              </a:r>
              <a:r>
                <a:rPr lang="ru-RU" sz="3600" dirty="0" smtClean="0">
                  <a:latin typeface="Times New Roman" pitchFamily="18" charset="0"/>
                  <a:cs typeface="Times New Roman" pitchFamily="18" charset="0"/>
                </a:rPr>
                <a:t>разработки электронного банка </a:t>
              </a:r>
              <a:r>
                <a:rPr lang="ru-RU" sz="3600" dirty="0">
                  <a:latin typeface="Times New Roman" pitchFamily="18" charset="0"/>
                  <a:cs typeface="Times New Roman" pitchFamily="18" charset="0"/>
                </a:rPr>
                <a:t>методических и дидактических разработок 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468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024" y="1069623"/>
            <a:ext cx="8784976" cy="5743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разработка необходимого учебно-методического оснащения процесса обучения (рабочих программ, дидактических материалов и пр.); 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проведение психолого-педагогического обследования и оценка состояния развития ребенка; 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организация работы </a:t>
            </a:r>
            <a:r>
              <a:rPr lang="ru-RU" sz="1600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тьютора</a:t>
            </a:r>
            <a:r>
              <a:rPr lang="ru-RU" sz="1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организация деятельности консилиума; 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600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критериальная</a:t>
            </a:r>
            <a:r>
              <a:rPr lang="ru-RU" sz="1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и методическая основа оценки результатов школьных достижений обучающихся с ОВЗ; 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разработка АООП НОО обучающихся с ТНР; 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обеспечение вариативности и разнообразия содержания АООП НОО и организационных форм получения образования обучающимися с учетом их образовательных потребностей, способностей и состояния здоровья, типологических и индивидуальных особенностей; определение требований к условиям реализации АООП НОО ОВЗ (с ТНР); 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определение требований к результатам реализации АООП НОО ОВЗ (с ТНР); 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осуществление внутреннего мониторинга качества образования лиц с ТНР; 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укрепление психического здоровья и социального благополучия лиц с ОВЗ (тяжелыми нарушениями речи);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формирование и реализация программы коррекционной работы; разработка программ отдельных учебных предметов, коррекционных курсов; 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формирование программы внеурочной деятельности; 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создание образовательной среды, обеспечивающей реализацию образовательных потребностей лиц с ТНР; 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психологическая поддержка обучения лиц с ТНР; 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цифровые технологии коррекционно-образовательного процесса для обучающихся с ТНР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  <p:grpSp>
        <p:nvGrpSpPr>
          <p:cNvPr id="4" name="Группа 4"/>
          <p:cNvGrpSpPr/>
          <p:nvPr/>
        </p:nvGrpSpPr>
        <p:grpSpPr>
          <a:xfrm>
            <a:off x="683568" y="197148"/>
            <a:ext cx="7848872" cy="792088"/>
            <a:chOff x="0" y="0"/>
            <a:chExt cx="8136904" cy="83693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8136904" cy="83693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0" y="0"/>
              <a:ext cx="8136904" cy="767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ctr" anchorCtr="0">
              <a:noAutofit/>
            </a:bodyPr>
            <a:lstStyle/>
            <a:p>
              <a:pPr lvl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dirty="0" smtClean="0">
                  <a:latin typeface="Times New Roman" pitchFamily="18" charset="0"/>
                  <a:cs typeface="Times New Roman" pitchFamily="18" charset="0"/>
                </a:rPr>
                <a:t>Электронный банк методических и дидактических разработок по направлениям работы с детьми с ТНР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791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988840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1. Интерактивный </a:t>
            </a:r>
            <a:r>
              <a:rPr 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контент для дистанционного проведения учебных, методических </a:t>
            </a:r>
            <a:r>
              <a:rPr 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мероприятий.</a:t>
            </a:r>
            <a:r>
              <a:rPr 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2. Сетевое педагогическое сообщество «Дар речи» для коммуникации специалистов.</a:t>
            </a:r>
            <a:endParaRPr lang="ru-RU" sz="36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  <p:grpSp>
        <p:nvGrpSpPr>
          <p:cNvPr id="7" name="Группа 4"/>
          <p:cNvGrpSpPr/>
          <p:nvPr/>
        </p:nvGrpSpPr>
        <p:grpSpPr>
          <a:xfrm>
            <a:off x="683568" y="269156"/>
            <a:ext cx="7848872" cy="1359644"/>
            <a:chOff x="0" y="0"/>
            <a:chExt cx="8136904" cy="83693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8136904" cy="83693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0" y="0"/>
              <a:ext cx="8136904" cy="767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ctr" anchorCtr="0">
              <a:noAutofit/>
            </a:bodyPr>
            <a:lstStyle/>
            <a:p>
              <a:pPr lvl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dirty="0" smtClean="0">
                  <a:latin typeface="Times New Roman" pitchFamily="18" charset="0"/>
                  <a:cs typeface="Times New Roman" pitchFamily="18" charset="0"/>
                </a:rPr>
                <a:t>Инструменты организации сетевого взаимодействия образовательных организаций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791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https://dar-rechi.info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0"/>
            <a:ext cx="7504156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698" y="2736896"/>
            <a:ext cx="7292302" cy="410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0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ГЛАВНАЯ СТРАНИЦА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5" y="1484784"/>
            <a:ext cx="858068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</TotalTime>
  <Words>588</Words>
  <Application>Microsoft Office PowerPoint</Application>
  <PresentationFormat>Экран (4:3)</PresentationFormat>
  <Paragraphs>94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https://dar-rechi.info</vt:lpstr>
      <vt:lpstr>Презентация PowerPoint</vt:lpstr>
      <vt:lpstr>ГЛАВНАЯ СТРАНИЦА</vt:lpstr>
      <vt:lpstr>КОНТАКТНАЯ ИНФОРМАЦИЯ</vt:lpstr>
      <vt:lpstr>ОРГАНИЗАЦИИ-УЧАСТНИКИ  МЕТОДИЧЕСКОЙ СЕТИ</vt:lpstr>
      <vt:lpstr>РАЗДЕЛЫ ЭЛЕКТРОННО-МЕТОДИЧЕСКОГО КАБИНЕТА</vt:lpstr>
      <vt:lpstr>НОРМАТИВНО-ПРАВОВОЕ ОБЕСПЕЧЕНИЕ РАБОТЫ</vt:lpstr>
      <vt:lpstr>ПСИХОЛОГИЧЕСКОЕ СОПРОВОЖДЕНИЕ</vt:lpstr>
      <vt:lpstr>РАБОТА ЛОГОПЕДА</vt:lpstr>
      <vt:lpstr>НОВОСТИ (ВЕБИНАРЫ)</vt:lpstr>
      <vt:lpstr>ОКНО ОБРАТНОЙ СВЯЗИ</vt:lpstr>
      <vt:lpstr>ВХОД / РЕГИСТРАЦИЯ НА САЙТЕ</vt:lpstr>
      <vt:lpstr>СОЗДАНИЕ БЕСЕДЫ</vt:lpstr>
      <vt:lpstr>ДОБАВЛЕНИЕ КОММЕНТАРИЯ К ВЕБИНАРУ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Olya Lay</dc:creator>
  <cp:lastModifiedBy>User</cp:lastModifiedBy>
  <cp:revision>186</cp:revision>
  <dcterms:created xsi:type="dcterms:W3CDTF">2016-01-17T06:08:00Z</dcterms:created>
  <dcterms:modified xsi:type="dcterms:W3CDTF">2019-09-13T04:38:48Z</dcterms:modified>
</cp:coreProperties>
</file>