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1" r:id="rId6"/>
    <p:sldId id="263" r:id="rId7"/>
    <p:sldId id="287" r:id="rId8"/>
    <p:sldId id="264" r:id="rId9"/>
    <p:sldId id="284" r:id="rId10"/>
    <p:sldId id="275" r:id="rId11"/>
    <p:sldId id="276" r:id="rId12"/>
    <p:sldId id="266" r:id="rId13"/>
    <p:sldId id="288" r:id="rId14"/>
    <p:sldId id="269" r:id="rId15"/>
    <p:sldId id="270" r:id="rId16"/>
    <p:sldId id="271" r:id="rId17"/>
    <p:sldId id="272" r:id="rId18"/>
    <p:sldId id="273" r:id="rId19"/>
    <p:sldId id="274" r:id="rId20"/>
    <p:sldId id="286" r:id="rId21"/>
    <p:sldId id="279" r:id="rId22"/>
    <p:sldId id="278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60"/>
  </p:normalViewPr>
  <p:slideViewPr>
    <p:cSldViewPr>
      <p:cViewPr>
        <p:scale>
          <a:sx n="60" d="100"/>
          <a:sy n="60" d="100"/>
        </p:scale>
        <p:origin x="-155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95EC7-AA0B-4928-9897-1AC1ABCDFEA4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AF81B-8A95-4A33-BC0B-996595882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91808-0A51-4F08-AB5B-BB0F66F3E34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91808-0A51-4F08-AB5B-BB0F66F3E34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91808-0A51-4F08-AB5B-BB0F66F3E34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A84F-E39B-4A8A-9831-4B607A45D97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BA73-94BA-4EBD-AF8D-5216B1FF1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A84F-E39B-4A8A-9831-4B607A45D97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BA73-94BA-4EBD-AF8D-5216B1FF1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A84F-E39B-4A8A-9831-4B607A45D97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BA73-94BA-4EBD-AF8D-5216B1FF1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A84F-E39B-4A8A-9831-4B607A45D97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BA73-94BA-4EBD-AF8D-5216B1FF1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A84F-E39B-4A8A-9831-4B607A45D97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BA73-94BA-4EBD-AF8D-5216B1FF1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A84F-E39B-4A8A-9831-4B607A45D97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BA73-94BA-4EBD-AF8D-5216B1FF1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A84F-E39B-4A8A-9831-4B607A45D97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BA73-94BA-4EBD-AF8D-5216B1FF1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A84F-E39B-4A8A-9831-4B607A45D97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BA73-94BA-4EBD-AF8D-5216B1FF1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A84F-E39B-4A8A-9831-4B607A45D97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BA73-94BA-4EBD-AF8D-5216B1FF1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A84F-E39B-4A8A-9831-4B607A45D97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BA73-94BA-4EBD-AF8D-5216B1FF1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A84F-E39B-4A8A-9831-4B607A45D97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BA73-94BA-4EBD-AF8D-5216B1FF1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FA84F-E39B-4A8A-9831-4B607A45D97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3BA73-94BA-4EBD-AF8D-5216B1FF1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9.jpeg"/><Relationship Id="rId5" Type="http://schemas.openxmlformats.org/officeDocument/2006/relationships/image" Target="../media/image15.jpeg"/><Relationship Id="rId10" Type="http://schemas.openxmlformats.org/officeDocument/2006/relationships/image" Target="../media/image3.jpeg"/><Relationship Id="rId4" Type="http://schemas.openxmlformats.org/officeDocument/2006/relationships/image" Target="../media/image14.jpeg"/><Relationship Id="rId9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5.jpeg"/><Relationship Id="rId4" Type="http://schemas.openxmlformats.org/officeDocument/2006/relationships/image" Target="../media/image21.jpeg"/><Relationship Id="rId9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8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jpe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jpe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fgb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2856"/>
            <a:ext cx="6624736" cy="201622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Роль кафедры СПП и ПМ в подготовке кадров для системы специального и инклюзивного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509120"/>
            <a:ext cx="745232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336600"/>
                </a:solidFill>
              </a:rPr>
              <a:t>Подготовила зав.кафедрой Дружинина Л.А.  </a:t>
            </a:r>
            <a:endParaRPr lang="ru-RU" sz="2400" dirty="0">
              <a:solidFill>
                <a:srgbClr val="336600"/>
              </a:solidFill>
            </a:endParaRPr>
          </a:p>
        </p:txBody>
      </p:sp>
      <p:pic>
        <p:nvPicPr>
          <p:cNvPr id="5" name="Picture 9" descr="D:\1. ФИиКО\герб ЮУрГГП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803991" cy="227687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8" name="Picture 5" descr="C:\Users\drugininala\Downloads\2 (1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76872"/>
            <a:ext cx="176368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 descr="tfgb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56" y="188640"/>
            <a:ext cx="8466144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Профили </a:t>
            </a:r>
            <a:r>
              <a:rPr lang="ru-RU" b="1" dirty="0" err="1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бакалавриата</a:t>
            </a:r>
            <a:endParaRPr lang="ru-RU" b="1" dirty="0">
              <a:solidFill>
                <a:srgbClr val="3366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4005064"/>
            <a:ext cx="201622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Очное отделение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4005064"/>
            <a:ext cx="201622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Заочное отделение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5949280"/>
            <a:ext cx="201622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Заочное отделение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115616" y="3212976"/>
            <a:ext cx="75557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131840" y="3284984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2699792" y="1340768"/>
            <a:ext cx="2664296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Дошкольная дефектология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72000" y="2852936"/>
            <a:ext cx="2016224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Сурдопедагогика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27776" y="2852936"/>
            <a:ext cx="2016224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Олигофренопедагогика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56176" y="3861048"/>
            <a:ext cx="2196752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Специальная психология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Левая фигурная скобка 22"/>
          <p:cNvSpPr/>
          <p:nvPr/>
        </p:nvSpPr>
        <p:spPr>
          <a:xfrm rot="16200000">
            <a:off x="6408204" y="3392996"/>
            <a:ext cx="1080120" cy="3888432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9" descr="D:\1. ФИиКО\герб ЮУрГГП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803991" cy="227687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4" name="Picture 5" descr="C:\Users\drugininala\Downloads\2 (1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76872"/>
            <a:ext cx="1763688" cy="1800200"/>
          </a:xfrm>
          <a:prstGeom prst="rect">
            <a:avLst/>
          </a:prstGeom>
          <a:noFill/>
        </p:spPr>
      </p:pic>
      <p:sp>
        <p:nvSpPr>
          <p:cNvPr id="22" name="Левая фигурная скобка 21"/>
          <p:cNvSpPr/>
          <p:nvPr/>
        </p:nvSpPr>
        <p:spPr>
          <a:xfrm rot="16200000">
            <a:off x="2204120" y="2069232"/>
            <a:ext cx="1080120" cy="2376264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268760"/>
            <a:ext cx="2555776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логопедия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tfgb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Программы магистратуры</a:t>
            </a:r>
            <a:endParaRPr lang="ru-RU" b="1" dirty="0">
              <a:solidFill>
                <a:srgbClr val="3366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5157192"/>
            <a:ext cx="201622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Очное отделение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11760" y="5157192"/>
            <a:ext cx="201622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Заочное отделение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4168" y="5085184"/>
            <a:ext cx="201622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Заочное отделение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683568" y="4437112"/>
            <a:ext cx="75557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843808" y="4509120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948264" y="4149080"/>
            <a:ext cx="7200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4932040" y="2492896"/>
            <a:ext cx="3888432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педагогическое сопровождение лиц с ограниченными возможностями здоровья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492896"/>
            <a:ext cx="3888432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педагогическое сопровождение лиц с нарушениями речи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9" descr="D:\1. ФИиКО\герб ЮУрГГП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803991" cy="2276872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tfgb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Факультеты: </a:t>
            </a:r>
            <a:br>
              <a:rPr lang="ru-RU" b="1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835696" y="1124744"/>
            <a:ext cx="6779096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дошкольного образования,</a:t>
            </a:r>
          </a:p>
          <a:p>
            <a:r>
              <a:rPr lang="ru-RU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подготовки </a:t>
            </a:r>
            <a:r>
              <a:rPr lang="ru-RU" dirty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учителей начальных </a:t>
            </a:r>
            <a:r>
              <a:rPr lang="ru-RU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классов</a:t>
            </a:r>
          </a:p>
          <a:p>
            <a:r>
              <a:rPr lang="ru-RU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исторический </a:t>
            </a:r>
          </a:p>
          <a:p>
            <a:r>
              <a:rPr lang="ru-RU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филологический</a:t>
            </a:r>
          </a:p>
          <a:p>
            <a:r>
              <a:rPr lang="ru-RU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физико-математический  </a:t>
            </a:r>
            <a:endParaRPr lang="ru-RU" dirty="0">
              <a:solidFill>
                <a:srgbClr val="336600"/>
              </a:solidFill>
              <a:latin typeface="Arial Narrow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9" descr="D:\1. ФИиКО\герб ЮУрГГП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803991" cy="227687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Picture 5" descr="C:\Users\drugininala\Downloads\2 (1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76872"/>
            <a:ext cx="176368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tfgb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980728"/>
            <a:ext cx="8712968" cy="1614165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dirty="0" smtClean="0">
                <a:solidFill>
                  <a:srgbClr val="33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800" dirty="0" smtClean="0">
                <a:solidFill>
                  <a:srgbClr val="33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Обновлены </a:t>
            </a:r>
            <a:r>
              <a:rPr lang="ru-RU" sz="2800" b="1" dirty="0" smtClean="0">
                <a:solidFill>
                  <a:srgbClr val="33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351</a:t>
            </a:r>
            <a:r>
              <a:rPr lang="ru-RU" sz="2800" dirty="0" smtClean="0">
                <a:solidFill>
                  <a:srgbClr val="33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РПД, ФОС  </a:t>
            </a:r>
          </a:p>
          <a:p>
            <a:pPr lvl="0" algn="ctr">
              <a:buNone/>
            </a:pPr>
            <a:r>
              <a:rPr lang="ru-RU" sz="2800" dirty="0" smtClean="0">
                <a:solidFill>
                  <a:srgbClr val="33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 профилям </a:t>
            </a:r>
            <a:r>
              <a:rPr lang="ru-RU" sz="2800" dirty="0" err="1" smtClean="0">
                <a:solidFill>
                  <a:srgbClr val="33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бакалавриата</a:t>
            </a:r>
            <a:r>
              <a:rPr lang="ru-RU" sz="2800" dirty="0" smtClean="0">
                <a:solidFill>
                  <a:srgbClr val="33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33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285</a:t>
            </a:r>
          </a:p>
          <a:p>
            <a:pPr lvl="0" algn="ctr">
              <a:buNone/>
            </a:pPr>
            <a:r>
              <a:rPr lang="ru-RU" sz="2800" dirty="0" smtClean="0">
                <a:solidFill>
                  <a:srgbClr val="33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по программам магистратуры </a:t>
            </a:r>
            <a:r>
              <a:rPr lang="ru-RU" sz="2800" b="1" dirty="0" smtClean="0">
                <a:solidFill>
                  <a:srgbClr val="33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66</a:t>
            </a:r>
          </a:p>
          <a:p>
            <a:pPr lvl="0" algn="ctr">
              <a:buNone/>
            </a:pPr>
            <a:endParaRPr lang="ru-RU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8" name="Содержимое 7" descr="Research_design-manual-notebooks_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411760" y="2924944"/>
            <a:ext cx="4608512" cy="3456384"/>
          </a:xfrm>
        </p:spPr>
      </p:pic>
      <p:pic>
        <p:nvPicPr>
          <p:cNvPr id="5" name="Picture 9" descr="D:\1. ФИиКО\герб ЮУрГГП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721219" cy="234888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5" descr="C:\Users\drugininala\Downloads\2 (1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76872"/>
            <a:ext cx="176368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tfgb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824440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Методическое обеспечение </a:t>
            </a:r>
            <a:endParaRPr lang="ru-RU" sz="2800" b="1" dirty="0">
              <a:solidFill>
                <a:srgbClr val="33660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drugininala\Downloads\16-04-2018_11-39-28\2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96752"/>
            <a:ext cx="2077133" cy="2996952"/>
          </a:xfrm>
          <a:prstGeom prst="rect">
            <a:avLst/>
          </a:prstGeom>
          <a:noFill/>
        </p:spPr>
      </p:pic>
      <p:pic>
        <p:nvPicPr>
          <p:cNvPr id="1028" name="Picture 4" descr="C:\Users\drugininala\Downloads\16-04-2018_11-39-28\3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268760"/>
            <a:ext cx="2016224" cy="2921191"/>
          </a:xfrm>
          <a:prstGeom prst="rect">
            <a:avLst/>
          </a:prstGeom>
          <a:noFill/>
        </p:spPr>
      </p:pic>
      <p:pic>
        <p:nvPicPr>
          <p:cNvPr id="1029" name="Picture 5" descr="C:\Users\drugininala\Downloads\16-04-2018_11-39-28\4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875360"/>
            <a:ext cx="2160240" cy="2982640"/>
          </a:xfrm>
          <a:prstGeom prst="rect">
            <a:avLst/>
          </a:prstGeom>
          <a:noFill/>
        </p:spPr>
      </p:pic>
      <p:pic>
        <p:nvPicPr>
          <p:cNvPr id="1026" name="Picture 2" descr="C:\Users\drugininala\Downloads\16-04-2018_11-39-28\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520"/>
            <a:ext cx="2016224" cy="2996480"/>
          </a:xfrm>
          <a:prstGeom prst="rect">
            <a:avLst/>
          </a:prstGeom>
          <a:noFill/>
        </p:spPr>
      </p:pic>
      <p:pic>
        <p:nvPicPr>
          <p:cNvPr id="1033" name="Picture 9" descr="C:\Users\drugininala\Downloads\16-04-2018_11-39-28\8 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3974001"/>
            <a:ext cx="1944216" cy="2883999"/>
          </a:xfrm>
          <a:prstGeom prst="rect">
            <a:avLst/>
          </a:prstGeom>
          <a:noFill/>
        </p:spPr>
      </p:pic>
      <p:pic>
        <p:nvPicPr>
          <p:cNvPr id="1032" name="Picture 8" descr="C:\Users\drugininala\Downloads\16-04-2018_11-39-28\7 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3948625"/>
            <a:ext cx="2015859" cy="2909375"/>
          </a:xfrm>
          <a:prstGeom prst="rect">
            <a:avLst/>
          </a:prstGeom>
          <a:noFill/>
        </p:spPr>
      </p:pic>
      <p:pic>
        <p:nvPicPr>
          <p:cNvPr id="13" name="Picture 9" descr="D:\1. ФИиКО\герб ЮУрГГПУ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" y="0"/>
            <a:ext cx="1803991" cy="227687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5" descr="C:\Users\drugininala\Downloads\2 (1)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76872"/>
            <a:ext cx="1763688" cy="1800200"/>
          </a:xfrm>
          <a:prstGeom prst="rect">
            <a:avLst/>
          </a:prstGeom>
          <a:noFill/>
        </p:spPr>
      </p:pic>
      <p:pic>
        <p:nvPicPr>
          <p:cNvPr id="1030" name="Picture 6" descr="C:\Users\drugininala\Downloads\16-04-2018_11-39-28\5 00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1124744"/>
            <a:ext cx="2160240" cy="2961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tfgb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Методическое обеспечение </a:t>
            </a:r>
            <a:endParaRPr lang="ru-RU" sz="2400" dirty="0">
              <a:solidFill>
                <a:srgbClr val="33660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12" descr="C:\Users\drugininala\Downloads\16-04-2018_11-39-28\12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84784"/>
            <a:ext cx="2160240" cy="3125533"/>
          </a:xfrm>
          <a:prstGeom prst="rect">
            <a:avLst/>
          </a:prstGeom>
          <a:noFill/>
        </p:spPr>
      </p:pic>
      <p:pic>
        <p:nvPicPr>
          <p:cNvPr id="9" name="Picture 10" descr="C:\Users\drugininala\Downloads\16-04-2018_11-39-28\10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7223" y="1268760"/>
            <a:ext cx="2056777" cy="2918172"/>
          </a:xfrm>
          <a:prstGeom prst="rect">
            <a:avLst/>
          </a:prstGeom>
          <a:noFill/>
        </p:spPr>
      </p:pic>
      <p:pic>
        <p:nvPicPr>
          <p:cNvPr id="6" name="Picture 14" descr="C:\Users\drugininala\Downloads\16-04-2018_11-39-28\15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689356"/>
            <a:ext cx="2168153" cy="3168644"/>
          </a:xfrm>
          <a:prstGeom prst="rect">
            <a:avLst/>
          </a:prstGeom>
          <a:noFill/>
        </p:spPr>
      </p:pic>
      <p:pic>
        <p:nvPicPr>
          <p:cNvPr id="8" name="Picture 11" descr="C:\Users\drugininala\Downloads\16-04-2018_11-39-28\11 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632878"/>
            <a:ext cx="2278177" cy="3225122"/>
          </a:xfrm>
          <a:prstGeom prst="rect">
            <a:avLst/>
          </a:prstGeom>
          <a:noFill/>
        </p:spPr>
      </p:pic>
      <p:pic>
        <p:nvPicPr>
          <p:cNvPr id="10" name="Picture 7" descr="C:\Users\drugininala\Downloads\16-04-2018_11-39-28\6 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77072"/>
            <a:ext cx="1907191" cy="2780928"/>
          </a:xfrm>
          <a:prstGeom prst="rect">
            <a:avLst/>
          </a:prstGeom>
          <a:noFill/>
        </p:spPr>
      </p:pic>
      <p:pic>
        <p:nvPicPr>
          <p:cNvPr id="12" name="Picture 9" descr="D:\1. ФИиКО\герб ЮУрГГПУ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0"/>
            <a:ext cx="1803991" cy="227687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5" descr="C:\Users\drugininala\Downloads\2 (1)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76872"/>
            <a:ext cx="1763688" cy="1800200"/>
          </a:xfrm>
          <a:prstGeom prst="rect">
            <a:avLst/>
          </a:prstGeom>
          <a:noFill/>
        </p:spPr>
      </p:pic>
      <p:pic>
        <p:nvPicPr>
          <p:cNvPr id="4" name="Picture 13" descr="C:\Users\drugininala\Downloads\16-04-2018_11-39-28\14 0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1463052"/>
            <a:ext cx="2160240" cy="3154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tfgb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0"/>
            <a:ext cx="7005464" cy="52186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научно-исследовательская деятельность преподавателей</a:t>
            </a:r>
            <a:endParaRPr lang="ru-RU" sz="2400" dirty="0" smtClean="0">
              <a:solidFill>
                <a:srgbClr val="336600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err="1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Грантообразующая</a:t>
            </a:r>
            <a:r>
              <a:rPr lang="ru-RU" sz="2400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 деятельность </a:t>
            </a:r>
            <a:endParaRPr lang="ru-RU" b="1" dirty="0">
              <a:solidFill>
                <a:srgbClr val="3366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9" descr="D:\1. ФИиКО\герб ЮУрГГП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4622" cy="191683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7776" y="1268760"/>
            <a:ext cx="2016224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 descr="IMG_55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1412776"/>
            <a:ext cx="2088232" cy="3135411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501008"/>
            <a:ext cx="21419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2564904"/>
            <a:ext cx="22562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717032"/>
            <a:ext cx="2088232" cy="313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drugininala\Desktop\фото педагоги\1.2. Бородина В.А.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1340768"/>
            <a:ext cx="231504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fgb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Статьи СКОПУС</a:t>
            </a:r>
            <a:endParaRPr lang="ru-RU" i="1" dirty="0">
              <a:solidFill>
                <a:srgbClr val="3366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689648"/>
            <a:ext cx="21419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7776" y="1268760"/>
            <a:ext cx="2016224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 descr="IMG_55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722589"/>
            <a:ext cx="2088232" cy="3135411"/>
          </a:xfrm>
          <a:prstGeom prst="rect">
            <a:avLst/>
          </a:prstGeom>
          <a:noFill/>
        </p:spPr>
      </p:pic>
      <p:pic>
        <p:nvPicPr>
          <p:cNvPr id="7" name="Picture 2" descr="C:\Users\drugininala\Desktop\фото педагоги\1.2. Бородина В.А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340768"/>
            <a:ext cx="2315041" cy="2952328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3473624"/>
            <a:ext cx="22562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 descr="D:\1. ФИиКО\герб ЮУрГГПУ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0"/>
            <a:ext cx="1803991" cy="227687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2" descr="C:\Users\drugininala\Desktop\фото педагоги\25. Шересетьева Е.В.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 t="14184"/>
          <a:stretch>
            <a:fillRect/>
          </a:stretch>
        </p:blipFill>
        <p:spPr bwMode="auto">
          <a:xfrm>
            <a:off x="0" y="1484784"/>
            <a:ext cx="2272260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tfgb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404664"/>
            <a:ext cx="700546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Статьи ВАК </a:t>
            </a:r>
            <a:endParaRPr lang="ru-RU" sz="4400" b="1" dirty="0">
              <a:solidFill>
                <a:srgbClr val="3366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9" descr="D:\1. ФИиКО\герб ЮУрГГП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4622" cy="191683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7776" y="1268760"/>
            <a:ext cx="2016224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 descr="IMG_55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1412776"/>
            <a:ext cx="2088232" cy="3135411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501008"/>
            <a:ext cx="21419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268760"/>
            <a:ext cx="22562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725652"/>
            <a:ext cx="2088232" cy="313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drugininala\Desktop\фото педагоги\1.2. Бородина В.А.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332656"/>
            <a:ext cx="2315041" cy="2952328"/>
          </a:xfrm>
          <a:prstGeom prst="rect">
            <a:avLst/>
          </a:prstGeom>
          <a:noFill/>
        </p:spPr>
      </p:pic>
      <p:pic>
        <p:nvPicPr>
          <p:cNvPr id="74754" name="Picture 2" descr="C:\Users\drugininala\Desktop\фото педагоги\4. Артемьева Ж.Г.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3861048"/>
            <a:ext cx="2330352" cy="3495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fgb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Монографии </a:t>
            </a:r>
            <a:endParaRPr lang="ru-RU" b="1" i="1" dirty="0">
              <a:solidFill>
                <a:srgbClr val="3366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6" name="Picture 10" descr="IMG_5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722589"/>
            <a:ext cx="2088232" cy="3135411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988840"/>
            <a:ext cx="24482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drugininala\Desktop\фото педагоги\7. Крушная Н.А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196752"/>
            <a:ext cx="2448272" cy="36724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3140968"/>
            <a:ext cx="21419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D:\1. ФИиКО\герб ЮУрГГПУ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0"/>
            <a:ext cx="1803991" cy="227687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2" descr="C:\Users\drugininala\Desktop\фото педагоги\1.2. Бородина В.А.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700808"/>
            <a:ext cx="231504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fgb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620688"/>
            <a:ext cx="7596336" cy="208823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6600"/>
                </a:solidFill>
                <a:latin typeface="Arial Narrow" pitchFamily="34" charset="0"/>
                <a:cs typeface="Times New Roman" pitchFamily="18" charset="0"/>
              </a:rPr>
              <a:t>Инклюзивное </a:t>
            </a:r>
            <a:r>
              <a:rPr lang="ru-RU" sz="2000" dirty="0">
                <a:solidFill>
                  <a:srgbClr val="006600"/>
                </a:solidFill>
                <a:latin typeface="Arial Narrow" pitchFamily="34" charset="0"/>
                <a:cs typeface="Times New Roman" pitchFamily="18" charset="0"/>
              </a:rPr>
              <a:t>(франц. </a:t>
            </a:r>
            <a:r>
              <a:rPr lang="ru-RU" sz="2000" dirty="0" err="1">
                <a:solidFill>
                  <a:srgbClr val="006600"/>
                </a:solidFill>
                <a:latin typeface="Arial Narrow" pitchFamily="34" charset="0"/>
                <a:cs typeface="Times New Roman" pitchFamily="18" charset="0"/>
              </a:rPr>
              <a:t>inclusif</a:t>
            </a:r>
            <a:r>
              <a:rPr lang="ru-RU" sz="2000" dirty="0">
                <a:solidFill>
                  <a:srgbClr val="006600"/>
                </a:solidFill>
                <a:latin typeface="Arial Narrow" pitchFamily="34" charset="0"/>
                <a:cs typeface="Times New Roman" pitchFamily="18" charset="0"/>
              </a:rPr>
              <a:t> – включающий в себя, от лат. </a:t>
            </a:r>
            <a:r>
              <a:rPr lang="ru-RU" sz="2000" dirty="0" err="1">
                <a:solidFill>
                  <a:srgbClr val="006600"/>
                </a:solidFill>
                <a:latin typeface="Arial Narrow" pitchFamily="34" charset="0"/>
                <a:cs typeface="Times New Roman" pitchFamily="18" charset="0"/>
              </a:rPr>
              <a:t>include</a:t>
            </a:r>
            <a:r>
              <a:rPr lang="ru-RU" sz="2000" dirty="0">
                <a:solidFill>
                  <a:srgbClr val="006600"/>
                </a:solidFill>
                <a:latin typeface="Arial Narrow" pitchFamily="34" charset="0"/>
                <a:cs typeface="Times New Roman" pitchFamily="18" charset="0"/>
              </a:rPr>
              <a:t> – заключаю, включаю</a:t>
            </a:r>
            <a:r>
              <a:rPr lang="ru-RU" sz="2000" dirty="0" smtClean="0">
                <a:solidFill>
                  <a:srgbClr val="006600"/>
                </a:solidFill>
                <a:latin typeface="Arial Narrow" pitchFamily="34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rgbClr val="006600"/>
                </a:solidFill>
                <a:latin typeface="Arial Narrow" pitchFamily="34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rgbClr val="006600"/>
                </a:solidFill>
                <a:latin typeface="Arial Narrow" pitchFamily="34" charset="0"/>
                <a:cs typeface="Times New Roman" pitchFamily="18" charset="0"/>
              </a:rPr>
              <a:t>термин, используемый для описания процесса обучения детей с </a:t>
            </a:r>
            <a:r>
              <a:rPr lang="ru-RU" dirty="0" smtClean="0">
                <a:solidFill>
                  <a:srgbClr val="006600"/>
                </a:solidFill>
                <a:latin typeface="Arial Narrow" pitchFamily="34" charset="0"/>
                <a:cs typeface="Times New Roman" pitchFamily="18" charset="0"/>
              </a:rPr>
              <a:t>особыми  </a:t>
            </a:r>
            <a:r>
              <a:rPr lang="ru-RU" dirty="0">
                <a:solidFill>
                  <a:srgbClr val="006600"/>
                </a:solidFill>
                <a:latin typeface="Arial Narrow" pitchFamily="34" charset="0"/>
                <a:cs typeface="Times New Roman" pitchFamily="18" charset="0"/>
              </a:rPr>
              <a:t>потребностями </a:t>
            </a:r>
            <a:r>
              <a:rPr lang="ru-RU" dirty="0" smtClean="0">
                <a:solidFill>
                  <a:srgbClr val="006600"/>
                </a:solidFill>
                <a:latin typeface="Arial Narrow" pitchFamily="34" charset="0"/>
                <a:cs typeface="Times New Roman" pitchFamily="18" charset="0"/>
              </a:rPr>
              <a:t>в общеобразовательных </a:t>
            </a:r>
            <a:r>
              <a:rPr lang="ru-RU" dirty="0">
                <a:solidFill>
                  <a:srgbClr val="006600"/>
                </a:solidFill>
                <a:latin typeface="Arial Narrow" pitchFamily="34" charset="0"/>
                <a:cs typeface="Times New Roman" pitchFamily="18" charset="0"/>
              </a:rPr>
              <a:t>(массовых) школах.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4739" t="37031" r="33021" b="27532"/>
          <a:stretch>
            <a:fillRect/>
          </a:stretch>
        </p:blipFill>
        <p:spPr bwMode="auto">
          <a:xfrm>
            <a:off x="2267744" y="2810409"/>
            <a:ext cx="6521119" cy="404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D:\1. ФИиКО\герб ЮУрГГП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803991" cy="227687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8" name="Picture 5" descr="C:\Users\drugininala\Downloads\2 (1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76872"/>
            <a:ext cx="176368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fgb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Web of science</a:t>
            </a:r>
            <a:endParaRPr lang="ru-RU" i="1" dirty="0">
              <a:solidFill>
                <a:srgbClr val="3366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5" name="Picture 2" descr="C:\Users\drugininala\Desktop\фото педагоги\25. Шересетьева Е.В.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4184"/>
          <a:stretch>
            <a:fillRect/>
          </a:stretch>
        </p:blipFill>
        <p:spPr bwMode="auto">
          <a:xfrm>
            <a:off x="2771800" y="1621632"/>
            <a:ext cx="4067904" cy="5236368"/>
          </a:xfrm>
          <a:prstGeom prst="rect">
            <a:avLst/>
          </a:prstGeom>
          <a:noFill/>
        </p:spPr>
      </p:pic>
      <p:pic>
        <p:nvPicPr>
          <p:cNvPr id="6" name="Picture 9" descr="D:\1. ФИиКО\герб ЮУрГГП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803991" cy="227687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7" name="Picture 5" descr="C:\Users\drugininala\Downloads\2 (1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76872"/>
            <a:ext cx="176368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tfgb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8754176" cy="8689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b="1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Сотрудничество в области научных исследований</a:t>
            </a:r>
            <a:endParaRPr lang="ru-RU" sz="3200" dirty="0">
              <a:solidFill>
                <a:srgbClr val="33660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204864"/>
            <a:ext cx="8172400" cy="4259560"/>
          </a:xfrm>
        </p:spPr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  <a:tabLst>
                <a:tab pos="2424113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60648"/>
            <a:ext cx="7020272" cy="9361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-200" dirty="0" smtClean="0">
                <a:latin typeface="Times New Roman" pitchFamily="18" charset="0"/>
                <a:cs typeface="Times New Roman" pitchFamily="18" charset="0"/>
              </a:rPr>
              <a:t>Направления работы кафедры</a:t>
            </a:r>
            <a:endParaRPr lang="ru-RU" sz="3600" dirty="0"/>
          </a:p>
        </p:txBody>
      </p:sp>
      <p:sp>
        <p:nvSpPr>
          <p:cNvPr id="6" name="Трапеция 5"/>
          <p:cNvSpPr/>
          <p:nvPr/>
        </p:nvSpPr>
        <p:spPr>
          <a:xfrm>
            <a:off x="1439144" y="2492896"/>
            <a:ext cx="7704856" cy="792088"/>
          </a:xfrm>
          <a:prstGeom prst="trapezoi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Участие студентов и ППС в исследованиях и разработках ОО</a:t>
            </a:r>
          </a:p>
          <a:p>
            <a:pPr algn="ctr"/>
            <a:endParaRPr lang="ru-RU" sz="2000" b="1" dirty="0"/>
          </a:p>
        </p:txBody>
      </p:sp>
      <p:sp>
        <p:nvSpPr>
          <p:cNvPr id="7" name="Трапеция 6"/>
          <p:cNvSpPr/>
          <p:nvPr/>
        </p:nvSpPr>
        <p:spPr>
          <a:xfrm>
            <a:off x="1439144" y="3645024"/>
            <a:ext cx="7704856" cy="792088"/>
          </a:xfrm>
          <a:prstGeom prst="trapezoi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Участие педагогических специалистов ОО в научных конференциях, проводимых в вузе</a:t>
            </a:r>
          </a:p>
          <a:p>
            <a:pPr algn="ctr"/>
            <a:endParaRPr lang="ru-RU" dirty="0"/>
          </a:p>
        </p:txBody>
      </p:sp>
      <p:sp>
        <p:nvSpPr>
          <p:cNvPr id="8" name="Трапеция 7"/>
          <p:cNvSpPr/>
          <p:nvPr/>
        </p:nvSpPr>
        <p:spPr>
          <a:xfrm>
            <a:off x="1439144" y="4725144"/>
            <a:ext cx="7704856" cy="792088"/>
          </a:xfrm>
          <a:prstGeom prst="trapezoi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Публикация статей педагогических специалистов ОО в научных сборниках вуза и кафедры</a:t>
            </a:r>
          </a:p>
          <a:p>
            <a:pPr algn="ctr"/>
            <a:endParaRPr lang="ru-RU" dirty="0"/>
          </a:p>
        </p:txBody>
      </p:sp>
      <p:pic>
        <p:nvPicPr>
          <p:cNvPr id="10" name="Picture 9" descr="D:\1. ФИиКО\герб ЮУрГГП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803991" cy="227687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1" name="Picture 5" descr="C:\Users\drugininala\Downloads\2 (1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76872"/>
            <a:ext cx="176368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tfgb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740352" cy="1143000"/>
          </a:xfrm>
        </p:spPr>
        <p:txBody>
          <a:bodyPr/>
          <a:lstStyle/>
          <a:p>
            <a:r>
              <a:rPr lang="ru-RU" dirty="0" smtClean="0">
                <a:solidFill>
                  <a:srgbClr val="336600"/>
                </a:solidFill>
                <a:latin typeface="Arial Narrow" pitchFamily="34" charset="0"/>
              </a:rPr>
              <a:t>Трудоустройство выпускников</a:t>
            </a:r>
            <a:endParaRPr lang="ru-RU" dirty="0">
              <a:solidFill>
                <a:srgbClr val="33660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628800"/>
            <a:ext cx="7092280" cy="45259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336600"/>
                </a:solidFill>
                <a:latin typeface="Arial Narrow" pitchFamily="34" charset="0"/>
              </a:rPr>
              <a:t>МБОУ "С(К)ОШ № 119 г.Челябинска"–12 педагогов</a:t>
            </a:r>
          </a:p>
          <a:p>
            <a:r>
              <a:rPr lang="ru-RU" sz="2400" b="1" dirty="0" smtClean="0">
                <a:solidFill>
                  <a:srgbClr val="336600"/>
                </a:solidFill>
                <a:latin typeface="Arial Narrow" pitchFamily="34" charset="0"/>
              </a:rPr>
              <a:t>МБОУ "С(К)О Школа - Интернат № 11 г.Челябинска" – 6 педагогов </a:t>
            </a:r>
          </a:p>
          <a:p>
            <a:r>
              <a:rPr lang="ru-RU" sz="2400" b="1" dirty="0" smtClean="0">
                <a:solidFill>
                  <a:srgbClr val="336600"/>
                </a:solidFill>
                <a:latin typeface="Arial Narrow" pitchFamily="34" charset="0"/>
              </a:rPr>
              <a:t>МБОУ "Школа - интернат №10 г.Челябинска"– 30 педагогов</a:t>
            </a:r>
          </a:p>
          <a:p>
            <a:r>
              <a:rPr lang="ru-RU" sz="2400" b="1" dirty="0" smtClean="0">
                <a:solidFill>
                  <a:srgbClr val="336600"/>
                </a:solidFill>
                <a:latin typeface="Arial Narrow" pitchFamily="34" charset="0"/>
              </a:rPr>
              <a:t>МБОУ "Школа-интернат № 4 г.Челябинска"– </a:t>
            </a:r>
          </a:p>
          <a:p>
            <a:r>
              <a:rPr lang="ru-RU" sz="2400" b="1" dirty="0" smtClean="0">
                <a:solidFill>
                  <a:srgbClr val="336600"/>
                </a:solidFill>
                <a:latin typeface="Arial Narrow" pitchFamily="34" charset="0"/>
              </a:rPr>
              <a:t>МБС(К)ОУ С(К)ОШ №127 – 21 педагог</a:t>
            </a:r>
          </a:p>
          <a:p>
            <a:r>
              <a:rPr lang="ru-RU" sz="2400" b="1" dirty="0" smtClean="0">
                <a:solidFill>
                  <a:srgbClr val="336600"/>
                </a:solidFill>
                <a:latin typeface="Arial Narrow" pitchFamily="34" charset="0"/>
              </a:rPr>
              <a:t>МБДОУ «ДС № 470 г. Челябинска»– 5 педагогов</a:t>
            </a:r>
          </a:p>
          <a:p>
            <a:r>
              <a:rPr lang="ru-RU" sz="2400" b="1" dirty="0" smtClean="0">
                <a:solidFill>
                  <a:srgbClr val="336600"/>
                </a:solidFill>
                <a:latin typeface="Arial Narrow" pitchFamily="34" charset="0"/>
              </a:rPr>
              <a:t>МБДОУ «ДС № 307г. Челябинска» – 4 педагога </a:t>
            </a:r>
          </a:p>
          <a:p>
            <a:endParaRPr lang="ru-RU" dirty="0"/>
          </a:p>
        </p:txBody>
      </p:sp>
      <p:pic>
        <p:nvPicPr>
          <p:cNvPr id="6" name="Picture 9" descr="D:\1. ФИиКО\герб ЮУрГГП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803991" cy="227687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7" name="Picture 5" descr="C:\Users\drugininala\Downloads\2 (1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76872"/>
            <a:ext cx="176368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tfgb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13541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336600"/>
                </a:solidFill>
                <a:latin typeface="Arial Narrow" pitchFamily="34" charset="0"/>
              </a:rPr>
              <a:t>Развитие и углубление связей с организациями – потенциальными работодателями</a:t>
            </a:r>
            <a:endParaRPr lang="ru-RU" sz="3200" dirty="0">
              <a:solidFill>
                <a:srgbClr val="33660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9" descr="D:\1. ФИиКО\герб ЮУрГГП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803991" cy="227687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5" descr="C:\Users\drugininala\Downloads\2 (1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76872"/>
            <a:ext cx="1763688" cy="1800200"/>
          </a:xfrm>
          <a:prstGeom prst="rect">
            <a:avLst/>
          </a:prstGeom>
          <a:noFill/>
        </p:spPr>
      </p:pic>
      <p:pic>
        <p:nvPicPr>
          <p:cNvPr id="6" name="Picture 2" descr="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648964"/>
            <a:ext cx="8604448" cy="5209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tfgb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4869160"/>
            <a:ext cx="3024336" cy="115212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Автор модели подготовки педагогов к </a:t>
            </a:r>
            <a:r>
              <a:rPr lang="ru-RU" sz="2400" b="1" i="1" dirty="0" err="1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тьюторской</a:t>
            </a:r>
            <a:r>
              <a:rPr lang="ru-RU" sz="2400" b="1" i="1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 деятельности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Picture 2" descr="cilickiiv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8640"/>
            <a:ext cx="3024336" cy="4536504"/>
          </a:xfrm>
          <a:prstGeom prst="rect">
            <a:avLst/>
          </a:prstGeom>
          <a:noFill/>
        </p:spPr>
      </p:pic>
      <p:pic>
        <p:nvPicPr>
          <p:cNvPr id="5" name="Picture 9" descr="D:\1. ФИиКО\герб ЮУрГГП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803991" cy="227687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Picture 5" descr="C:\Users\drugininala\Downloads\2 (1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76872"/>
            <a:ext cx="176368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fgb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336600"/>
                </a:solidFill>
                <a:latin typeface="Arial Narrow" pitchFamily="34" charset="0"/>
              </a:rPr>
              <a:t>Целевая установка инклюзии</a:t>
            </a:r>
            <a:endParaRPr lang="ru-RU" dirty="0">
              <a:solidFill>
                <a:srgbClr val="33660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7452320" cy="4525963"/>
          </a:xfrm>
        </p:spPr>
        <p:txBody>
          <a:bodyPr/>
          <a:lstStyle/>
          <a:p>
            <a:r>
              <a:rPr lang="ru-RU" dirty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процесс «нормализации</a:t>
            </a:r>
            <a:r>
              <a:rPr lang="ru-RU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» «</a:t>
            </a:r>
            <a:r>
              <a:rPr lang="ru-RU" dirty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выравнивания</a:t>
            </a:r>
            <a:r>
              <a:rPr lang="ru-RU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» </a:t>
            </a:r>
            <a:r>
              <a:rPr lang="ru-RU" dirty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«преодоления» трудностей социальной адаптации.</a:t>
            </a:r>
            <a:r>
              <a:rPr lang="ru-RU" dirty="0">
                <a:solidFill>
                  <a:srgbClr val="336600"/>
                </a:solidFill>
                <a:latin typeface="Arial Narrow" pitchFamily="34" charset="0"/>
              </a:rPr>
              <a:t>  </a:t>
            </a:r>
          </a:p>
          <a:p>
            <a:endParaRPr lang="ru-RU" dirty="0"/>
          </a:p>
        </p:txBody>
      </p:sp>
      <p:pic>
        <p:nvPicPr>
          <p:cNvPr id="5" name="Picture 9" descr="D:\1. ФИиКО\герб ЮУрГГП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803991" cy="227687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8" name="Picture 5" descr="C:\Users\drugininala\Downloads\2 (1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76872"/>
            <a:ext cx="176368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fgb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2492896"/>
            <a:ext cx="6995120" cy="3633267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Кадровое обеспечение инклюзивного образования является важнейшим и главным условием его реализации. </a:t>
            </a:r>
          </a:p>
          <a:p>
            <a:endParaRPr lang="ru-RU" i="1" dirty="0">
              <a:solidFill>
                <a:srgbClr val="336600"/>
              </a:solidFill>
            </a:endParaRPr>
          </a:p>
        </p:txBody>
      </p:sp>
      <p:pic>
        <p:nvPicPr>
          <p:cNvPr id="5" name="Picture 9" descr="D:\1. ФИиКО\герб ЮУрГГП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803991" cy="227687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7" name="Picture 5" descr="C:\Users\drugininala\Downloads\2 (1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76872"/>
            <a:ext cx="176368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tfgb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640" y="1628800"/>
            <a:ext cx="3240360" cy="486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 descr="D:\1. ФИиКО\герб ЮУрГГП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35696" cy="2132856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067128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Дополнительные образовательные программы:</a:t>
            </a:r>
            <a:endParaRPr lang="ru-RU" sz="3600" b="1" dirty="0">
              <a:solidFill>
                <a:srgbClr val="3366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63688" y="1988840"/>
            <a:ext cx="4536504" cy="42484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Обновлены материалы КПП: «Логопедия»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«Дошкольная дефектология»</a:t>
            </a:r>
          </a:p>
          <a:p>
            <a:pPr lvl="0" algn="ctr">
              <a:buNone/>
            </a:pPr>
            <a:r>
              <a:rPr lang="ru-RU" b="1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«Олигофренопедагогика»</a:t>
            </a:r>
          </a:p>
          <a:p>
            <a:pPr lvl="0" algn="ctr">
              <a:buNone/>
            </a:pPr>
            <a:r>
              <a:rPr lang="ru-RU" b="1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«Психолого-педагогическое сопровождение лиц с ОВЗ»</a:t>
            </a:r>
          </a:p>
          <a:p>
            <a:pPr>
              <a:buNone/>
            </a:pPr>
            <a:endParaRPr lang="ru-RU" dirty="0">
              <a:solidFill>
                <a:srgbClr val="336600"/>
              </a:solidFill>
            </a:endParaRPr>
          </a:p>
        </p:txBody>
      </p:sp>
      <p:sp>
        <p:nvSpPr>
          <p:cNvPr id="25602" name="AutoShape 2" descr="https://apf.mail.ru/cgi-bin/readmsg/2.jpg?id=15281011310000000345%3B0%3B2&amp;x-email=drugininala%40cspu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apf.mail.ru/cgi-bin/readmsg/2.jpg?id=15281011310000000345%3B0%3B2&amp;x-email=drugininala%40cspu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drugininala\Downloads\2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76872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tfgb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692696"/>
            <a:ext cx="2729295" cy="409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836712"/>
            <a:ext cx="235226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ru-RU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Курсы переподготовки </a:t>
            </a:r>
            <a:endParaRPr lang="ru-RU" dirty="0">
              <a:solidFill>
                <a:srgbClr val="3366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140968"/>
            <a:ext cx="2195736" cy="349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drugininala\Desktop\фото педагоги\25. Шересетьева Е.В..JPG"/>
          <p:cNvPicPr>
            <a:picLocks noChangeAspect="1" noChangeArrowheads="1"/>
          </p:cNvPicPr>
          <p:nvPr/>
        </p:nvPicPr>
        <p:blipFill>
          <a:blip r:embed="rId6" cstate="print"/>
          <a:srcRect t="14184"/>
          <a:stretch>
            <a:fillRect/>
          </a:stretch>
        </p:blipFill>
        <p:spPr bwMode="auto">
          <a:xfrm>
            <a:off x="3347864" y="3501008"/>
            <a:ext cx="2607912" cy="3356992"/>
          </a:xfrm>
          <a:prstGeom prst="rect">
            <a:avLst/>
          </a:prstGeom>
          <a:noFill/>
        </p:spPr>
      </p:pic>
      <p:pic>
        <p:nvPicPr>
          <p:cNvPr id="13" name="Picture 9" descr="D:\1. ФИиКО\герб ЮУрГГПУ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0"/>
            <a:ext cx="1803991" cy="227687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5" descr="C:\Users\drugininala\Downloads\2 (1)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76872"/>
            <a:ext cx="1763688" cy="1800200"/>
          </a:xfrm>
          <a:prstGeom prst="rect">
            <a:avLst/>
          </a:prstGeom>
          <a:noFill/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293605"/>
            <a:ext cx="2376264" cy="356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tfgb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691680" y="2564904"/>
            <a:ext cx="6995120" cy="356125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336600"/>
                </a:solidFill>
                <a:latin typeface="Arial Narrow" pitchFamily="34" charset="0"/>
              </a:rPr>
              <a:t>Комплексная программа повышения профессионального уровня педагогических работников общеобразовательных организаций</a:t>
            </a:r>
            <a:endParaRPr lang="ru-RU" b="1" dirty="0">
              <a:solidFill>
                <a:srgbClr val="336600"/>
              </a:solidFill>
              <a:latin typeface="Arial Narrow" pitchFamily="34" charset="0"/>
            </a:endParaRPr>
          </a:p>
        </p:txBody>
      </p:sp>
      <p:pic>
        <p:nvPicPr>
          <p:cNvPr id="10" name="Picture 9" descr="D:\1. ФИиКО\герб ЮУрГГП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803991" cy="227687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1" name="Picture 5" descr="C:\Users\drugininala\Downloads\2 (1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76872"/>
            <a:ext cx="176368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39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9" descr="tfgb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2267744" y="476672"/>
            <a:ext cx="6876256" cy="57606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Модернизация образовательной деятельности кафедры</a:t>
            </a:r>
            <a:endParaRPr lang="ru-RU" sz="3600" dirty="0">
              <a:solidFill>
                <a:srgbClr val="3366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ЧГПУ, Кафедра, ФИО, год</a:t>
            </a:r>
            <a:endParaRPr lang="ru-RU" dirty="0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1115616" y="2996952"/>
            <a:ext cx="7056784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ru-RU" sz="1400" b="1" dirty="0" smtClean="0"/>
          </a:p>
          <a:p>
            <a:endParaRPr lang="ru-RU" sz="1400" b="1" dirty="0" smtClean="0"/>
          </a:p>
          <a:p>
            <a:endParaRPr lang="ru-RU" sz="3200" dirty="0" smtClean="0"/>
          </a:p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E4A2B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b="1" dirty="0" smtClean="0">
              <a:solidFill>
                <a:srgbClr val="0E4A2B"/>
              </a:solidFill>
              <a:latin typeface="+mj-lt"/>
              <a:cs typeface="Times New Roman" pitchFamily="18" charset="0"/>
            </a:endParaRPr>
          </a:p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E4A2B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b="1" dirty="0" smtClean="0">
              <a:solidFill>
                <a:srgbClr val="0E4A2B"/>
              </a:solidFill>
              <a:latin typeface="+mj-lt"/>
              <a:cs typeface="Times New Roman" pitchFamily="18" charset="0"/>
            </a:endParaRPr>
          </a:p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E4A2B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b="1" dirty="0" smtClean="0">
              <a:solidFill>
                <a:srgbClr val="0E4A2B"/>
              </a:solidFill>
              <a:latin typeface="+mj-lt"/>
              <a:cs typeface="Times New Roman" pitchFamily="18" charset="0"/>
            </a:endParaRPr>
          </a:p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E4A2B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b="1" dirty="0" smtClean="0">
              <a:solidFill>
                <a:srgbClr val="0E4A2B"/>
              </a:solidFill>
              <a:latin typeface="+mj-lt"/>
              <a:cs typeface="Times New Roman" pitchFamily="18" charset="0"/>
            </a:endParaRPr>
          </a:p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E4A2B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b="1" dirty="0" smtClean="0">
              <a:solidFill>
                <a:srgbClr val="0E4A2B"/>
              </a:solidFill>
              <a:latin typeface="+mj-lt"/>
              <a:cs typeface="Times New Roman" pitchFamily="18" charset="0"/>
            </a:endParaRPr>
          </a:p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E4A2B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b="1" dirty="0" smtClean="0">
              <a:solidFill>
                <a:srgbClr val="0E4A2B"/>
              </a:solidFill>
              <a:latin typeface="+mj-lt"/>
              <a:cs typeface="Times New Roman" pitchFamily="18" charset="0"/>
            </a:endParaRPr>
          </a:p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E4A2B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b="1" dirty="0" smtClean="0">
              <a:solidFill>
                <a:srgbClr val="0E4A2B"/>
              </a:solidFill>
              <a:latin typeface="+mj-lt"/>
              <a:cs typeface="Times New Roman" pitchFamily="18" charset="0"/>
            </a:endParaRPr>
          </a:p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E4A2B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07904" y="4365104"/>
            <a:ext cx="5436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36600"/>
                </a:solidFill>
                <a:latin typeface="Arial Narrow" pitchFamily="34" charset="0"/>
                <a:cs typeface="Times New Roman" pitchFamily="18" charset="0"/>
              </a:rPr>
              <a:t>64,7 % имеют звание доцента ВАК</a:t>
            </a:r>
            <a:endParaRPr lang="ru-RU" sz="2400" dirty="0">
              <a:solidFill>
                <a:srgbClr val="3366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51920" y="5013176"/>
            <a:ext cx="5508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36600"/>
                </a:solidFill>
                <a:latin typeface="Arial Narrow" pitchFamily="34" charset="0"/>
              </a:rPr>
              <a:t>23,5 %работают в должности доцента </a:t>
            </a:r>
            <a:endParaRPr lang="ru-RU" sz="2400" dirty="0">
              <a:solidFill>
                <a:srgbClr val="336600"/>
              </a:solidFill>
              <a:latin typeface="Arial Narrow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31232" y="1988840"/>
            <a:ext cx="69127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6600"/>
                </a:solidFill>
                <a:latin typeface="Arial Narrow" pitchFamily="34" charset="0"/>
              </a:rPr>
              <a:t>82,3%  НПР</a:t>
            </a:r>
          </a:p>
          <a:p>
            <a:pPr algn="ctr"/>
            <a:r>
              <a:rPr lang="ru-RU" sz="2800" b="1" dirty="0" smtClean="0">
                <a:solidFill>
                  <a:srgbClr val="336600"/>
                </a:solidFill>
                <a:latin typeface="Arial Narrow" pitchFamily="34" charset="0"/>
              </a:rPr>
              <a:t>имеют степень кандидата наук</a:t>
            </a:r>
          </a:p>
          <a:p>
            <a:r>
              <a:rPr lang="ru-RU" sz="2800" i="1" dirty="0" smtClean="0">
                <a:solidFill>
                  <a:srgbClr val="336600"/>
                </a:solidFill>
                <a:latin typeface="Arial Narrow" pitchFamily="34" charset="0"/>
              </a:rPr>
              <a:t>Кандидат биологических наук – 1 ч.</a:t>
            </a:r>
          </a:p>
          <a:p>
            <a:r>
              <a:rPr lang="ru-RU" sz="2800" i="1" dirty="0" smtClean="0">
                <a:solidFill>
                  <a:srgbClr val="336600"/>
                </a:solidFill>
                <a:latin typeface="Arial Narrow" pitchFamily="34" charset="0"/>
              </a:rPr>
              <a:t>Кандидат психологических наук –  1 ч.</a:t>
            </a:r>
          </a:p>
          <a:p>
            <a:r>
              <a:rPr lang="ru-RU" sz="2800" i="1" dirty="0" smtClean="0">
                <a:solidFill>
                  <a:srgbClr val="336600"/>
                </a:solidFill>
                <a:latin typeface="Arial Narrow" pitchFamily="34" charset="0"/>
              </a:rPr>
              <a:t>Кандидат педагогических наук – 12 ч.</a:t>
            </a:r>
          </a:p>
          <a:p>
            <a:pPr algn="ctr"/>
            <a:endParaRPr lang="ru-RU" sz="2800" b="1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i="1" dirty="0">
              <a:solidFill>
                <a:srgbClr val="336600"/>
              </a:solidFill>
            </a:endParaRPr>
          </a:p>
        </p:txBody>
      </p:sp>
      <p:pic>
        <p:nvPicPr>
          <p:cNvPr id="13" name="Picture 9" descr="D:\1. ФИиКО\герб ЮУрГГП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803991" cy="227687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" name="Picture 5" descr="C:\Users\drugininala\Downloads\2 (1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76872"/>
            <a:ext cx="176368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351</Words>
  <Application>Microsoft Office PowerPoint</Application>
  <PresentationFormat>Экран (4:3)</PresentationFormat>
  <Paragraphs>89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Роль кафедры СПП и ПМ в подготовке кадров для системы специального и инклюзивного образования</vt:lpstr>
      <vt:lpstr>Слайд 2</vt:lpstr>
      <vt:lpstr>Целевая установка инклюзии</vt:lpstr>
      <vt:lpstr>Слайд 4</vt:lpstr>
      <vt:lpstr>Дополнительные образовательные программы:</vt:lpstr>
      <vt:lpstr>Курсы переподготовки </vt:lpstr>
      <vt:lpstr>Слайд 7</vt:lpstr>
      <vt:lpstr>Слайд 8</vt:lpstr>
      <vt:lpstr> Модернизация образовательной деятельности кафедры</vt:lpstr>
      <vt:lpstr>        Профили бакалавриата</vt:lpstr>
      <vt:lpstr>        Программы магистратуры</vt:lpstr>
      <vt:lpstr>Факультеты:  </vt:lpstr>
      <vt:lpstr>Слайд 13</vt:lpstr>
      <vt:lpstr>Методическое обеспечение </vt:lpstr>
      <vt:lpstr>Методическое обеспечение </vt:lpstr>
      <vt:lpstr>Слайд 16</vt:lpstr>
      <vt:lpstr>Статьи СКОПУС</vt:lpstr>
      <vt:lpstr>Слайд 18</vt:lpstr>
      <vt:lpstr>Монографии </vt:lpstr>
      <vt:lpstr>Web of science</vt:lpstr>
      <vt:lpstr>   Сотрудничество в области научных исследований</vt:lpstr>
      <vt:lpstr>Трудоустройство выпускников</vt:lpstr>
      <vt:lpstr>Развитие и углубление связей с организациями – потенциальными работодателями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будущих педагогов для системы специального и инклюзивного образования.</dc:title>
  <dc:creator>drugininala</dc:creator>
  <cp:lastModifiedBy>drugininala</cp:lastModifiedBy>
  <cp:revision>12</cp:revision>
  <dcterms:created xsi:type="dcterms:W3CDTF">2018-12-03T07:31:33Z</dcterms:created>
  <dcterms:modified xsi:type="dcterms:W3CDTF">2018-12-05T07:10:40Z</dcterms:modified>
</cp:coreProperties>
</file>