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4" r:id="rId3"/>
    <p:sldId id="282" r:id="rId4"/>
    <p:sldId id="281" r:id="rId5"/>
    <p:sldId id="285" r:id="rId6"/>
    <p:sldId id="267" r:id="rId7"/>
    <p:sldId id="290" r:id="rId8"/>
    <p:sldId id="287" r:id="rId9"/>
    <p:sldId id="288" r:id="rId10"/>
    <p:sldId id="279" r:id="rId11"/>
    <p:sldId id="270" r:id="rId12"/>
    <p:sldId id="271" r:id="rId13"/>
    <p:sldId id="272" r:id="rId14"/>
    <p:sldId id="273" r:id="rId15"/>
    <p:sldId id="274" r:id="rId16"/>
    <p:sldId id="286" r:id="rId17"/>
    <p:sldId id="275" r:id="rId18"/>
    <p:sldId id="276" r:id="rId19"/>
    <p:sldId id="28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2" autoAdjust="0"/>
    <p:restoredTop sz="94145" autoAdjust="0"/>
  </p:normalViewPr>
  <p:slideViewPr>
    <p:cSldViewPr>
      <p:cViewPr varScale="1">
        <p:scale>
          <a:sx n="80" d="100"/>
          <a:sy n="80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277E-E3E7-42EB-8EBF-AE2010379C9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711-441D-4A99-81F1-83DA40F79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3711-441D-4A99-81F1-83DA40F79B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igromaster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«Современные технологии деятельности специалистов СИО в рамках реализации ФГОС НОО»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9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Приёмы, облегчающие изучение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таблицы умножения для детей с ОВЗ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877273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Выполнила учитель-дефектолог МБОУ «СОЩ №131 г.Челябинска»: Синицина Ю.С.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DNS\Desktop\img10.jpg"/>
          <p:cNvPicPr>
            <a:picLocks noChangeAspect="1" noChangeArrowheads="1"/>
          </p:cNvPicPr>
          <p:nvPr/>
        </p:nvPicPr>
        <p:blipFill>
          <a:blip r:embed="rId3" cstate="print"/>
          <a:srcRect l="35294" t="27907" r="30883" b="16280"/>
          <a:stretch>
            <a:fillRect/>
          </a:stretch>
        </p:blipFill>
        <p:spPr bwMode="auto">
          <a:xfrm>
            <a:off x="3131840" y="2852936"/>
            <a:ext cx="295232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54868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Электронный ресурс.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Компьютерная игра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/>
              <a:t>В процессе изучения таблицы умножения можно проверить свои знания с помощью компьютерной игры. На экране появляется табличный пример, для которого необходимо подобрать ответ из предложенных .  Если обучающийся ошибается, картинка не разворачивается. И в конце игры, предлагается попробовать еще раз.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692697"/>
            <a:ext cx="480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Таблица умножения в стихах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Марина  Казарина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988841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Очень простой и весёлый метод запоминания: он подходит  всем, развивает память , улучшает настроение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DNS\Desktop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61206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62068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Методика изучения таблицы умножения  Наталья </a:t>
            </a:r>
            <a:r>
              <a:rPr lang="ru-RU" sz="2400" b="1" dirty="0" err="1" smtClean="0">
                <a:solidFill>
                  <a:srgbClr val="002060"/>
                </a:solidFill>
              </a:rPr>
              <a:t>Чистоклетова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412777"/>
            <a:ext cx="4392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 уровень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690336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Обучающийся только начал изучать таблицу умножения, ему следует распечатать первую страницу с заданием, в которой есть таблица с примерами, конечно, сначала эти примеры нужно решить.</a:t>
            </a:r>
            <a:endParaRPr lang="ru-RU" dirty="0"/>
          </a:p>
        </p:txBody>
      </p:sp>
      <p:pic>
        <p:nvPicPr>
          <p:cNvPr id="3074" name="Picture 2" descr="C:\Users\DNS\Desktop\02_табл умн_2_nataliigrom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456384" cy="471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620689"/>
            <a:ext cx="4878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 уровень - усложнение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DNS\Desktop\03_табл умн_2_nataliigrom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522459" cy="50405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155679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 </a:t>
            </a:r>
            <a:r>
              <a:rPr lang="ru-RU" sz="2000" b="1" dirty="0" smtClean="0"/>
              <a:t>Внимание:</a:t>
            </a:r>
            <a:r>
              <a:rPr lang="ru-RU" sz="2000" dirty="0" smtClean="0"/>
              <a:t> второй уровень с одними и тем же числами, что и первый. Разница лишь в том, что на  странице отсутствует вспомогательная таблица с примерами, это более сложно, т.к. таблицу умножения нужно держать в голове.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32656"/>
            <a:ext cx="4518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 уровень сложности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122" name="Picture 2" descr="C:\Users\DNS\Desktop\ef7ffbae497c409bcedeff6065e44575--mind-games-dede.jpg"/>
          <p:cNvPicPr>
            <a:picLocks noChangeAspect="1" noChangeArrowheads="1"/>
          </p:cNvPicPr>
          <p:nvPr/>
        </p:nvPicPr>
        <p:blipFill>
          <a:blip r:embed="rId2" cstate="print"/>
          <a:srcRect l="4000" t="2795" r="6000" b="3573"/>
          <a:stretch>
            <a:fillRect/>
          </a:stretch>
        </p:blipFill>
        <p:spPr bwMode="auto">
          <a:xfrm>
            <a:off x="323528" y="1196752"/>
            <a:ext cx="3240360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1988840"/>
            <a:ext cx="248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/>
              <a:t> </a:t>
            </a:r>
            <a:r>
              <a:rPr lang="ru-RU" sz="1600" dirty="0" smtClean="0"/>
              <a:t>В третьем  уровне, к таблице умножения добавляется , действие сложение. И каждый столбик соответствует определённому цвету.</a:t>
            </a:r>
            <a:endParaRPr lang="ru-RU" sz="1600" dirty="0"/>
          </a:p>
        </p:txBody>
      </p:sp>
      <p:pic>
        <p:nvPicPr>
          <p:cNvPr id="1026" name="Picture 2" descr="C:\Users\DNS\Desktop\Рисунок (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818" t="4412" r="4545"/>
          <a:stretch>
            <a:fillRect/>
          </a:stretch>
        </p:blipFill>
        <p:spPr bwMode="auto">
          <a:xfrm>
            <a:off x="3635896" y="1196752"/>
            <a:ext cx="30243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2068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Раскраска тренажер- </a:t>
            </a:r>
            <a:r>
              <a:rPr lang="ru-RU" sz="2400" b="1" dirty="0" err="1" smtClean="0">
                <a:solidFill>
                  <a:srgbClr val="002060"/>
                </a:solidFill>
              </a:rPr>
              <a:t>антистресс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Анна Горохова</a:t>
            </a:r>
          </a:p>
        </p:txBody>
      </p:sp>
      <p:pic>
        <p:nvPicPr>
          <p:cNvPr id="1026" name="Picture 2" descr="C:\Users\DNS\Desktop\1_debb188b2a7874922c9c2faeee39af3a_1532359149.jpg"/>
          <p:cNvPicPr>
            <a:picLocks noChangeAspect="1" noChangeArrowheads="1"/>
          </p:cNvPicPr>
          <p:nvPr/>
        </p:nvPicPr>
        <p:blipFill>
          <a:blip r:embed="rId3" cstate="print"/>
          <a:srcRect l="3093" t="4545" r="49485"/>
          <a:stretch>
            <a:fillRect/>
          </a:stretch>
        </p:blipFill>
        <p:spPr bwMode="auto">
          <a:xfrm>
            <a:off x="539552" y="1700808"/>
            <a:ext cx="3672408" cy="4536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2708920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Задание, которое поможет закрепить и систематизировать навыки изучения таблицы умножения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332657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Выставка работ</a:t>
            </a:r>
          </a:p>
        </p:txBody>
      </p:sp>
      <p:pic>
        <p:nvPicPr>
          <p:cNvPr id="1026" name="Picture 2" descr="C:\Users\DNS\Desktop\видео\Camera\20181018_124220.jpg"/>
          <p:cNvPicPr>
            <a:picLocks noChangeAspect="1" noChangeArrowheads="1"/>
          </p:cNvPicPr>
          <p:nvPr/>
        </p:nvPicPr>
        <p:blipFill>
          <a:blip r:embed="rId3" cstate="print"/>
          <a:srcRect t="43441" r="4713" b="6599"/>
          <a:stretch>
            <a:fillRect/>
          </a:stretch>
        </p:blipFill>
        <p:spPr bwMode="auto">
          <a:xfrm>
            <a:off x="683568" y="1124744"/>
            <a:ext cx="792088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Анкетирование обучающихся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«Как ты запомнил таблицу умножения?»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916832"/>
            <a:ext cx="74888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Вывод: </a:t>
            </a:r>
          </a:p>
          <a:p>
            <a:pPr indent="457200"/>
            <a:r>
              <a:rPr lang="ru-RU" sz="2400" dirty="0" smtClean="0"/>
              <a:t>Самый распространенный способ запоминания (количество участвующих – 29 человек): </a:t>
            </a:r>
          </a:p>
          <a:p>
            <a:pPr indent="457200"/>
            <a:r>
              <a:rPr lang="ru-RU" sz="2400" dirty="0" smtClean="0"/>
              <a:t>1)зрительный – 10 человек;</a:t>
            </a:r>
          </a:p>
          <a:p>
            <a:pPr indent="457200"/>
            <a:r>
              <a:rPr lang="ru-RU" sz="2400" dirty="0" smtClean="0"/>
              <a:t>2)на слух – 7 человек;</a:t>
            </a:r>
          </a:p>
          <a:p>
            <a:pPr indent="457200"/>
            <a:r>
              <a:rPr lang="ru-RU" sz="2400" dirty="0" smtClean="0"/>
              <a:t>3)раскраски – 20 человек;</a:t>
            </a:r>
          </a:p>
          <a:p>
            <a:pPr indent="457200"/>
            <a:r>
              <a:rPr lang="ru-RU" sz="2400" dirty="0" smtClean="0"/>
              <a:t>4) электронный ресурс –29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Контрольный срез</a:t>
            </a:r>
          </a:p>
          <a:p>
            <a:pPr algn="ctr"/>
            <a:r>
              <a:rPr lang="ru-RU" b="1" dirty="0" smtClean="0"/>
              <a:t>Цель: Проверить знания обучающихся по теме: </a:t>
            </a:r>
          </a:p>
          <a:p>
            <a:pPr algn="ctr"/>
            <a:r>
              <a:rPr lang="ru-RU" b="1" dirty="0" smtClean="0"/>
              <a:t>«Таблица умножения и деления»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75656" y="1484785"/>
          <a:ext cx="6192688" cy="2016224"/>
        </p:xfrm>
        <a:graphic>
          <a:graphicData uri="http://schemas.openxmlformats.org/drawingml/2006/table">
            <a:tbl>
              <a:tblPr/>
              <a:tblGrid>
                <a:gridCol w="3003110"/>
                <a:gridCol w="3189578"/>
              </a:tblGrid>
              <a:tr h="501711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1 вариант.</a:t>
                      </a:r>
                      <a:endParaRPr lang="ru-RU" sz="1700" dirty="0"/>
                    </a:p>
                  </a:txBody>
                  <a:tcPr marL="70721" marR="70721" marT="64459" marB="64459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2 вариант</a:t>
                      </a:r>
                      <a:endParaRPr lang="ru-RU" sz="1700" dirty="0"/>
                    </a:p>
                  </a:txBody>
                  <a:tcPr marL="70721" marR="70721" marT="64459" marB="64459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4513">
                <a:tc>
                  <a:txBody>
                    <a:bodyPr/>
                    <a:lstStyle/>
                    <a:p>
                      <a:r>
                        <a:rPr lang="ru-RU" sz="1700" dirty="0"/>
                        <a:t>2*6 3*7 4*5</a:t>
                      </a:r>
                    </a:p>
                    <a:p>
                      <a:r>
                        <a:rPr lang="ru-RU" sz="1700" dirty="0"/>
                        <a:t>25:5 42:6 49:7</a:t>
                      </a:r>
                    </a:p>
                    <a:p>
                      <a:r>
                        <a:rPr lang="ru-RU" sz="1700" dirty="0"/>
                        <a:t>4*8 7*9 8*6</a:t>
                      </a:r>
                    </a:p>
                    <a:p>
                      <a:r>
                        <a:rPr lang="ru-RU" sz="1700" dirty="0"/>
                        <a:t>14:2 18:3 24:4</a:t>
                      </a:r>
                    </a:p>
                  </a:txBody>
                  <a:tcPr marL="70721" marR="70721" marT="64459" marB="64459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2*7 3*9 4*6</a:t>
                      </a:r>
                    </a:p>
                    <a:p>
                      <a:r>
                        <a:rPr lang="ru-RU" sz="1700" dirty="0"/>
                        <a:t>36:6 35:5 64:8</a:t>
                      </a:r>
                    </a:p>
                    <a:p>
                      <a:r>
                        <a:rPr lang="ru-RU" sz="1700" dirty="0"/>
                        <a:t>5*8 8*7 9*6</a:t>
                      </a:r>
                    </a:p>
                    <a:p>
                      <a:r>
                        <a:rPr lang="ru-RU" sz="1700" dirty="0"/>
                        <a:t>16:2 24:3 28:4</a:t>
                      </a:r>
                    </a:p>
                  </a:txBody>
                  <a:tcPr marL="70721" marR="70721" marT="64459" marB="64459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75656" y="3933056"/>
          <a:ext cx="6192688" cy="2520279"/>
        </p:xfrm>
        <a:graphic>
          <a:graphicData uri="http://schemas.openxmlformats.org/drawingml/2006/table">
            <a:tbl>
              <a:tblPr/>
              <a:tblGrid>
                <a:gridCol w="2952328"/>
                <a:gridCol w="3240360"/>
              </a:tblGrid>
              <a:tr h="628469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1 вариант.</a:t>
                      </a:r>
                      <a:endParaRPr lang="ru-RU" sz="1700" dirty="0"/>
                    </a:p>
                  </a:txBody>
                  <a:tcPr marL="69981" marR="69981" marT="63785" marB="6378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/>
                        <a:t>2 вариант.</a:t>
                      </a:r>
                      <a:endParaRPr lang="ru-RU" sz="1700" dirty="0"/>
                    </a:p>
                  </a:txBody>
                  <a:tcPr marL="69981" marR="69981" marT="63785" marB="6378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810">
                <a:tc>
                  <a:txBody>
                    <a:bodyPr/>
                    <a:lstStyle/>
                    <a:p>
                      <a:r>
                        <a:rPr lang="ru-RU" sz="1700" dirty="0"/>
                        <a:t>2*6 =12 3*7=21 4*5=20</a:t>
                      </a:r>
                    </a:p>
                    <a:p>
                      <a:r>
                        <a:rPr lang="ru-RU" sz="1700" dirty="0"/>
                        <a:t>25:5=5 42:6=7 49:7=7</a:t>
                      </a:r>
                    </a:p>
                    <a:p>
                      <a:r>
                        <a:rPr lang="ru-RU" sz="1700" dirty="0"/>
                        <a:t>4*8=32 7*9=63 8*6=48</a:t>
                      </a:r>
                    </a:p>
                    <a:p>
                      <a:r>
                        <a:rPr lang="ru-RU" sz="1700" dirty="0"/>
                        <a:t>14:2=7 18:3=6 24:4=6</a:t>
                      </a:r>
                    </a:p>
                  </a:txBody>
                  <a:tcPr marL="69981" marR="69981" marT="63785" marB="6378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2*7=14 3*9=27 4*6=24</a:t>
                      </a:r>
                    </a:p>
                    <a:p>
                      <a:r>
                        <a:rPr lang="ru-RU" sz="1700" dirty="0"/>
                        <a:t>36:6=6 35:5=7 64:8=8</a:t>
                      </a:r>
                    </a:p>
                    <a:p>
                      <a:r>
                        <a:rPr lang="ru-RU" sz="1700" dirty="0"/>
                        <a:t>5*8=40 8*7=56 9*6=54</a:t>
                      </a:r>
                    </a:p>
                    <a:p>
                      <a:r>
                        <a:rPr lang="ru-RU" sz="1700" dirty="0"/>
                        <a:t>16:2=8 24:3=8 28:4=7</a:t>
                      </a:r>
                    </a:p>
                  </a:txBody>
                  <a:tcPr marL="69981" marR="69981" marT="63785" marB="6378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474" y="548680"/>
            <a:ext cx="8331063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Список используемой литературы</a:t>
            </a:r>
          </a:p>
          <a:p>
            <a:pPr algn="ctr"/>
            <a:endParaRPr lang="ru-RU" sz="28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indent="457200">
              <a:buAutoNum type="arabicPeriod"/>
            </a:pPr>
            <a:r>
              <a:rPr lang="ru-RU" sz="2000" dirty="0" smtClean="0"/>
              <a:t>Ахмадуллин Ш.Т. Учебно-методическое пособие  Таблица умножения за 3 дня в игровой форме. Билингва Москва 2016 , 15 с.</a:t>
            </a:r>
          </a:p>
          <a:p>
            <a:pPr indent="457200">
              <a:buAutoNum type="arabicPeriod"/>
            </a:pPr>
            <a:r>
              <a:rPr lang="ru-RU" sz="2000" dirty="0" smtClean="0"/>
              <a:t>Казарина М.М. Весёлая математика, таблица умножения в стихах. Москва 2014, 32 с.</a:t>
            </a:r>
          </a:p>
          <a:p>
            <a:pPr indent="457200">
              <a:buAutoNum type="arabicPeriod" startAt="3"/>
            </a:pPr>
            <a:r>
              <a:rPr lang="ru-RU" sz="2000" dirty="0" err="1" smtClean="0"/>
              <a:t>Чистоклетова</a:t>
            </a:r>
            <a:r>
              <a:rPr lang="ru-RU" sz="2000" dirty="0" smtClean="0"/>
              <a:t> Н.М. Учебно-методическое пособие Игры, в которые играют дети и Я. Математическая раскраска Учим таблицу Умножения 1, 2, 3 уровень. </a:t>
            </a:r>
            <a:r>
              <a:rPr lang="en-US" sz="2000" dirty="0" smtClean="0">
                <a:hlinkClick r:id="rId3"/>
              </a:rPr>
              <a:t>nataliigromaster@yandex.ru</a:t>
            </a:r>
            <a:endParaRPr lang="en-US" sz="2000" dirty="0" smtClean="0"/>
          </a:p>
          <a:p>
            <a:pPr indent="457200">
              <a:buAutoNum type="arabicPeriod" startAt="3"/>
            </a:pPr>
            <a:r>
              <a:rPr lang="ru-RU" sz="2000" dirty="0" smtClean="0"/>
              <a:t>Игра таблица умножения. Электронный ресурс.</a:t>
            </a:r>
            <a:endParaRPr lang="en-US" sz="28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dirty="0" smtClean="0"/>
              <a:t>5.     Музыкальный развлекательный Видеоклип – считалочка</a:t>
            </a:r>
          </a:p>
          <a:p>
            <a:endParaRPr lang="ru-RU" sz="28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spc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spc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sz="2800" dirty="0" smtClean="0"/>
              <a:t>Подобрать приёмы, облегчающие изучение </a:t>
            </a:r>
            <a:br>
              <a:rPr lang="ru-RU" sz="2800" dirty="0" smtClean="0"/>
            </a:br>
            <a:r>
              <a:rPr lang="ru-RU" sz="2800" dirty="0" smtClean="0"/>
              <a:t>таблицы умножения</a:t>
            </a:r>
            <a:r>
              <a:rPr lang="ru-RU" sz="2800" smtClean="0"/>
              <a:t>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8478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 исследования:</a:t>
            </a:r>
          </a:p>
          <a:p>
            <a:pPr indent="457200" algn="just"/>
            <a:r>
              <a:rPr lang="ru-RU" sz="2400" dirty="0" smtClean="0"/>
              <a:t>1.Изучить литературные и информационные источники по теме.</a:t>
            </a:r>
          </a:p>
          <a:p>
            <a:pPr indent="457200" algn="just"/>
            <a:r>
              <a:rPr lang="ru-RU" sz="2400" dirty="0" smtClean="0"/>
              <a:t>2.Познакомить обучающихся со способами запоминания  таблицы умножения.</a:t>
            </a:r>
          </a:p>
          <a:p>
            <a:pPr indent="457200" algn="just"/>
            <a:r>
              <a:rPr lang="ru-RU" sz="2400" dirty="0" smtClean="0"/>
              <a:t>3. Провести письменную проверку знания таблицы умножения.</a:t>
            </a:r>
          </a:p>
          <a:p>
            <a:pPr indent="457200" algn="just"/>
            <a:r>
              <a:rPr lang="ru-RU" sz="2400" dirty="0" smtClean="0"/>
              <a:t>4.Провести анкетирование обучающихся  по теме: «Как ты запомнил таблицу умножения?»</a:t>
            </a:r>
          </a:p>
          <a:p>
            <a:pPr indent="457200" algn="just"/>
            <a:r>
              <a:rPr lang="ru-RU" sz="2400" b="1" dirty="0" smtClean="0">
                <a:solidFill>
                  <a:srgbClr val="002060"/>
                </a:solidFill>
              </a:rPr>
              <a:t>Методы и приёмы: </a:t>
            </a:r>
            <a:r>
              <a:rPr lang="ru-RU" sz="2400" dirty="0" smtClean="0"/>
              <a:t>Изучение литературы, анализ, наблюдение, анкетирование, контрольный срез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474" y="1772816"/>
            <a:ext cx="83310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ВНИМАНИЕ!!!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7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Обучающийся, должен понимать, что такое умножение?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Пропедевтический этап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67687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/>
              <a:t>На первом занятии изучения таблицы умножения проводятся упражнения, счет. </a:t>
            </a:r>
          </a:p>
          <a:p>
            <a:pPr indent="457200" algn="just"/>
            <a:r>
              <a:rPr lang="ru-RU" sz="2000" b="1" dirty="0" smtClean="0"/>
              <a:t>Примерный план этого урока</a:t>
            </a:r>
            <a:r>
              <a:rPr lang="ru-RU" sz="2000" dirty="0" smtClean="0"/>
              <a:t>.</a:t>
            </a:r>
          </a:p>
          <a:p>
            <a:pPr indent="457200" algn="just">
              <a:buAutoNum type="arabicPeriod"/>
            </a:pPr>
            <a:r>
              <a:rPr lang="ru-RU" sz="2000" dirty="0" smtClean="0"/>
              <a:t>Счет двойками в пределах 20. Этот счет идет сначала на наглядном пособии, например на счетах , числовой прямой, а потом отвлеченно. Очень важно, чтобы обучающиеся запомнили результаты этого счета, составляющие числовой ряд: 2, 4, 8, 10, 12, 14, 16, 18, 20— и могли бы по памяти быстро и правильно воспроизвести числа этого ряда в прямом и обратном порядке.</a:t>
            </a:r>
          </a:p>
          <a:p>
            <a:pPr indent="457200" algn="just">
              <a:buAutoNum type="arabicPeriod"/>
            </a:pPr>
            <a:endParaRPr lang="ru-RU" sz="2000" dirty="0" smtClean="0"/>
          </a:p>
          <a:p>
            <a:pPr indent="457200" algn="just">
              <a:buAutoNum type="arabicPeriod"/>
            </a:pPr>
            <a:r>
              <a:rPr lang="ru-RU" sz="2000" dirty="0" smtClean="0"/>
              <a:t>Понятие что такое </a:t>
            </a:r>
            <a:r>
              <a:rPr lang="ru-RU" sz="2000" b="1" dirty="0" smtClean="0"/>
              <a:t>умножение</a:t>
            </a:r>
            <a:r>
              <a:rPr lang="ru-RU" sz="2000" dirty="0" smtClean="0"/>
              <a:t>?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DNS\Desktop\20181205_23025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29523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20689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Наглядная таблица умножения Музыкальный видеоклип – считалочка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9289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Слушаем            смотрим            запоминаем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83768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148064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DNS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842" y="3645024"/>
            <a:ext cx="1861086" cy="1584176"/>
          </a:xfrm>
          <a:prstGeom prst="rect">
            <a:avLst/>
          </a:prstGeom>
          <a:noFill/>
        </p:spPr>
      </p:pic>
      <p:pic>
        <p:nvPicPr>
          <p:cNvPr id="1026" name="Picture 2" descr="C:\Users\DNS\Desktop\img_58c9121e1f6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1973957" cy="3563160"/>
          </a:xfrm>
          <a:prstGeom prst="rect">
            <a:avLst/>
          </a:prstGeom>
          <a:noFill/>
        </p:spPr>
      </p:pic>
      <p:pic>
        <p:nvPicPr>
          <p:cNvPr id="3" name="Picture 3" descr="C:\Users\DNS\Desktop\ухо-37744881.jpg"/>
          <p:cNvPicPr>
            <a:picLocks noChangeAspect="1" noChangeArrowheads="1"/>
          </p:cNvPicPr>
          <p:nvPr/>
        </p:nvPicPr>
        <p:blipFill>
          <a:blip r:embed="rId5" cstate="print"/>
          <a:srcRect r="7046" b="2362"/>
          <a:stretch>
            <a:fillRect/>
          </a:stretch>
        </p:blipFill>
        <p:spPr bwMode="auto">
          <a:xfrm>
            <a:off x="755576" y="3573016"/>
            <a:ext cx="1728192" cy="178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2276872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/>
              <a:t>Игра</a:t>
            </a:r>
            <a:r>
              <a:rPr lang="ru-RU" sz="2000" dirty="0" smtClean="0"/>
              <a:t> предназначена, для того чтобы дети с удовольствием, охотно и без всякого принуждения выучили </a:t>
            </a:r>
            <a:r>
              <a:rPr lang="ru-RU" sz="2000" b="1" dirty="0" smtClean="0"/>
              <a:t>таблицу</a:t>
            </a:r>
            <a:r>
              <a:rPr lang="ru-RU" sz="2000" dirty="0" smtClean="0"/>
              <a:t> </a:t>
            </a:r>
            <a:r>
              <a:rPr lang="ru-RU" sz="2000" b="1" dirty="0" smtClean="0"/>
              <a:t>умножения</a:t>
            </a:r>
            <a:r>
              <a:rPr lang="ru-RU" sz="2000" dirty="0" smtClean="0"/>
              <a:t>, материал дается в простой, увлекательной и забавной форме 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7667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Методика изучения таблицы умножения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Шамиль Ахмадуллин</a:t>
            </a:r>
            <a:endParaRPr lang="ru-RU" sz="2400" dirty="0"/>
          </a:p>
        </p:txBody>
      </p:sp>
      <p:pic>
        <p:nvPicPr>
          <p:cNvPr id="1026" name="Picture 2" descr="C:\Users\DNS\Desktop\scrn_big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3789040"/>
            <a:ext cx="619268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-38742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u="sng" dirty="0" smtClean="0"/>
              <a:t>День 1</a:t>
            </a:r>
            <a:r>
              <a:rPr lang="ru-RU" sz="2400" b="1" dirty="0" smtClean="0"/>
              <a:t> Занятие №1, Игра по карточкам (10-20 мин) </a:t>
            </a:r>
          </a:p>
          <a:p>
            <a:pPr indent="457200" algn="just">
              <a:buNone/>
            </a:pPr>
            <a:r>
              <a:rPr lang="ru-RU" sz="2400" dirty="0" smtClean="0"/>
              <a:t>     Возьмите 2 карточки 1*2= и 2*1= и попросите дать ответ. Теперь объясните, что 1*2= это означает, что 1 нужно взять 2 раза. С вашей помощью обучающийся должен сделать аналогичные операции со всеми оставшимися 14 карточками. Начиная с карточек 2*3= и 3*2=?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</a:rPr>
              <a:t>P.S.</a:t>
            </a:r>
            <a:r>
              <a:rPr lang="ru-RU" sz="2400" b="1" dirty="0" smtClean="0">
                <a:solidFill>
                  <a:srgbClr val="FF0000"/>
                </a:solidFill>
              </a:rPr>
              <a:t> Равномерно раскладывать все 17 примеров.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1703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Занятие №2</a:t>
            </a:r>
            <a:r>
              <a:rPr lang="ru-RU" sz="2000" dirty="0" smtClean="0"/>
              <a:t> </a:t>
            </a:r>
            <a:r>
              <a:rPr lang="ru-RU" sz="2400" dirty="0" smtClean="0"/>
              <a:t>Карточки с умножением 15 штук 1*1=до 4*4= лежат в стопке кверху рубашкой; обучающийся берёт одну сверху и говорит ответ; 10 карточек «Алфавит» и «Струп-тест»</a:t>
            </a:r>
          </a:p>
          <a:p>
            <a:pPr indent="457200" algn="just"/>
            <a:r>
              <a:rPr lang="ru-RU" sz="2400" dirty="0" smtClean="0"/>
              <a:t>Если ответ неправильный, то он должен проделать эту операцию с картинками.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P.S.</a:t>
            </a:r>
            <a:r>
              <a:rPr lang="ru-RU" sz="2400" b="1" dirty="0" smtClean="0">
                <a:solidFill>
                  <a:srgbClr val="FF0000"/>
                </a:solidFill>
              </a:rPr>
              <a:t>Используйте наглядные примеры </a:t>
            </a:r>
          </a:p>
          <a:p>
            <a:pPr algn="just"/>
            <a:r>
              <a:rPr lang="ru-RU" sz="2400" dirty="0" smtClean="0"/>
              <a:t>День 2 и 3 подробно описаны в методическом пособии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90872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День 2</a:t>
            </a:r>
            <a:r>
              <a:rPr lang="ru-RU" sz="2400" b="1" dirty="0" smtClean="0"/>
              <a:t> </a:t>
            </a:r>
            <a:r>
              <a:rPr lang="ru-RU" b="1" dirty="0" smtClean="0"/>
              <a:t> </a:t>
            </a:r>
            <a:r>
              <a:rPr lang="ru-RU" sz="2400" dirty="0" smtClean="0"/>
              <a:t>прорабатываем примеры от 1 до 8 ответы неправильные ответы выкладываем карточками с яблоками.</a:t>
            </a:r>
          </a:p>
          <a:p>
            <a:endParaRPr lang="ru-RU" sz="2400" dirty="0" smtClean="0"/>
          </a:p>
          <a:p>
            <a:r>
              <a:rPr lang="ru-RU" sz="2400" b="1" u="sng" dirty="0" smtClean="0"/>
              <a:t>День 3</a:t>
            </a:r>
            <a:r>
              <a:rPr lang="ru-RU" sz="2400" u="sng" dirty="0" smtClean="0"/>
              <a:t> </a:t>
            </a:r>
            <a:r>
              <a:rPr lang="ru-RU" sz="2400" dirty="0" smtClean="0"/>
              <a:t>играете с секундомером и мотивирующими фразами. Примеры от 1 до 9. Карточки смешиваются – получается стопка из 35 карточек (29 примеров и 6 с мотивирующими фразами</a:t>
            </a:r>
            <a:r>
              <a:rPr lang="ru-RU" b="1" dirty="0" smtClean="0"/>
              <a:t>)</a:t>
            </a:r>
            <a:r>
              <a:rPr lang="ru-RU" dirty="0" smtClean="0"/>
              <a:t>  </a:t>
            </a:r>
            <a:r>
              <a:rPr lang="ru-RU" sz="2400" dirty="0" smtClean="0"/>
              <a:t>неправильные ответы выкладываем карточками с яблоками.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03648" y="5013176"/>
          <a:ext cx="1800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верю в тебя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1760" y="5949280"/>
          <a:ext cx="26642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Мы учимся в процессе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3968" y="4802232"/>
          <a:ext cx="23042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282952"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Никогда не сдавайся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52120" y="5373216"/>
          <a:ext cx="31683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42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Если ты упал, вставай и иди дальше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Упражнение</a:t>
            </a:r>
          </a:p>
          <a:p>
            <a:pPr algn="ctr"/>
            <a:r>
              <a:rPr lang="ru-RU" b="1" dirty="0" smtClean="0"/>
              <a:t> «</a:t>
            </a:r>
            <a:r>
              <a:rPr lang="ru-RU" sz="2400" b="1" dirty="0" smtClean="0"/>
              <a:t>Струп-тест»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916832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/>
              <a:t>Осуществляем гибкий контроль и сильную автоматизацию познавательных функций, другой — ригидный (жесткий) контроль и слабую автоматизацию познавательных функций.</a:t>
            </a:r>
            <a:endParaRPr lang="ru-RU" b="1" dirty="0"/>
          </a:p>
        </p:txBody>
      </p:sp>
      <p:pic>
        <p:nvPicPr>
          <p:cNvPr id="1028" name="Picture 4" descr="C:\Users\DNS\Desktop\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18457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NS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1" y="620688"/>
            <a:ext cx="51125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Карточки «Алфавит»</a:t>
            </a:r>
            <a:endParaRPr lang="ru-RU" sz="32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348880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Упражнение «Алфавит» синхронизирует оба полушария мозга. Обучающийся громко произносит верхнюю букву в паре и поднимает правую руку, если снизу буква П, и левую руку, если снизу буква Л. Если же это буква О - то одновременно обе руки.</a:t>
            </a:r>
          </a:p>
        </p:txBody>
      </p:sp>
      <p:pic>
        <p:nvPicPr>
          <p:cNvPr id="1026" name="Picture 2" descr="F:\Фото для Выступление 19\1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01649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911</Words>
  <Application>Microsoft Office PowerPoint</Application>
  <PresentationFormat>Экран (4:3)</PresentationFormat>
  <Paragraphs>102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«Современные технологии деятельности специалистов СИО в рамках реализации ФГОС НОО»</vt:lpstr>
      <vt:lpstr>Цель: Подобрать приёмы, облегчающие изучение  таблицы умножения.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82</cp:revision>
  <dcterms:created xsi:type="dcterms:W3CDTF">2018-10-17T03:28:34Z</dcterms:created>
  <dcterms:modified xsi:type="dcterms:W3CDTF">2018-12-05T18:31:24Z</dcterms:modified>
</cp:coreProperties>
</file>