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1"/>
    <p:sldMasterId id="2147483808" r:id="rId2"/>
    <p:sldMasterId id="2147483811" r:id="rId3"/>
  </p:sldMasterIdLst>
  <p:notesMasterIdLst>
    <p:notesMasterId r:id="rId27"/>
  </p:notesMasterIdLst>
  <p:sldIdLst>
    <p:sldId id="425" r:id="rId4"/>
    <p:sldId id="285" r:id="rId5"/>
    <p:sldId id="287" r:id="rId6"/>
    <p:sldId id="410" r:id="rId7"/>
    <p:sldId id="411" r:id="rId8"/>
    <p:sldId id="416" r:id="rId9"/>
    <p:sldId id="412" r:id="rId10"/>
    <p:sldId id="414" r:id="rId11"/>
    <p:sldId id="422" r:id="rId12"/>
    <p:sldId id="415" r:id="rId13"/>
    <p:sldId id="417" r:id="rId14"/>
    <p:sldId id="420" r:id="rId15"/>
    <p:sldId id="421" r:id="rId16"/>
    <p:sldId id="418" r:id="rId17"/>
    <p:sldId id="419" r:id="rId18"/>
    <p:sldId id="315" r:id="rId19"/>
    <p:sldId id="316" r:id="rId20"/>
    <p:sldId id="358" r:id="rId21"/>
    <p:sldId id="359" r:id="rId22"/>
    <p:sldId id="332" r:id="rId23"/>
    <p:sldId id="265" r:id="rId24"/>
    <p:sldId id="329" r:id="rId25"/>
    <p:sldId id="426" r:id="rId26"/>
  </p:sldIdLst>
  <p:sldSz cx="9144000" cy="6858000" type="screen4x3"/>
  <p:notesSz cx="6735763" cy="9869488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53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presProps" Target="pres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17992" cy="4940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80" tIns="45291" rIns="90580" bIns="45291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6199" y="0"/>
            <a:ext cx="2917992" cy="4940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80" tIns="45291" rIns="90580" bIns="45291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42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3288" y="741363"/>
            <a:ext cx="4930775" cy="36988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72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3262" y="4687730"/>
            <a:ext cx="5389240" cy="44399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80" tIns="45291" rIns="90580" bIns="4529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972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373883"/>
            <a:ext cx="2917992" cy="4940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80" tIns="45291" rIns="90580" bIns="45291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72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6199" y="9373883"/>
            <a:ext cx="2917992" cy="4940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80" tIns="45291" rIns="90580" bIns="45291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9BF36AD1-75E7-40A7-B928-3404AB47FEF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7"/>
          <p:cNvSpPr txBox="1">
            <a:spLocks noGrp="1" noChangeArrowheads="1"/>
          </p:cNvSpPr>
          <p:nvPr/>
        </p:nvSpPr>
        <p:spPr bwMode="auto">
          <a:xfrm>
            <a:off x="3814626" y="9373883"/>
            <a:ext cx="2919565" cy="4940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12" tIns="45707" rIns="91412" bIns="45707" anchor="b"/>
          <a:lstStyle/>
          <a:p>
            <a:pPr algn="r"/>
            <a:fld id="{C966D6D8-EDA9-41B5-B366-CF374D775780}" type="slidenum">
              <a:rPr lang="ru-RU" sz="1200"/>
              <a:pPr algn="r"/>
              <a:t>8</a:t>
            </a:fld>
            <a:endParaRPr lang="ru-RU" sz="1200" dirty="0"/>
          </a:p>
        </p:txBody>
      </p:sp>
      <p:sp>
        <p:nvSpPr>
          <p:cNvPr id="962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ru-RU" smtClean="0"/>
              <a:t>Инклюзивная политика предполагает реализацию инклюзивной практики. Основные понятия инклюзивной практики закреплены в статье 2 ФЗ ОБ образовании в РФ. Обращаю Ваше внимание на то, что спектр особенностей детей расширился и в настоящее время к ним относятся не только дети </a:t>
            </a:r>
            <a:r>
              <a:rPr lang="en-US" smtClean="0"/>
              <a:t>I-VIII </a:t>
            </a:r>
            <a:r>
              <a:rPr lang="ru-RU" smtClean="0"/>
              <a:t>вида, но также и дети с расстройствами аутистического спектра и сложными сочетанными дефектами. Обучение детей должно осуществляться по адаптированным образовательным программам как в групповой форме обучения, так и по индивидуальным учебным планам.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7"/>
          <p:cNvSpPr txBox="1">
            <a:spLocks noGrp="1" noChangeArrowheads="1"/>
          </p:cNvSpPr>
          <p:nvPr/>
        </p:nvSpPr>
        <p:spPr bwMode="auto">
          <a:xfrm>
            <a:off x="3814626" y="9373883"/>
            <a:ext cx="2919565" cy="4940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12" tIns="45707" rIns="91412" bIns="45707" anchor="b"/>
          <a:lstStyle/>
          <a:p>
            <a:pPr algn="r"/>
            <a:fld id="{05F859DD-3FC8-4675-A955-DDA0E48F3EA6}" type="slidenum">
              <a:rPr lang="ru-RU" sz="1200"/>
              <a:pPr algn="r"/>
              <a:t>9</a:t>
            </a:fld>
            <a:endParaRPr lang="ru-RU" sz="1200" dirty="0"/>
          </a:p>
        </p:txBody>
      </p:sp>
      <p:sp>
        <p:nvSpPr>
          <p:cNvPr id="983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ru-RU" smtClean="0"/>
              <a:t>Специальные требования к организации инклюзивной практике отражены в приказах МОиН РФ № 1014, 1015 «Об утверждении порядка организации и осуществления образовательной деятельности по основным общеобразовательным программам». В них обозначены специальные требования к обучению детей в зависимости от их нарушения, требования к кадровому и учебно-методическому сопровождению детей с ограниченными возможностями здоровья.   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 txBox="1">
            <a:spLocks noGrp="1" noChangeArrowheads="1"/>
          </p:cNvSpPr>
          <p:nvPr/>
        </p:nvSpPr>
        <p:spPr bwMode="auto">
          <a:xfrm>
            <a:off x="3814626" y="9373883"/>
            <a:ext cx="2919565" cy="4940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12" tIns="45707" rIns="91412" bIns="45707" anchor="b"/>
          <a:lstStyle/>
          <a:p>
            <a:pPr algn="r"/>
            <a:fld id="{91D01B26-AAF9-4C69-9FFD-D9E5AC5B7C98}" type="slidenum">
              <a:rPr lang="ru-RU" sz="1200"/>
              <a:pPr algn="r"/>
              <a:t>10</a:t>
            </a:fld>
            <a:endParaRPr lang="ru-RU" sz="1200" dirty="0"/>
          </a:p>
        </p:txBody>
      </p:sp>
      <p:sp>
        <p:nvSpPr>
          <p:cNvPr id="972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ru-RU" smtClean="0"/>
              <a:t>Основные требования к организации инклюзивной образовательной  практики обозначены в статьях 11,42,48,79 Закона об образовании в РФ. Среди них: создание специальных условий обучения, предполагающих применение специальных образовательных программ, специальных учебников, технических средств обучения, предоставление услуг ассистента, проведение ИГЗ, обеспечение материально-технической доступности учреждений. В законе оговорены формы организации образовательной деятельности: совместное обучение детей с ОВЗ, обучение в отдельных классах, группах, обучение в отдельных организациях. Право выбора формы обучения оставлено за родителями. Одновременно в обязанности педагогических работников входит учет особенностей психофизического развития обучающихся и состояния их здоровья, соблюдение специальных условий, необходимых для получения образования лицами с ограниченными возможностями здоровья, взаимодействие при необходимости с медицинскими организациями.  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5D0A9E-FD85-411F-827F-489BE6FE61A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D5C46B-825F-420A-931F-89CDC83D8FE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7E8FDA-FC6D-40A9-94BE-61D90A2ED31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Заголовок, схема или организационная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SmartArt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BCB883-7EC1-4928-B836-F9DF81621A3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  <p:transition spd="med">
    <p:randomBar dir="vert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5867400" cy="6858000"/>
            <a:chOff x="0" y="0"/>
            <a:chExt cx="3696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2880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>
                <a:defRPr/>
              </a:pPr>
              <a:endParaRPr kumimoji="1" lang="ru-RU" sz="2400">
                <a:latin typeface="Times New Roman" pitchFamily="18" charset="0"/>
              </a:endParaRPr>
            </a:p>
          </p:txBody>
        </p:sp>
        <p:sp>
          <p:nvSpPr>
            <p:cNvPr id="6" name="AutoShape 4"/>
            <p:cNvSpPr>
              <a:spLocks noChangeArrowheads="1"/>
            </p:cNvSpPr>
            <p:nvPr/>
          </p:nvSpPr>
          <p:spPr bwMode="white">
            <a:xfrm>
              <a:off x="432" y="624"/>
              <a:ext cx="3264" cy="12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>
                <a:defRPr/>
              </a:pPr>
              <a:endParaRPr kumimoji="1" lang="ru-RU" sz="2400">
                <a:latin typeface="Times New Roman" pitchFamily="18" charset="0"/>
              </a:endParaRPr>
            </a:p>
          </p:txBody>
        </p:sp>
      </p:grpSp>
      <p:grpSp>
        <p:nvGrpSpPr>
          <p:cNvPr id="7" name="Group 5"/>
          <p:cNvGrpSpPr>
            <a:grpSpLocks/>
          </p:cNvGrpSpPr>
          <p:nvPr/>
        </p:nvGrpSpPr>
        <p:grpSpPr bwMode="auto">
          <a:xfrm>
            <a:off x="3632200" y="4889500"/>
            <a:ext cx="4876800" cy="319088"/>
            <a:chOff x="2288" y="3080"/>
            <a:chExt cx="3072" cy="201"/>
          </a:xfrm>
        </p:grpSpPr>
        <p:sp>
          <p:nvSpPr>
            <p:cNvPr id="8" name="AutoShape 6"/>
            <p:cNvSpPr>
              <a:spLocks noChangeArrowheads="1"/>
            </p:cNvSpPr>
            <p:nvPr/>
          </p:nvSpPr>
          <p:spPr bwMode="auto">
            <a:xfrm flipH="1">
              <a:off x="2288" y="3080"/>
              <a:ext cx="2914" cy="200"/>
            </a:xfrm>
            <a:prstGeom prst="roundRect">
              <a:avLst>
                <a:gd name="adj" fmla="val 0"/>
              </a:avLst>
            </a:pr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eaLnBrk="1" hangingPunct="1">
                <a:defRPr/>
              </a:pPr>
              <a:endParaRPr lang="ru-RU"/>
            </a:p>
          </p:txBody>
        </p:sp>
        <p:sp>
          <p:nvSpPr>
            <p:cNvPr id="9" name="AutoShape 7"/>
            <p:cNvSpPr>
              <a:spLocks noChangeArrowheads="1"/>
            </p:cNvSpPr>
            <p:nvPr/>
          </p:nvSpPr>
          <p:spPr bwMode="auto">
            <a:xfrm>
              <a:off x="5196" y="3080"/>
              <a:ext cx="164" cy="201"/>
            </a:xfrm>
            <a:prstGeom prst="flowChartDelay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>
                <a:defRPr/>
              </a:pPr>
              <a:endParaRPr lang="ru-RU"/>
            </a:p>
          </p:txBody>
        </p:sp>
      </p:grpSp>
      <p:sp>
        <p:nvSpPr>
          <p:cNvPr id="59400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4673600" y="2927350"/>
            <a:ext cx="4013200" cy="1822450"/>
          </a:xfrm>
        </p:spPr>
        <p:txBody>
          <a:bodyPr anchor="b"/>
          <a:lstStyle>
            <a:lvl1pPr marL="0" indent="0">
              <a:buFont typeface="Wingdings" pitchFamily="2" charset="2"/>
              <a:buNone/>
              <a:defRPr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59404" name="AutoShape 1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990600"/>
            <a:ext cx="8229600" cy="1905000"/>
          </a:xfrm>
          <a:prstGeom prst="roundRect">
            <a:avLst>
              <a:gd name="adj" fmla="val 50000"/>
            </a:avLst>
          </a:prstGeo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0" name="Rectangle 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79921F-08D6-453B-A910-58776B025E5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658938" y="1600200"/>
            <a:ext cx="6837362" cy="3200400"/>
            <a:chOff x="1045" y="1008"/>
            <a:chExt cx="4307" cy="2016"/>
          </a:xfrm>
        </p:grpSpPr>
        <p:sp>
          <p:nvSpPr>
            <p:cNvPr id="5" name="Oval 3"/>
            <p:cNvSpPr>
              <a:spLocks noChangeArrowheads="1"/>
            </p:cNvSpPr>
            <p:nvPr/>
          </p:nvSpPr>
          <p:spPr bwMode="hidden">
            <a:xfrm flipH="1">
              <a:off x="4392" y="1008"/>
              <a:ext cx="960" cy="96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6" name="Oval 4"/>
            <p:cNvSpPr>
              <a:spLocks noChangeArrowheads="1"/>
            </p:cNvSpPr>
            <p:nvPr/>
          </p:nvSpPr>
          <p:spPr bwMode="hidden">
            <a:xfrm flipH="1">
              <a:off x="3264" y="1008"/>
              <a:ext cx="960" cy="96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7" name="Oval 5"/>
            <p:cNvSpPr>
              <a:spLocks noChangeArrowheads="1"/>
            </p:cNvSpPr>
            <p:nvPr/>
          </p:nvSpPr>
          <p:spPr bwMode="hidden">
            <a:xfrm flipH="1">
              <a:off x="2136" y="1008"/>
              <a:ext cx="960" cy="960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8" name="Oval 6"/>
            <p:cNvSpPr>
              <a:spLocks noChangeArrowheads="1"/>
            </p:cNvSpPr>
            <p:nvPr/>
          </p:nvSpPr>
          <p:spPr bwMode="hidden">
            <a:xfrm flipH="1">
              <a:off x="2136" y="2064"/>
              <a:ext cx="960" cy="960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9" name="Oval 7"/>
            <p:cNvSpPr>
              <a:spLocks noChangeArrowheads="1"/>
            </p:cNvSpPr>
            <p:nvPr/>
          </p:nvSpPr>
          <p:spPr bwMode="hidden">
            <a:xfrm flipH="1">
              <a:off x="1045" y="2064"/>
              <a:ext cx="960" cy="96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10" name="Oval 8"/>
            <p:cNvSpPr>
              <a:spLocks noChangeArrowheads="1"/>
            </p:cNvSpPr>
            <p:nvPr/>
          </p:nvSpPr>
          <p:spPr bwMode="hidden">
            <a:xfrm flipH="1">
              <a:off x="4392" y="2064"/>
              <a:ext cx="960" cy="960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</p:grpSp>
      <p:sp>
        <p:nvSpPr>
          <p:cNvPr id="154636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685800" y="1219200"/>
            <a:ext cx="7772400" cy="1933575"/>
          </a:xfrm>
        </p:spPr>
        <p:txBody>
          <a:bodyPr anchor="b"/>
          <a:lstStyle>
            <a:lvl1pPr algn="r">
              <a:defRPr sz="4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54637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2057400" y="3505200"/>
            <a:ext cx="6400800" cy="17526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1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A14837-37C5-4FB9-8208-842D76F1220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FFFE34-32ED-479F-BB5D-0985D6518EF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2D1A5B-1351-4F60-AD3F-CCF9DAACDE4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271FBF-B54C-4B11-AD7E-7333AB10F81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7BF54F-697B-449D-B509-0F270A4C0F1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C06311-E30E-403C-A874-747632872F3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10C9DC-4EC2-43C7-9228-79D0F8214A0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714950-42DC-4667-88E3-574C777E4B6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3B1A39-E706-43B5-9876-D8319498F54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4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29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9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9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8CB92A3D-A873-4370-B104-110877212BE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78" r:id="rId1"/>
    <p:sldLayoutId id="2147484079" r:id="rId2"/>
    <p:sldLayoutId id="2147484080" r:id="rId3"/>
    <p:sldLayoutId id="2147484081" r:id="rId4"/>
    <p:sldLayoutId id="2147484082" r:id="rId5"/>
    <p:sldLayoutId id="2147484083" r:id="rId6"/>
    <p:sldLayoutId id="2147484084" r:id="rId7"/>
    <p:sldLayoutId id="2147484085" r:id="rId8"/>
    <p:sldLayoutId id="2147484086" r:id="rId9"/>
    <p:sldLayoutId id="2147484087" r:id="rId10"/>
    <p:sldLayoutId id="2147484088" r:id="rId11"/>
    <p:sldLayoutId id="2147484089" r:id="rId12"/>
    <p:sldLayoutId id="2147484094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AutoShape 9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762000"/>
            <a:ext cx="7924800" cy="1143000"/>
          </a:xfrm>
          <a:prstGeom prst="roundRect">
            <a:avLst>
              <a:gd name="adj" fmla="val 21667"/>
            </a:avLst>
          </a:prstGeom>
          <a:noFill/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8195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2362200"/>
            <a:ext cx="7693025" cy="372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0" name="Rectangle 9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2438400" y="6248400"/>
            <a:ext cx="2130425" cy="474663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chemeClr val="bg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1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248400"/>
            <a:ext cx="2897188" cy="474663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6200" y="6248400"/>
            <a:ext cx="587375" cy="4889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26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D8AD1F16-A9CF-4BD5-A5AA-1DD08EB3637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91" r:id="rId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latin typeface="Arial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400">
          <a:solidFill>
            <a:schemeClr val="tx1"/>
          </a:solidFill>
          <a:latin typeface="Arial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latin typeface="Arial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 sz="2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9219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0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1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pPr>
              <a:defRPr/>
            </a:pPr>
            <a:fld id="{8A8269C2-BE44-48F6-BBBC-D8FC2F70F75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92" r:id="rId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l"/>
        <a:defRPr sz="3200">
          <a:solidFill>
            <a:schemeClr val="tx1"/>
          </a:solidFill>
          <a:latin typeface="Arial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¡"/>
        <a:defRPr sz="2700">
          <a:solidFill>
            <a:schemeClr val="tx1"/>
          </a:solidFill>
          <a:latin typeface="Arial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l"/>
        <a:defRPr sz="2300">
          <a:solidFill>
            <a:schemeClr val="tx1"/>
          </a:solidFill>
          <a:latin typeface="Arial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fpgp.ru/inclusive/www.perspektiva-inva.ru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dirty="0" smtClean="0">
                <a:latin typeface="Times New Roman" pitchFamily="18" charset="0"/>
              </a:rPr>
              <a:t>Теоретические аспекты реализации инклюзивного образования</a:t>
            </a:r>
            <a:endParaRPr lang="ru-RU" sz="3600" dirty="0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860032" y="4005064"/>
            <a:ext cx="4032448" cy="2090936"/>
          </a:xfrm>
        </p:spPr>
        <p:txBody>
          <a:bodyPr/>
          <a:lstStyle/>
          <a:p>
            <a:pPr marL="400050" lvl="1" indent="173038" algn="r" eaLnBrk="1" hangingPunct="1">
              <a:buFontTx/>
              <a:buNone/>
            </a:pPr>
            <a:r>
              <a:rPr lang="ru-RU" sz="1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Резникова</a:t>
            </a:r>
            <a:r>
              <a:rPr lang="ru-RU" sz="1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Е.В.,</a:t>
            </a:r>
          </a:p>
          <a:p>
            <a:pPr marL="400050" lvl="1" indent="173038" algn="r" eaLnBrk="1" hangingPunct="1">
              <a:buFontTx/>
              <a:buNone/>
            </a:pPr>
            <a:r>
              <a:rPr lang="ru-RU" sz="1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к.п.н</a:t>
            </a:r>
            <a:r>
              <a:rPr lang="ru-RU" sz="1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 marL="400050" lvl="1" indent="173038" algn="r" eaLnBrk="1" hangingPunct="1">
              <a:buFontTx/>
              <a:buNone/>
            </a:pPr>
            <a:r>
              <a:rPr lang="ru-RU" sz="1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доцент  </a:t>
            </a:r>
            <a:r>
              <a:rPr lang="ru-RU" sz="1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ЮУрГГПУ</a:t>
            </a:r>
            <a:endParaRPr lang="ru-RU" sz="1800" dirty="0" smtClean="0">
              <a:solidFill>
                <a:srgbClr val="000066"/>
              </a:solidFill>
            </a:endParaRPr>
          </a:p>
          <a:p>
            <a:pPr algn="r"/>
            <a:endParaRPr lang="ru-RU" dirty="0"/>
          </a:p>
        </p:txBody>
      </p:sp>
      <p:pic>
        <p:nvPicPr>
          <p:cNvPr id="2050" name="Picture 2" descr="C:\Users\ПользовательПК\Pictures\EI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844824"/>
            <a:ext cx="5796136" cy="4392488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randomBar dir="vert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95288" y="404813"/>
            <a:ext cx="8532812" cy="1223962"/>
          </a:xfrm>
        </p:spPr>
        <p:txBody>
          <a:bodyPr/>
          <a:lstStyle/>
          <a:p>
            <a:pPr eaLnBrk="1" hangingPunct="1"/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Основные требования к организации инклюзивной образовательной практики -  </a:t>
            </a:r>
            <a:b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ст. 11, 42, 48, 79 ФЗ№ 273 «Об образовании в РФ»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23850" y="1844675"/>
            <a:ext cx="8424863" cy="475297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Специальные условия -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использование специальных образовательных программ и методов обучения и воспитания, специальных учебников, учебных пособий и дидактических материалов, специальных технических средств обучения коллективного и индивидуального пользования, предоставление услуг ассистента (помощника), оказывающего обучающимся необходимую техническую помощь, проведение групповых и индивидуальных коррекционных занятий, обеспечение доступа в здания организаций, осуществляющих образовательную деятельность, и другие условия, без которых невозможно или затруднено освоение образовательных программ обучающимися с ограниченными возможностями здоровья.</a:t>
            </a:r>
          </a:p>
          <a:p>
            <a:pPr>
              <a:lnSpc>
                <a:spcPct val="80000"/>
              </a:lnSpc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Формы обучения: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образование обучающихся с ограниченными возможностями здоровья может быть организовано как совместно с другими обучающимися, так и в отдельных классах, группах или в отдельных организациях, осуществляющих образовательную деятельность.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AutoShap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b"/>
          <a:lstStyle/>
          <a:p>
            <a:pPr eaLnBrk="1" hangingPunct="1"/>
            <a:r>
              <a:rPr lang="ru-RU" sz="3200" b="1" dirty="0" smtClean="0">
                <a:solidFill>
                  <a:srgbClr val="0070C0"/>
                </a:solidFill>
                <a:latin typeface="Times New Roman" pitchFamily="18" charset="0"/>
              </a:rPr>
              <a:t>Основы инклюзивного образования заложены в работах ученых: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lvl="1" eaLnBrk="1" hangingPunct="1">
              <a:buFontTx/>
              <a:buNone/>
            </a:pPr>
            <a:r>
              <a:rPr lang="ru-RU" dirty="0" smtClean="0">
                <a:latin typeface="Times New Roman" pitchFamily="18" charset="0"/>
              </a:rPr>
              <a:t>   Е.П. </a:t>
            </a:r>
            <a:r>
              <a:rPr lang="ru-RU" dirty="0" err="1" smtClean="0">
                <a:latin typeface="Times New Roman" pitchFamily="18" charset="0"/>
              </a:rPr>
              <a:t>Кузмичева</a:t>
            </a:r>
            <a:r>
              <a:rPr lang="ru-RU" dirty="0" smtClean="0">
                <a:latin typeface="Times New Roman" pitchFamily="18" charset="0"/>
              </a:rPr>
              <a:t>,     </a:t>
            </a:r>
            <a:r>
              <a:rPr lang="ru-RU" dirty="0" err="1" smtClean="0">
                <a:latin typeface="Times New Roman" pitchFamily="18" charset="0"/>
              </a:rPr>
              <a:t>Э.И.Леонгард</a:t>
            </a:r>
            <a:r>
              <a:rPr lang="ru-RU" dirty="0" smtClean="0">
                <a:latin typeface="Times New Roman" pitchFamily="18" charset="0"/>
              </a:rPr>
              <a:t>, </a:t>
            </a:r>
          </a:p>
          <a:p>
            <a:pPr lvl="1" eaLnBrk="1" hangingPunct="1">
              <a:buFontTx/>
              <a:buNone/>
            </a:pPr>
            <a:r>
              <a:rPr lang="ru-RU" dirty="0" smtClean="0">
                <a:latin typeface="Times New Roman" pitchFamily="18" charset="0"/>
              </a:rPr>
              <a:t>   Г.Л. Зайцева,          Л.А. Дружинина   </a:t>
            </a:r>
          </a:p>
          <a:p>
            <a:pPr lvl="1" eaLnBrk="1" hangingPunct="1">
              <a:buFontTx/>
              <a:buNone/>
            </a:pPr>
            <a:r>
              <a:rPr lang="ru-RU" dirty="0" smtClean="0">
                <a:latin typeface="Times New Roman" pitchFamily="18" charset="0"/>
              </a:rPr>
              <a:t>   Н.Д. </a:t>
            </a:r>
            <a:r>
              <a:rPr lang="ru-RU" dirty="0" err="1" smtClean="0">
                <a:latin typeface="Times New Roman" pitchFamily="18" charset="0"/>
              </a:rPr>
              <a:t>Шматко</a:t>
            </a:r>
            <a:r>
              <a:rPr lang="ru-RU" dirty="0" smtClean="0">
                <a:latin typeface="Times New Roman" pitchFamily="18" charset="0"/>
              </a:rPr>
              <a:t>,         Н.Н. </a:t>
            </a:r>
            <a:r>
              <a:rPr lang="ru-RU" dirty="0" err="1" smtClean="0">
                <a:latin typeface="Times New Roman" pitchFamily="18" charset="0"/>
              </a:rPr>
              <a:t>Малофеев</a:t>
            </a:r>
            <a:r>
              <a:rPr lang="ru-RU" dirty="0" smtClean="0">
                <a:latin typeface="Times New Roman" pitchFamily="18" charset="0"/>
              </a:rPr>
              <a:t>,        </a:t>
            </a:r>
          </a:p>
          <a:p>
            <a:pPr lvl="1" eaLnBrk="1" hangingPunct="1">
              <a:buFontTx/>
              <a:buNone/>
            </a:pPr>
            <a:r>
              <a:rPr lang="ru-RU" dirty="0" smtClean="0">
                <a:latin typeface="Times New Roman" pitchFamily="18" charset="0"/>
              </a:rPr>
              <a:t>   А.Н. Коноплева,    Т.Л. Лещинская,      </a:t>
            </a:r>
          </a:p>
          <a:p>
            <a:pPr lvl="1" eaLnBrk="1" hangingPunct="1">
              <a:buFontTx/>
              <a:buNone/>
            </a:pPr>
            <a:r>
              <a:rPr lang="ru-RU" dirty="0" smtClean="0">
                <a:latin typeface="Times New Roman" pitchFamily="18" charset="0"/>
              </a:rPr>
              <a:t>   М.Л. Любимов,      Е.А. </a:t>
            </a:r>
            <a:r>
              <a:rPr lang="ru-RU" dirty="0" err="1" smtClean="0">
                <a:latin typeface="Times New Roman" pitchFamily="18" charset="0"/>
              </a:rPr>
              <a:t>Стребелева</a:t>
            </a:r>
            <a:r>
              <a:rPr lang="ru-RU" dirty="0" smtClean="0">
                <a:latin typeface="Times New Roman" pitchFamily="18" charset="0"/>
              </a:rPr>
              <a:t>,      </a:t>
            </a:r>
          </a:p>
          <a:p>
            <a:pPr lvl="1" eaLnBrk="1" hangingPunct="1">
              <a:buFontTx/>
              <a:buNone/>
            </a:pPr>
            <a:r>
              <a:rPr lang="ru-RU" dirty="0" smtClean="0">
                <a:latin typeface="Times New Roman" pitchFamily="18" charset="0"/>
              </a:rPr>
              <a:t>   Е.А. </a:t>
            </a:r>
            <a:r>
              <a:rPr lang="ru-RU" dirty="0" err="1" smtClean="0">
                <a:latin typeface="Times New Roman" pitchFamily="18" charset="0"/>
              </a:rPr>
              <a:t>Екжанова</a:t>
            </a:r>
            <a:r>
              <a:rPr lang="ru-RU" dirty="0" smtClean="0">
                <a:latin typeface="Times New Roman" pitchFamily="18" charset="0"/>
              </a:rPr>
              <a:t>,       Е.В. </a:t>
            </a:r>
            <a:r>
              <a:rPr lang="ru-RU" dirty="0" err="1" smtClean="0">
                <a:latin typeface="Times New Roman" pitchFamily="18" charset="0"/>
              </a:rPr>
              <a:t>Резникова</a:t>
            </a:r>
            <a:r>
              <a:rPr lang="ru-RU" dirty="0" smtClean="0">
                <a:latin typeface="Times New Roman" pitchFamily="18" charset="0"/>
              </a:rPr>
              <a:t>,        </a:t>
            </a:r>
          </a:p>
          <a:p>
            <a:pPr lvl="1" eaLnBrk="1" hangingPunct="1">
              <a:buFontTx/>
              <a:buNone/>
            </a:pPr>
            <a:r>
              <a:rPr lang="ru-RU" dirty="0" smtClean="0">
                <a:latin typeface="Times New Roman" pitchFamily="18" charset="0"/>
              </a:rPr>
              <a:t>   Е.А. </a:t>
            </a:r>
            <a:r>
              <a:rPr lang="ru-RU" dirty="0" err="1" smtClean="0">
                <a:latin typeface="Times New Roman" pitchFamily="18" charset="0"/>
              </a:rPr>
              <a:t>Шкатова</a:t>
            </a:r>
            <a:r>
              <a:rPr lang="ru-RU" dirty="0" smtClean="0">
                <a:latin typeface="Times New Roman" pitchFamily="18" charset="0"/>
              </a:rPr>
              <a:t>,        Л.Е. Шевчук,             </a:t>
            </a:r>
          </a:p>
          <a:p>
            <a:pPr lvl="1" eaLnBrk="1" hangingPunct="1">
              <a:buFontTx/>
              <a:buNone/>
            </a:pPr>
            <a:r>
              <a:rPr lang="ru-RU" dirty="0" smtClean="0">
                <a:latin typeface="Times New Roman" pitchFamily="18" charset="0"/>
              </a:rPr>
              <a:t>   Л.М. </a:t>
            </a:r>
            <a:r>
              <a:rPr lang="ru-RU" dirty="0" err="1" smtClean="0">
                <a:latin typeface="Times New Roman" pitchFamily="18" charset="0"/>
              </a:rPr>
              <a:t>Кобрина</a:t>
            </a:r>
            <a:r>
              <a:rPr lang="ru-RU" dirty="0" smtClean="0">
                <a:latin typeface="Times New Roman" pitchFamily="18" charset="0"/>
              </a:rPr>
              <a:t>,        Д.В. Шамсутдинова, </a:t>
            </a:r>
          </a:p>
          <a:p>
            <a:pPr lvl="1" eaLnBrk="1" hangingPunct="1">
              <a:buFontTx/>
              <a:buNone/>
            </a:pPr>
            <a:r>
              <a:rPr lang="ru-RU" dirty="0" smtClean="0">
                <a:latin typeface="Times New Roman" pitchFamily="18" charset="0"/>
              </a:rPr>
              <a:t>   Л.И. Плаксина,       Л</a:t>
            </a:r>
            <a:r>
              <a:rPr lang="ru-RU" sz="2800" dirty="0" smtClean="0">
                <a:latin typeface="Times New Roman" pitchFamily="18" charset="0"/>
              </a:rPr>
              <a:t>.М. Шипицына и др.</a:t>
            </a:r>
            <a:endParaRPr lang="ru-RU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AutoShap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b"/>
          <a:lstStyle/>
          <a:p>
            <a:pPr eaLnBrk="1" hangingPunct="1"/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</a:rPr>
              <a:t>Концепция «нормализации»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ru-RU" sz="2400" dirty="0" smtClean="0">
                <a:latin typeface="Times New Roman" pitchFamily="18" charset="0"/>
              </a:rPr>
              <a:t>ребенок с ОВЗ имеет общие для всех детей потребности, главная из которых потребность в любви и стимулирующей развитие обстановке;</a:t>
            </a:r>
          </a:p>
          <a:p>
            <a:pPr eaLnBrk="1" hangingPunct="1"/>
            <a:r>
              <a:rPr lang="ru-RU" sz="2400" dirty="0" smtClean="0">
                <a:latin typeface="Times New Roman" pitchFamily="18" charset="0"/>
              </a:rPr>
              <a:t>ребенок должен вести жизнь, в максимальной степени приближающуюся к жизни нормальных людей;</a:t>
            </a:r>
          </a:p>
          <a:p>
            <a:pPr eaLnBrk="1" hangingPunct="1"/>
            <a:r>
              <a:rPr lang="ru-RU" sz="2400" dirty="0" smtClean="0">
                <a:latin typeface="Times New Roman" pitchFamily="18" charset="0"/>
              </a:rPr>
              <a:t>учиться могут все дети, а значит, всем им, какими бы тяжелыми не были нарушения развития, должна предоставляться возможность получить образование.</a:t>
            </a:r>
          </a:p>
        </p:txBody>
      </p:sp>
      <p:pic>
        <p:nvPicPr>
          <p:cNvPr id="4" name="Picture 2" descr="C:\Users\ПользовательПК\Pictures\240_F_79243353_5TBDPG5HU61C2VfVjUfNDDU4M5iamGU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5301208"/>
            <a:ext cx="8532440" cy="14219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AutoShap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4638"/>
            <a:ext cx="8229600" cy="706090"/>
          </a:xfrm>
        </p:spPr>
        <p:txBody>
          <a:bodyPr anchor="b"/>
          <a:lstStyle/>
          <a:p>
            <a:pPr eaLnBrk="1" hangingPunct="1"/>
            <a:r>
              <a:rPr lang="ru-RU" sz="3200" b="1" dirty="0" smtClean="0">
                <a:latin typeface="Times New Roman" pitchFamily="18" charset="0"/>
              </a:rPr>
              <a:t>Теоретическими основами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980728"/>
            <a:ext cx="8229600" cy="514543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b="1" dirty="0" smtClean="0">
                <a:latin typeface="Times New Roman" pitchFamily="18" charset="0"/>
              </a:rPr>
              <a:t>организации</a:t>
            </a:r>
            <a:r>
              <a:rPr lang="ru-RU" dirty="0" smtClean="0">
                <a:latin typeface="Times New Roman" pitchFamily="18" charset="0"/>
              </a:rPr>
              <a:t> инклюзивного образования можно считать психологические теории социального </a:t>
            </a:r>
            <a:r>
              <a:rPr lang="ru-RU" dirty="0" err="1" smtClean="0">
                <a:latin typeface="Times New Roman" pitchFamily="18" charset="0"/>
              </a:rPr>
              <a:t>научения</a:t>
            </a:r>
            <a:r>
              <a:rPr lang="ru-RU" dirty="0" smtClean="0">
                <a:latin typeface="Times New Roman" pitchFamily="18" charset="0"/>
              </a:rPr>
              <a:t> зарубежных ученых: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dirty="0" smtClean="0">
                <a:latin typeface="Times New Roman" pitchFamily="18" charset="0"/>
              </a:rPr>
              <a:t>А. Бандуры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dirty="0" smtClean="0">
                <a:latin typeface="Times New Roman" pitchFamily="18" charset="0"/>
              </a:rPr>
              <a:t>У. </a:t>
            </a:r>
            <a:r>
              <a:rPr lang="ru-RU" dirty="0" err="1" smtClean="0">
                <a:latin typeface="Times New Roman" pitchFamily="18" charset="0"/>
              </a:rPr>
              <a:t>Бронфенбреннера</a:t>
            </a:r>
            <a:endParaRPr lang="ru-RU" dirty="0" smtClean="0">
              <a:latin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dirty="0" smtClean="0">
                <a:latin typeface="Times New Roman" pitchFamily="18" charset="0"/>
              </a:rPr>
              <a:t>Р. </a:t>
            </a:r>
            <a:r>
              <a:rPr lang="ru-RU" dirty="0" err="1" smtClean="0">
                <a:latin typeface="Times New Roman" pitchFamily="18" charset="0"/>
              </a:rPr>
              <a:t>Сирса</a:t>
            </a:r>
            <a:r>
              <a:rPr lang="ru-RU" dirty="0" smtClean="0">
                <a:latin typeface="Times New Roman" pitchFamily="18" charset="0"/>
              </a:rPr>
              <a:t>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dirty="0" smtClean="0">
                <a:latin typeface="Times New Roman" pitchFamily="18" charset="0"/>
              </a:rPr>
              <a:t>B</a:t>
            </a:r>
            <a:r>
              <a:rPr lang="ru-RU" dirty="0" smtClean="0">
                <a:latin typeface="Times New Roman" pitchFamily="18" charset="0"/>
              </a:rPr>
              <a:t>. Скиннера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dirty="0" smtClean="0">
                <a:latin typeface="Times New Roman" pitchFamily="18" charset="0"/>
              </a:rPr>
              <a:t>К. </a:t>
            </a:r>
            <a:r>
              <a:rPr lang="ru-RU" dirty="0" err="1" smtClean="0">
                <a:latin typeface="Times New Roman" pitchFamily="18" charset="0"/>
              </a:rPr>
              <a:t>Халла</a:t>
            </a:r>
            <a:r>
              <a:rPr lang="ru-RU" dirty="0" smtClean="0">
                <a:latin typeface="Times New Roman" pitchFamily="18" charset="0"/>
              </a:rPr>
              <a:t> и др.</a:t>
            </a:r>
          </a:p>
        </p:txBody>
      </p:sp>
      <p:pic>
        <p:nvPicPr>
          <p:cNvPr id="4" name="Picture 2" descr="C:\Users\ПользовательПК\Pictures\240_F_79243353_5TBDPG5HU61C2VfVjUfNDDU4M5iamGU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5301208"/>
            <a:ext cx="8532440" cy="14219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AutoShape 2"/>
          <p:cNvSpPr>
            <a:spLocks noGrp="1" noChangeArrowheads="1"/>
          </p:cNvSpPr>
          <p:nvPr>
            <p:ph type="title" idx="4294967295"/>
          </p:nvPr>
        </p:nvSpPr>
        <p:spPr>
          <a:xfrm>
            <a:off x="762000" y="333375"/>
            <a:ext cx="7924800" cy="431329"/>
          </a:xfrm>
        </p:spPr>
        <p:txBody>
          <a:bodyPr anchor="b"/>
          <a:lstStyle/>
          <a:p>
            <a:pPr eaLnBrk="1" hangingPunct="1"/>
            <a:r>
              <a:rPr lang="ru-RU" sz="2800" b="1" dirty="0" smtClean="0">
                <a:solidFill>
                  <a:srgbClr val="0070C0"/>
                </a:solidFill>
                <a:latin typeface="Times New Roman" pitchFamily="18" charset="0"/>
              </a:rPr>
              <a:t>Теоретические положения Л.С. </a:t>
            </a:r>
            <a:r>
              <a:rPr lang="ru-RU" sz="2800" b="1" dirty="0" err="1" smtClean="0">
                <a:solidFill>
                  <a:srgbClr val="0070C0"/>
                </a:solidFill>
                <a:latin typeface="Times New Roman" pitchFamily="18" charset="0"/>
              </a:rPr>
              <a:t>Выготского</a:t>
            </a:r>
            <a:r>
              <a:rPr lang="ru-RU" sz="2800" b="1" dirty="0" smtClean="0">
                <a:solidFill>
                  <a:srgbClr val="0070C0"/>
                </a:solidFill>
              </a:rPr>
              <a:t> 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980728"/>
            <a:ext cx="8229600" cy="514543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sz="2200" dirty="0" smtClean="0">
                <a:latin typeface="Times New Roman" pitchFamily="18" charset="0"/>
              </a:rPr>
              <a:t>положение о возможностях ребенка, способного под воздействием обучения со стороны взрослого </a:t>
            </a:r>
            <a:r>
              <a:rPr lang="ru-RU" sz="2200" dirty="0" err="1" smtClean="0">
                <a:latin typeface="Times New Roman" pitchFamily="18" charset="0"/>
              </a:rPr>
              <a:t>интериоризировать</a:t>
            </a:r>
            <a:r>
              <a:rPr lang="ru-RU" sz="2200" dirty="0" smtClean="0">
                <a:latin typeface="Times New Roman" pitchFamily="18" charset="0"/>
              </a:rPr>
              <a:t> опыт познавательной и коммуникативной деятельности;</a:t>
            </a:r>
          </a:p>
          <a:p>
            <a:pPr eaLnBrk="1" hangingPunct="1">
              <a:lnSpc>
                <a:spcPct val="80000"/>
              </a:lnSpc>
            </a:pPr>
            <a:r>
              <a:rPr lang="ru-RU" sz="2200" dirty="0" smtClean="0">
                <a:latin typeface="Times New Roman" pitchFamily="18" charset="0"/>
              </a:rPr>
              <a:t>теория о единстве биологического и социального в развитии ребенка;</a:t>
            </a:r>
          </a:p>
          <a:p>
            <a:pPr eaLnBrk="1" hangingPunct="1">
              <a:lnSpc>
                <a:spcPct val="80000"/>
              </a:lnSpc>
            </a:pPr>
            <a:r>
              <a:rPr lang="ru-RU" sz="2200" dirty="0" smtClean="0">
                <a:latin typeface="Times New Roman" pitchFamily="18" charset="0"/>
              </a:rPr>
              <a:t>понятие о структуре дефекта при умственной отсталости: основное нарушение и вторичные (сопутствующие) отклонения; </a:t>
            </a:r>
          </a:p>
          <a:p>
            <a:pPr eaLnBrk="1" hangingPunct="1">
              <a:lnSpc>
                <a:spcPct val="80000"/>
              </a:lnSpc>
            </a:pPr>
            <a:r>
              <a:rPr lang="ru-RU" sz="2200" dirty="0" smtClean="0">
                <a:latin typeface="Times New Roman" pitchFamily="18" charset="0"/>
              </a:rPr>
              <a:t>положение о единстве законов развития нормальных и умственно отсталых детей при качественном своеобразии развития умственно отсталого ребенка;</a:t>
            </a:r>
          </a:p>
          <a:p>
            <a:pPr eaLnBrk="1" hangingPunct="1">
              <a:lnSpc>
                <a:spcPct val="80000"/>
              </a:lnSpc>
            </a:pPr>
            <a:r>
              <a:rPr lang="ru-RU" sz="2200" dirty="0" smtClean="0">
                <a:latin typeface="Times New Roman" pitchFamily="18" charset="0"/>
              </a:rPr>
              <a:t>экспериментально доказанное учение о возможностях компенсации дефекта и о преимущественной коррекции вторичных отклонений при целенаправленном воздействии со стороны специально подготовленного взрослого;</a:t>
            </a:r>
          </a:p>
          <a:p>
            <a:pPr eaLnBrk="1" hangingPunct="1">
              <a:lnSpc>
                <a:spcPct val="80000"/>
              </a:lnSpc>
            </a:pPr>
            <a:r>
              <a:rPr lang="ru-RU" sz="2200" dirty="0" smtClean="0">
                <a:latin typeface="Times New Roman" pitchFamily="18" charset="0"/>
              </a:rPr>
              <a:t>понятие о комплексном </a:t>
            </a:r>
            <a:r>
              <a:rPr lang="ru-RU" sz="2200" dirty="0" err="1" smtClean="0">
                <a:latin typeface="Times New Roman" pitchFamily="18" charset="0"/>
              </a:rPr>
              <a:t>коррекционно</a:t>
            </a:r>
            <a:r>
              <a:rPr lang="ru-RU" sz="2200" dirty="0" smtClean="0">
                <a:latin typeface="Times New Roman" pitchFamily="18" charset="0"/>
              </a:rPr>
              <a:t> – педагогическом воздействии;</a:t>
            </a:r>
          </a:p>
          <a:p>
            <a:pPr eaLnBrk="1" hangingPunct="1">
              <a:lnSpc>
                <a:spcPct val="80000"/>
              </a:lnSpc>
            </a:pPr>
            <a:r>
              <a:rPr lang="ru-RU" sz="2200" dirty="0" smtClean="0">
                <a:latin typeface="Times New Roman" pitchFamily="18" charset="0"/>
              </a:rPr>
              <a:t>учение о сенситивных периодах.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57212"/>
          </a:xfrm>
        </p:spPr>
        <p:txBody>
          <a:bodyPr/>
          <a:lstStyle/>
          <a:p>
            <a:pPr eaLnBrk="1" hangingPunct="1"/>
            <a:r>
              <a:rPr lang="ru-RU" sz="3200" b="1" dirty="0" smtClean="0">
                <a:solidFill>
                  <a:srgbClr val="0070C0"/>
                </a:solidFill>
                <a:latin typeface="Times New Roman" pitchFamily="18" charset="0"/>
              </a:rPr>
              <a:t>Методологические основы интегрированного обучения: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84313"/>
            <a:ext cx="8229600" cy="4383087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sz="2400" smtClean="0">
                <a:latin typeface="Times New Roman" pitchFamily="18" charset="0"/>
              </a:rPr>
              <a:t>концепция Л.С.Выготского, С.Л. Рубинштейна о единстве биологического и социального факторов в культурно-историческом развитии личности; </a:t>
            </a:r>
          </a:p>
          <a:p>
            <a:pPr eaLnBrk="1" hangingPunct="1">
              <a:lnSpc>
                <a:spcPct val="80000"/>
              </a:lnSpc>
            </a:pPr>
            <a:r>
              <a:rPr lang="ru-RU" sz="2400" smtClean="0">
                <a:latin typeface="Times New Roman" pitchFamily="18" charset="0"/>
              </a:rPr>
              <a:t>теория А.Н.Леонтьева о деятельностном подходе к становлению личности; </a:t>
            </a:r>
          </a:p>
          <a:p>
            <a:pPr eaLnBrk="1" hangingPunct="1">
              <a:lnSpc>
                <a:spcPct val="80000"/>
              </a:lnSpc>
            </a:pPr>
            <a:r>
              <a:rPr lang="ru-RU" sz="2400" smtClean="0">
                <a:latin typeface="Times New Roman" pitchFamily="18" charset="0"/>
              </a:rPr>
              <a:t>теории А.В.Запорожца, Д.Б.Эльконина о значимости каждого возрастного периода в развитии личности ребенка; </a:t>
            </a:r>
          </a:p>
          <a:p>
            <a:pPr eaLnBrk="1" hangingPunct="1">
              <a:lnSpc>
                <a:spcPct val="80000"/>
              </a:lnSpc>
            </a:pPr>
            <a:r>
              <a:rPr lang="ru-RU" sz="2400" smtClean="0">
                <a:latin typeface="Times New Roman" pitchFamily="18" charset="0"/>
              </a:rPr>
              <a:t>признание единства закономерностей развития детей с разным уровнем психофизического развития (Л.С.Выготский, Л.В.Занков, Б.В.Зейгарник, А.Н.Леонтьев, А.Р.Лурия, М.Монтессори); </a:t>
            </a:r>
          </a:p>
          <a:p>
            <a:pPr eaLnBrk="1" hangingPunct="1">
              <a:lnSpc>
                <a:spcPct val="80000"/>
              </a:lnSpc>
            </a:pPr>
            <a:r>
              <a:rPr lang="ru-RU" sz="2400" smtClean="0">
                <a:latin typeface="Times New Roman" pitchFamily="18" charset="0"/>
              </a:rPr>
              <a:t>концепция Е.А.Ямбурга о личностно-ориентированном, культурно-историческом подходе в образовании учащихся, о необходимости духовного и ценностного воспитания в современной общеобразовательной школе.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15950"/>
          </a:xfrm>
        </p:spPr>
        <p:txBody>
          <a:bodyPr/>
          <a:lstStyle/>
          <a:p>
            <a:pPr eaLnBrk="1" hangingPunct="1"/>
            <a:r>
              <a:rPr lang="ru-RU" sz="4000" b="1" dirty="0" smtClean="0">
                <a:solidFill>
                  <a:srgbClr val="0070C0"/>
                </a:solidFill>
                <a:latin typeface="Times New Roman" pitchFamily="18" charset="0"/>
              </a:rPr>
              <a:t>Правила инклюзивной школы</a:t>
            </a:r>
            <a:br>
              <a:rPr lang="ru-RU" sz="4000" b="1" dirty="0" smtClean="0">
                <a:solidFill>
                  <a:srgbClr val="0070C0"/>
                </a:solidFill>
                <a:latin typeface="Times New Roman" pitchFamily="18" charset="0"/>
              </a:rPr>
            </a:br>
            <a:endParaRPr lang="ru-RU" sz="4000" b="1" dirty="0" smtClean="0">
              <a:solidFill>
                <a:srgbClr val="0070C0"/>
              </a:solidFill>
              <a:latin typeface="Times New Roman" pitchFamily="18" charset="0"/>
            </a:endParaRP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81075"/>
            <a:ext cx="8229600" cy="4886325"/>
          </a:xfrm>
        </p:spPr>
        <p:txBody>
          <a:bodyPr/>
          <a:lstStyle/>
          <a:p>
            <a:pPr marL="457200" indent="-457200" eaLnBrk="1" hangingPunct="1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ru-RU" sz="2400" dirty="0" smtClean="0">
                <a:latin typeface="Times New Roman" pitchFamily="18" charset="0"/>
              </a:rPr>
              <a:t>Все ученики равны в школьном сообществе. </a:t>
            </a:r>
          </a:p>
          <a:p>
            <a:pPr marL="457200" indent="-457200" eaLnBrk="1" hangingPunct="1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ru-RU" sz="2400" dirty="0" smtClean="0">
                <a:latin typeface="Times New Roman" pitchFamily="18" charset="0"/>
              </a:rPr>
              <a:t>Все ученики имеют равный доступ </a:t>
            </a:r>
            <a:r>
              <a:rPr lang="ru-RU" sz="2400" dirty="0" err="1" smtClean="0">
                <a:latin typeface="Times New Roman" pitchFamily="18" charset="0"/>
              </a:rPr>
              <a:t>кобразованию</a:t>
            </a:r>
            <a:r>
              <a:rPr lang="ru-RU" sz="2400" dirty="0" smtClean="0">
                <a:latin typeface="Times New Roman" pitchFamily="18" charset="0"/>
              </a:rPr>
              <a:t>. </a:t>
            </a:r>
          </a:p>
          <a:p>
            <a:pPr marL="457200" indent="-457200" eaLnBrk="1" hangingPunct="1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ru-RU" sz="2400" dirty="0" smtClean="0">
                <a:latin typeface="Times New Roman" pitchFamily="18" charset="0"/>
              </a:rPr>
              <a:t>У всех учеников должны быть равные возможности для общения со сверстниками. </a:t>
            </a:r>
          </a:p>
          <a:p>
            <a:pPr marL="457200" indent="-457200" eaLnBrk="1" hangingPunct="1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ru-RU" sz="2400" dirty="0" err="1" smtClean="0">
                <a:latin typeface="Times New Roman" pitchFamily="18" charset="0"/>
              </a:rPr>
              <a:t>Психолого-медико-педагогическое</a:t>
            </a:r>
            <a:r>
              <a:rPr lang="ru-RU" sz="2400" dirty="0" smtClean="0">
                <a:latin typeface="Times New Roman" pitchFamily="18" charset="0"/>
              </a:rPr>
              <a:t> сопровождение детей  с ОВЗ, учитывающее индивидуальные особенности каждого ученика.</a:t>
            </a:r>
          </a:p>
          <a:p>
            <a:pPr marL="457200" indent="-457200" eaLnBrk="1" hangingPunct="1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ru-RU" sz="2400" dirty="0" smtClean="0">
                <a:latin typeface="Times New Roman" pitchFamily="18" charset="0"/>
              </a:rPr>
              <a:t>Педагоги владеют технологиями, методами, приемами, облегчающим процесс включения обучающихся с ОВЗ  в учебный процесс</a:t>
            </a:r>
          </a:p>
          <a:p>
            <a:pPr marL="457200" indent="-457200" eaLnBrk="1" hangingPunct="1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ru-RU" sz="2400" dirty="0" smtClean="0">
                <a:latin typeface="Times New Roman" pitchFamily="18" charset="0"/>
              </a:rPr>
              <a:t>Педагоги  настроены позитивно и принимают разных детей в своем классе.</a:t>
            </a:r>
          </a:p>
          <a:p>
            <a:pPr marL="457200" indent="-457200" eaLnBrk="1" hangingPunct="1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ru-RU" sz="2400" dirty="0" smtClean="0">
                <a:latin typeface="Times New Roman" pitchFamily="18" charset="0"/>
              </a:rPr>
              <a:t>Семьи активно участвуют в жизни школы.</a:t>
            </a:r>
          </a:p>
          <a:p>
            <a:pPr marL="457200" indent="-457200" eaLnBrk="1" hangingPunct="1">
              <a:lnSpc>
                <a:spcPct val="80000"/>
              </a:lnSpc>
              <a:buFont typeface="Wingdings" pitchFamily="2" charset="2"/>
              <a:buAutoNum type="arabicPeriod"/>
            </a:pPr>
            <a:endParaRPr lang="ru-RU" sz="2400" dirty="0" smtClean="0">
              <a:latin typeface="Times New Roman" pitchFamily="18" charset="0"/>
            </a:endParaRPr>
          </a:p>
        </p:txBody>
      </p:sp>
      <p:pic>
        <p:nvPicPr>
          <p:cNvPr id="4" name="Picture 2" descr="C:\Users\ПользовательПК\Pictures\240_F_79243353_5TBDPG5HU61C2VfVjUfNDDU4M5iamGU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5301208"/>
            <a:ext cx="8532440" cy="14219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2600" dirty="0" smtClean="0">
                <a:solidFill>
                  <a:srgbClr val="0070C0"/>
                </a:solidFill>
                <a:latin typeface="Times New Roman" pitchFamily="18" charset="0"/>
              </a:rPr>
              <a:t>Обычный учитель может быть успешен  в реализации инклюзии при условии, если:</a:t>
            </a:r>
            <a:br>
              <a:rPr lang="ru-RU" sz="2600" dirty="0" smtClean="0">
                <a:solidFill>
                  <a:srgbClr val="0070C0"/>
                </a:solidFill>
                <a:latin typeface="Times New Roman" pitchFamily="18" charset="0"/>
              </a:rPr>
            </a:br>
            <a:endParaRPr lang="ru-RU" sz="2600" dirty="0" smtClean="0">
              <a:solidFill>
                <a:srgbClr val="0070C0"/>
              </a:solidFill>
              <a:latin typeface="Times New Roman" pitchFamily="18" charset="0"/>
            </a:endParaRPr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196752"/>
            <a:ext cx="8229600" cy="4392488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sz="2600" dirty="0" smtClean="0">
                <a:latin typeface="Times New Roman" pitchFamily="18" charset="0"/>
              </a:rPr>
              <a:t>он достаточно гибок </a:t>
            </a:r>
          </a:p>
          <a:p>
            <a:pPr eaLnBrk="1" hangingPunct="1">
              <a:lnSpc>
                <a:spcPct val="80000"/>
              </a:lnSpc>
            </a:pPr>
            <a:r>
              <a:rPr lang="ru-RU" sz="2600" dirty="0" smtClean="0">
                <a:latin typeface="Times New Roman" pitchFamily="18" charset="0"/>
              </a:rPr>
              <a:t>ему интересны трудности в педагогической деятельности и он готов пробовать разные подходы к обучению детей</a:t>
            </a:r>
          </a:p>
          <a:p>
            <a:pPr eaLnBrk="1" hangingPunct="1">
              <a:lnSpc>
                <a:spcPct val="80000"/>
              </a:lnSpc>
            </a:pPr>
            <a:r>
              <a:rPr lang="ru-RU" sz="2600" dirty="0" smtClean="0">
                <a:latin typeface="Times New Roman" pitchFamily="18" charset="0"/>
              </a:rPr>
              <a:t>он уважает индивидуальные различия детей</a:t>
            </a:r>
          </a:p>
          <a:p>
            <a:pPr eaLnBrk="1" hangingPunct="1">
              <a:lnSpc>
                <a:spcPct val="80000"/>
              </a:lnSpc>
            </a:pPr>
            <a:r>
              <a:rPr lang="ru-RU" sz="2600" dirty="0" smtClean="0">
                <a:latin typeface="Times New Roman" pitchFamily="18" charset="0"/>
              </a:rPr>
              <a:t>он может слушать и применять рекомендации других членов команды </a:t>
            </a:r>
          </a:p>
          <a:p>
            <a:pPr eaLnBrk="1" hangingPunct="1">
              <a:lnSpc>
                <a:spcPct val="80000"/>
              </a:lnSpc>
            </a:pPr>
            <a:r>
              <a:rPr lang="ru-RU" sz="2600" dirty="0" smtClean="0">
                <a:latin typeface="Times New Roman" pitchFamily="18" charset="0"/>
              </a:rPr>
              <a:t>он чувствует себя уверенно в присутствии другого взрослого в классе (</a:t>
            </a:r>
            <a:r>
              <a:rPr lang="ru-RU" sz="2600" dirty="0" err="1" smtClean="0">
                <a:latin typeface="Times New Roman" pitchFamily="18" charset="0"/>
              </a:rPr>
              <a:t>тьютор</a:t>
            </a:r>
            <a:r>
              <a:rPr lang="ru-RU" sz="2600" dirty="0" smtClean="0">
                <a:latin typeface="Times New Roman" pitchFamily="18" charset="0"/>
              </a:rPr>
              <a:t>) </a:t>
            </a:r>
          </a:p>
          <a:p>
            <a:pPr eaLnBrk="1" hangingPunct="1">
              <a:lnSpc>
                <a:spcPct val="80000"/>
              </a:lnSpc>
            </a:pPr>
            <a:r>
              <a:rPr lang="ru-RU" sz="2600" dirty="0" smtClean="0">
                <a:latin typeface="Times New Roman" pitchFamily="18" charset="0"/>
              </a:rPr>
              <a:t>он согласен работать с другими учителями, специалистами сопровождения в одной команде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sz="2600" dirty="0" smtClean="0">
              <a:latin typeface="Times New Roman" pitchFamily="18" charset="0"/>
            </a:endParaRPr>
          </a:p>
        </p:txBody>
      </p:sp>
      <p:pic>
        <p:nvPicPr>
          <p:cNvPr id="4" name="Picture 2" descr="C:\Users\ПользовательПК\Pictures\240_F_79243353_5TBDPG5HU61C2VfVjUfNDDU4M5iamGU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5301208"/>
            <a:ext cx="8532440" cy="14219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22238"/>
            <a:ext cx="7543800" cy="1295400"/>
          </a:xfrm>
        </p:spPr>
        <p:txBody>
          <a:bodyPr anchor="ctr"/>
          <a:lstStyle/>
          <a:p>
            <a:pPr algn="ctr" eaLnBrk="1" hangingPunct="1"/>
            <a:r>
              <a:rPr lang="ru-RU" sz="3500" dirty="0" smtClean="0">
                <a:solidFill>
                  <a:srgbClr val="0070C0"/>
                </a:solidFill>
                <a:latin typeface="Times New Roman" pitchFamily="18" charset="0"/>
              </a:rPr>
              <a:t>Важные составляющие реализации инклюзии:</a:t>
            </a:r>
            <a:br>
              <a:rPr lang="ru-RU" sz="3500" dirty="0" smtClean="0">
                <a:solidFill>
                  <a:srgbClr val="0070C0"/>
                </a:solidFill>
                <a:latin typeface="Times New Roman" pitchFamily="18" charset="0"/>
              </a:rPr>
            </a:br>
            <a:endParaRPr lang="ru-RU" sz="3500" dirty="0" smtClean="0">
              <a:solidFill>
                <a:srgbClr val="0070C0"/>
              </a:solidFill>
              <a:latin typeface="Times New Roman" pitchFamily="18" charset="0"/>
            </a:endParaRP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557338"/>
            <a:ext cx="8229600" cy="4310062"/>
          </a:xfrm>
        </p:spPr>
        <p:txBody>
          <a:bodyPr/>
          <a:lstStyle/>
          <a:p>
            <a:pPr marL="457200" indent="-457200" eaLnBrk="1" hangingPunct="1">
              <a:lnSpc>
                <a:spcPct val="120000"/>
              </a:lnSpc>
              <a:buFont typeface="+mj-lt"/>
              <a:buAutoNum type="arabicPeriod"/>
            </a:pPr>
            <a:r>
              <a:rPr lang="ru-RU" sz="2100" dirty="0" smtClean="0">
                <a:latin typeface="Times New Roman" pitchFamily="18" charset="0"/>
              </a:rPr>
              <a:t>Разработка новой философии в образовательном учреждении, поддерживающей соответствующую инклюзивную практику; </a:t>
            </a:r>
          </a:p>
          <a:p>
            <a:pPr marL="457200" indent="-457200" eaLnBrk="1" hangingPunct="1">
              <a:lnSpc>
                <a:spcPct val="120000"/>
              </a:lnSpc>
              <a:buFont typeface="+mj-lt"/>
              <a:buAutoNum type="arabicPeriod"/>
            </a:pPr>
            <a:r>
              <a:rPr lang="ru-RU" sz="2100" dirty="0" smtClean="0">
                <a:latin typeface="Times New Roman" pitchFamily="18" charset="0"/>
              </a:rPr>
              <a:t>Всестороннее осуществление инклюзии: нахождение в здании школы, передвижение по школе, присутствие на уроках, участие во внеклассной деятельности, различные коммуникации (начиная от охранника и заканчивая административным аппаратом).</a:t>
            </a:r>
          </a:p>
          <a:p>
            <a:pPr marL="457200" indent="-457200" eaLnBrk="1" hangingPunct="1">
              <a:lnSpc>
                <a:spcPct val="120000"/>
              </a:lnSpc>
              <a:buFont typeface="+mj-lt"/>
              <a:buAutoNum type="arabicPeriod"/>
            </a:pPr>
            <a:r>
              <a:rPr lang="ru-RU" sz="2100" dirty="0" smtClean="0">
                <a:latin typeface="Times New Roman" pitchFamily="18" charset="0"/>
              </a:rPr>
              <a:t>Активное участие родителей и педагогов в образовательном процессе, учитывающем способности каждого ученика.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sz="2100" dirty="0" smtClean="0">
              <a:latin typeface="Times New Roman" pitchFamily="18" charset="0"/>
            </a:endParaRPr>
          </a:p>
        </p:txBody>
      </p:sp>
      <p:pic>
        <p:nvPicPr>
          <p:cNvPr id="4" name="Picture 2" descr="C:\Users\ПользовательПК\Pictures\240_F_79243353_5TBDPG5HU61C2VfVjUfNDDU4M5iamGU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5301208"/>
            <a:ext cx="8532440" cy="14219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22238"/>
            <a:ext cx="7543800" cy="1295400"/>
          </a:xfrm>
        </p:spPr>
        <p:txBody>
          <a:bodyPr anchor="ctr"/>
          <a:lstStyle/>
          <a:p>
            <a:pPr algn="ctr" eaLnBrk="1" hangingPunct="1"/>
            <a:r>
              <a:rPr lang="ru-RU" sz="3500" dirty="0" smtClean="0">
                <a:solidFill>
                  <a:srgbClr val="0070C0"/>
                </a:solidFill>
                <a:latin typeface="Times New Roman" pitchFamily="18" charset="0"/>
              </a:rPr>
              <a:t>Существующие барьеры для инклюзии:</a:t>
            </a:r>
            <a:r>
              <a:rPr lang="ru-RU" sz="3500" b="0" dirty="0" smtClean="0">
                <a:solidFill>
                  <a:schemeClr val="hlink"/>
                </a:solidFill>
                <a:latin typeface="Times New Roman" pitchFamily="18" charset="0"/>
              </a:rPr>
              <a:t/>
            </a:r>
            <a:br>
              <a:rPr lang="ru-RU" sz="3500" b="0" dirty="0" smtClean="0">
                <a:solidFill>
                  <a:schemeClr val="hlink"/>
                </a:solidFill>
                <a:latin typeface="Times New Roman" pitchFamily="18" charset="0"/>
              </a:rPr>
            </a:br>
            <a:endParaRPr lang="ru-RU" sz="3500" b="0" dirty="0" smtClean="0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484313"/>
            <a:ext cx="8229600" cy="4383087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sz="2100" dirty="0" smtClean="0">
                <a:latin typeface="Times New Roman" pitchFamily="18" charset="0"/>
              </a:rPr>
              <a:t>Архитектурная недоступность школ;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sz="2100" dirty="0" smtClean="0"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ru-RU" sz="2100" dirty="0" smtClean="0">
                <a:latin typeface="Times New Roman" pitchFamily="18" charset="0"/>
              </a:rPr>
              <a:t>Финансирование реализации инклюзивного образования;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sz="2100" dirty="0" smtClean="0"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ru-RU" sz="2100" dirty="0" smtClean="0">
                <a:latin typeface="Times New Roman" pitchFamily="18" charset="0"/>
              </a:rPr>
              <a:t>Педагоги недостаточно знают о проблемах детей с ОВЗ и не готовы к  их включению в процесс обучения в классах; </a:t>
            </a:r>
          </a:p>
          <a:p>
            <a:pPr eaLnBrk="1" hangingPunct="1">
              <a:lnSpc>
                <a:spcPct val="80000"/>
              </a:lnSpc>
              <a:buNone/>
            </a:pPr>
            <a:endParaRPr lang="ru-RU" sz="2100" dirty="0" smtClean="0"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ru-RU" sz="2100" dirty="0" smtClean="0">
                <a:latin typeface="Times New Roman" pitchFamily="18" charset="0"/>
              </a:rPr>
              <a:t>Отсутствие специалистов сопровождения в школах;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sz="2100" dirty="0" smtClean="0"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ru-RU" sz="2100" dirty="0" smtClean="0">
                <a:latin typeface="Times New Roman" pitchFamily="18" charset="0"/>
              </a:rPr>
              <a:t>Родители детей  с ОВЗ не готовы к взаимодействию со школами.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sz="2100" dirty="0" smtClean="0">
              <a:latin typeface="Times New Roman" pitchFamily="18" charset="0"/>
            </a:endParaRPr>
          </a:p>
        </p:txBody>
      </p:sp>
      <p:pic>
        <p:nvPicPr>
          <p:cNvPr id="4" name="Picture 2" descr="C:\Users\ПользовательПК\Pictures\240_F_79243353_5TBDPG5HU61C2VfVjUfNDDU4M5iamGU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5301208"/>
            <a:ext cx="8532440" cy="14219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AutoShap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b"/>
          <a:lstStyle/>
          <a:p>
            <a:pPr eaLnBrk="1" hangingPunct="1"/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</a:rPr>
              <a:t>Н.Н. </a:t>
            </a:r>
            <a:r>
              <a:rPr lang="ru-RU" dirty="0" err="1" smtClean="0">
                <a:solidFill>
                  <a:srgbClr val="0070C0"/>
                </a:solidFill>
                <a:latin typeface="Times New Roman" pitchFamily="18" charset="0"/>
              </a:rPr>
              <a:t>Малофеев</a:t>
            </a: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</a:rPr>
              <a:t>: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1"/>
            <a:ext cx="8229600" cy="3845024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ru-RU" sz="24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3600" smtClean="0">
                <a:latin typeface="Times New Roman" pitchFamily="18" charset="0"/>
              </a:rPr>
              <a:t>«…Границы между массовыми и специальными учебными заведениями должны стать «прозрачными», нам необходимо преодолеть барьеры изолированности.»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400" smtClean="0">
                <a:latin typeface="Times New Roman" pitchFamily="18" charset="0"/>
              </a:rPr>
              <a:t>       *(Актуальные проблемы интегрированного обучения. - М.: Права человека, 2001.)</a:t>
            </a:r>
          </a:p>
        </p:txBody>
      </p:sp>
      <p:pic>
        <p:nvPicPr>
          <p:cNvPr id="4" name="Picture 2" descr="C:\Users\ПользовательПК\Pictures\240_F_79243353_5TBDPG5HU61C2VfVjUfNDDU4M5iamGU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5301208"/>
            <a:ext cx="8532440" cy="14219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AutoShap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1268760"/>
            <a:ext cx="8229600" cy="1368152"/>
          </a:xfrm>
        </p:spPr>
        <p:txBody>
          <a:bodyPr anchor="b"/>
          <a:lstStyle/>
          <a:p>
            <a:pPr eaLnBrk="1" hangingPunct="1">
              <a:defRPr/>
            </a:pPr>
            <a:r>
              <a:rPr lang="ru-RU" sz="3600" dirty="0" smtClean="0">
                <a:solidFill>
                  <a:srgbClr val="0070C0"/>
                </a:solidFill>
                <a:latin typeface="Times New Roman" pitchFamily="18" charset="0"/>
              </a:rPr>
              <a:t>Специфика реализации инклюзивного образования в зависит от возраста детей</a:t>
            </a:r>
          </a:p>
        </p:txBody>
      </p:sp>
      <p:sp>
        <p:nvSpPr>
          <p:cNvPr id="1628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2995613"/>
            <a:ext cx="8229600" cy="3130550"/>
          </a:xfrm>
        </p:spPr>
        <p:txBody>
          <a:bodyPr/>
          <a:lstStyle/>
          <a:p>
            <a:pPr marL="609600" indent="-609600" eaLnBrk="1" hangingPunct="1">
              <a:buFont typeface="Wingdings" pitchFamily="2" charset="2"/>
              <a:buAutoNum type="arabicPeriod"/>
            </a:pPr>
            <a:r>
              <a:rPr lang="ru-RU" smtClean="0">
                <a:latin typeface="Times New Roman" pitchFamily="18" charset="0"/>
              </a:rPr>
              <a:t>Ранний возраст</a:t>
            </a:r>
          </a:p>
          <a:p>
            <a:pPr marL="609600" indent="-609600" eaLnBrk="1" hangingPunct="1">
              <a:buFont typeface="Wingdings" pitchFamily="2" charset="2"/>
              <a:buAutoNum type="arabicPeriod"/>
            </a:pPr>
            <a:r>
              <a:rPr lang="ru-RU" smtClean="0">
                <a:latin typeface="Times New Roman" pitchFamily="18" charset="0"/>
              </a:rPr>
              <a:t>Дошкольный возраст</a:t>
            </a:r>
          </a:p>
          <a:p>
            <a:pPr marL="609600" indent="-609600" eaLnBrk="1" hangingPunct="1">
              <a:buFont typeface="Wingdings" pitchFamily="2" charset="2"/>
              <a:buAutoNum type="arabicPeriod"/>
            </a:pPr>
            <a:r>
              <a:rPr lang="ru-RU" smtClean="0">
                <a:latin typeface="Times New Roman" pitchFamily="18" charset="0"/>
              </a:rPr>
              <a:t>Школьный возраст</a:t>
            </a:r>
          </a:p>
          <a:p>
            <a:pPr marL="609600" indent="-609600" eaLnBrk="1" hangingPunct="1">
              <a:buFont typeface="Wingdings" pitchFamily="2" charset="2"/>
              <a:buAutoNum type="arabicPeriod"/>
            </a:pPr>
            <a:r>
              <a:rPr lang="ru-RU" smtClean="0">
                <a:latin typeface="Times New Roman" pitchFamily="18" charset="0"/>
              </a:rPr>
              <a:t>Подростковый возраст</a:t>
            </a:r>
          </a:p>
        </p:txBody>
      </p:sp>
      <p:pic>
        <p:nvPicPr>
          <p:cNvPr id="4" name="Picture 2" descr="C:\Users\ПользовательПК\Pictures\240_F_79243353_5TBDPG5HU61C2VfVjUfNDDU4M5iamGU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5301208"/>
            <a:ext cx="8532440" cy="1421904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62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62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62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62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62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2818" grpId="0"/>
      <p:bldP spid="162819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AutoShap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4638"/>
            <a:ext cx="8229600" cy="922114"/>
          </a:xfrm>
        </p:spPr>
        <p:txBody>
          <a:bodyPr anchor="b"/>
          <a:lstStyle/>
          <a:p>
            <a:pPr eaLnBrk="1" hangingPunct="1"/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</a:rPr>
              <a:t>Подходы к инклюзивному образованию детей с ОВЗ в условиях образовательного учреждения</a:t>
            </a:r>
            <a:r>
              <a:rPr lang="ru-RU" sz="4000" dirty="0" smtClean="0">
                <a:solidFill>
                  <a:srgbClr val="0070C0"/>
                </a:solidFill>
              </a:rPr>
              <a:t> 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lvl="1" eaLnBrk="1" hangingPunct="1"/>
            <a:r>
              <a:rPr lang="ru-RU" sz="2000" dirty="0" smtClean="0">
                <a:latin typeface="Times New Roman" pitchFamily="18" charset="0"/>
              </a:rPr>
              <a:t>Создание условий для совместной деятельности с нормально развивающимися сверстниками;</a:t>
            </a:r>
          </a:p>
          <a:p>
            <a:pPr lvl="1" eaLnBrk="1" hangingPunct="1"/>
            <a:r>
              <a:rPr lang="ru-RU" sz="2000" dirty="0" smtClean="0">
                <a:latin typeface="Times New Roman" pitchFamily="18" charset="0"/>
              </a:rPr>
              <a:t>Сохранение дифференцированной системы воспитания и обучения детей с ОВЗ с учетом структуры дефекта;</a:t>
            </a:r>
          </a:p>
          <a:p>
            <a:pPr lvl="1" eaLnBrk="1" hangingPunct="1"/>
            <a:r>
              <a:rPr lang="ru-RU" sz="2000" dirty="0" smtClean="0">
                <a:latin typeface="Times New Roman" pitchFamily="18" charset="0"/>
              </a:rPr>
              <a:t>Удешевление процесса «приспособления» массового образовательного учреждения к специальным нуждам обучающихся в нем детей с ОВЗ;</a:t>
            </a:r>
          </a:p>
          <a:p>
            <a:pPr lvl="1" eaLnBrk="1" hangingPunct="1"/>
            <a:r>
              <a:rPr lang="ru-RU" sz="2000" dirty="0" smtClean="0">
                <a:latin typeface="Times New Roman" pitchFamily="18" charset="0"/>
              </a:rPr>
              <a:t>Оказание специализированной психолого-педагогической помощи детям с ОВЗ по профилю учреждения, не обучающимся в нем (для СКОУ)</a:t>
            </a:r>
          </a:p>
          <a:p>
            <a:pPr lvl="1" eaLnBrk="1" hangingPunct="1"/>
            <a:r>
              <a:rPr lang="ru-RU" sz="2000" dirty="0" smtClean="0">
                <a:latin typeface="Times New Roman" pitchFamily="18" charset="0"/>
              </a:rPr>
              <a:t>Оказание консультативной помощи семьям и детям, интегрированным в общеобразовательные учреждения данного региона (для СКОУ), </a:t>
            </a:r>
          </a:p>
          <a:p>
            <a:pPr lvl="1" eaLnBrk="1" hangingPunct="1"/>
            <a:r>
              <a:rPr lang="ru-RU" sz="2000" dirty="0" smtClean="0">
                <a:latin typeface="Times New Roman" pitchFamily="18" charset="0"/>
              </a:rPr>
              <a:t>Оказание консультативной помощи специалистам  общеобразовательных учреждений (для СКОУ)</a:t>
            </a:r>
          </a:p>
          <a:p>
            <a:pPr eaLnBrk="1" hangingPunct="1">
              <a:lnSpc>
                <a:spcPct val="80000"/>
              </a:lnSpc>
            </a:pPr>
            <a:endParaRPr lang="ru-RU" sz="2400" dirty="0" smtClean="0"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ru-RU" sz="2400" dirty="0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188640"/>
            <a:ext cx="7543800" cy="504056"/>
          </a:xfrm>
        </p:spPr>
        <p:txBody>
          <a:bodyPr/>
          <a:lstStyle/>
          <a:p>
            <a:pPr eaLnBrk="1" hangingPunct="1"/>
            <a:r>
              <a:rPr lang="ru-RU" sz="2800" dirty="0" smtClean="0">
                <a:solidFill>
                  <a:srgbClr val="0070C0"/>
                </a:solidFill>
                <a:latin typeface="Times New Roman" pitchFamily="18" charset="0"/>
              </a:rPr>
              <a:t>Позитивность инклюзивного образования</a:t>
            </a:r>
          </a:p>
        </p:txBody>
      </p:sp>
      <p:sp>
        <p:nvSpPr>
          <p:cNvPr id="8806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836712"/>
            <a:ext cx="8229600" cy="4608512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</a:pPr>
            <a:r>
              <a:rPr lang="ru-RU" sz="2400" dirty="0" smtClean="0">
                <a:latin typeface="Times New Roman" pitchFamily="18" charset="0"/>
              </a:rPr>
              <a:t>Дети с ОВЗ могут общаться с нормально развивающимися сверстниками;</a:t>
            </a:r>
          </a:p>
          <a:p>
            <a:pPr marL="609600" indent="-609600" eaLnBrk="1" hangingPunct="1">
              <a:lnSpc>
                <a:spcPct val="90000"/>
              </a:lnSpc>
            </a:pPr>
            <a:r>
              <a:rPr lang="ru-RU" sz="2400" dirty="0" smtClean="0">
                <a:latin typeface="Times New Roman" pitchFamily="18" charset="0"/>
              </a:rPr>
              <a:t>Родители всех детей будут получать необходимую консультативную помощь от специалистов: логопедов, дефектологов, психологов, медицинского персонала, без которых инклюзивное образование не возможно;</a:t>
            </a:r>
          </a:p>
          <a:p>
            <a:pPr marL="609600" indent="-609600" eaLnBrk="1" hangingPunct="1">
              <a:lnSpc>
                <a:spcPct val="90000"/>
              </a:lnSpc>
            </a:pPr>
            <a:r>
              <a:rPr lang="ru-RU" sz="2400" dirty="0" smtClean="0">
                <a:latin typeface="Times New Roman" pitchFamily="18" charset="0"/>
              </a:rPr>
              <a:t>Педагоги смогут повышать свою профессиональную компетентность при совместном обучении детей с разными образовательными потребностями;</a:t>
            </a:r>
          </a:p>
          <a:p>
            <a:pPr marL="609600" indent="-609600" eaLnBrk="1" hangingPunct="1">
              <a:lnSpc>
                <a:spcPct val="90000"/>
              </a:lnSpc>
            </a:pPr>
            <a:r>
              <a:rPr lang="ru-RU" sz="2400" dirty="0" smtClean="0">
                <a:latin typeface="Times New Roman" pitchFamily="18" charset="0"/>
              </a:rPr>
              <a:t>У всех участников инклюзии формируется терпимое отношение к окружающим людям и принятие «разных» людей. </a:t>
            </a:r>
          </a:p>
          <a:p>
            <a:pPr marL="609600" indent="-609600" eaLnBrk="1" hangingPunct="1">
              <a:lnSpc>
                <a:spcPct val="90000"/>
              </a:lnSpc>
            </a:pPr>
            <a:endParaRPr lang="ru-RU" sz="2100" dirty="0" smtClean="0">
              <a:latin typeface="Times New Roman" pitchFamily="18" charset="0"/>
            </a:endParaRPr>
          </a:p>
        </p:txBody>
      </p:sp>
      <p:pic>
        <p:nvPicPr>
          <p:cNvPr id="4" name="Picture 2" descr="C:\Users\ПользовательПК\Pictures\240_F_79243353_5TBDPG5HU61C2VfVjUfNDDU4M5iamGU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5301208"/>
            <a:ext cx="8532440" cy="14219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dirty="0" smtClean="0">
                <a:latin typeface="Times New Roman" pitchFamily="18" charset="0"/>
              </a:rPr>
              <a:t>Теоретические аспекты реализации инклюзивного образования</a:t>
            </a:r>
            <a:endParaRPr lang="ru-RU" sz="3600" dirty="0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860032" y="4005064"/>
            <a:ext cx="4032448" cy="2090936"/>
          </a:xfrm>
        </p:spPr>
        <p:txBody>
          <a:bodyPr/>
          <a:lstStyle/>
          <a:p>
            <a:pPr marL="400050" lvl="1" indent="173038" algn="r" eaLnBrk="1" hangingPunct="1">
              <a:buFontTx/>
              <a:buNone/>
            </a:pPr>
            <a:r>
              <a:rPr lang="ru-RU" sz="1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Резникова</a:t>
            </a:r>
            <a:r>
              <a:rPr lang="ru-RU" sz="1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Е.В.,</a:t>
            </a:r>
          </a:p>
          <a:p>
            <a:pPr marL="400050" lvl="1" indent="173038" algn="r" eaLnBrk="1" hangingPunct="1">
              <a:buFontTx/>
              <a:buNone/>
            </a:pPr>
            <a:r>
              <a:rPr lang="ru-RU" sz="1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к.п.н</a:t>
            </a:r>
            <a:r>
              <a:rPr lang="ru-RU" sz="1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 marL="400050" lvl="1" indent="173038" algn="r" eaLnBrk="1" hangingPunct="1">
              <a:buFontTx/>
              <a:buNone/>
            </a:pPr>
            <a:r>
              <a:rPr lang="ru-RU" sz="1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доцент  </a:t>
            </a:r>
            <a:r>
              <a:rPr lang="ru-RU" sz="1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ЮУрГГПУ</a:t>
            </a:r>
            <a:endParaRPr lang="ru-RU" sz="1800" dirty="0" smtClean="0">
              <a:solidFill>
                <a:srgbClr val="000066"/>
              </a:solidFill>
            </a:endParaRPr>
          </a:p>
          <a:p>
            <a:pPr algn="r"/>
            <a:endParaRPr lang="ru-RU" dirty="0"/>
          </a:p>
        </p:txBody>
      </p:sp>
      <p:pic>
        <p:nvPicPr>
          <p:cNvPr id="2050" name="Picture 2" descr="C:\Users\ПользовательПК\Pictures\EI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844824"/>
            <a:ext cx="5796136" cy="4392488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randomBar dir="vert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AutoShap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4638"/>
            <a:ext cx="8229600" cy="634082"/>
          </a:xfrm>
        </p:spPr>
        <p:txBody>
          <a:bodyPr anchor="b"/>
          <a:lstStyle/>
          <a:p>
            <a:pPr eaLnBrk="1" hangingPunct="1"/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</a:rPr>
              <a:t>Л.М.Шипицына: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908720"/>
            <a:ext cx="8229600" cy="4680521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400" dirty="0" smtClean="0"/>
              <a:t>«</a:t>
            </a:r>
            <a:r>
              <a:rPr lang="ru-RU" sz="2400" dirty="0" smtClean="0">
                <a:latin typeface="Times New Roman" pitchFamily="18" charset="0"/>
              </a:rPr>
              <a:t>На наш взгляд, интеграция детей с ограниченными возможностями здоровья должна включать: </a:t>
            </a:r>
          </a:p>
          <a:p>
            <a:pPr eaLnBrk="1" hangingPunct="1">
              <a:lnSpc>
                <a:spcPct val="90000"/>
              </a:lnSpc>
            </a:pPr>
            <a:r>
              <a:rPr lang="ru-RU" sz="2400" dirty="0" smtClean="0">
                <a:latin typeface="Times New Roman" pitchFamily="18" charset="0"/>
              </a:rPr>
              <a:t>воздействие общества и социальной среды на личность ребенка с отклонениями в развитии;</a:t>
            </a:r>
          </a:p>
          <a:p>
            <a:pPr eaLnBrk="1" hangingPunct="1">
              <a:lnSpc>
                <a:spcPct val="90000"/>
              </a:lnSpc>
            </a:pPr>
            <a:r>
              <a:rPr lang="ru-RU" sz="2400" dirty="0" smtClean="0">
                <a:latin typeface="Times New Roman" pitchFamily="18" charset="0"/>
              </a:rPr>
              <a:t>активное участие в данном процессе самого ребенка;</a:t>
            </a:r>
          </a:p>
          <a:p>
            <a:pPr eaLnBrk="1" hangingPunct="1">
              <a:lnSpc>
                <a:spcPct val="90000"/>
              </a:lnSpc>
            </a:pPr>
            <a:r>
              <a:rPr lang="ru-RU" sz="2400" dirty="0" smtClean="0">
                <a:latin typeface="Times New Roman" pitchFamily="18" charset="0"/>
              </a:rPr>
              <a:t>совершенствование самого общества, системы социальных отношений, которая в силу определенной жесткости требований к своим потенциальным субъектам оказывается недоступной для детей с ограниченными возможностями».</a:t>
            </a:r>
            <a:r>
              <a:rPr lang="ru-RU" sz="2400" dirty="0" smtClean="0"/>
              <a:t>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400" dirty="0" smtClean="0">
                <a:latin typeface="Times New Roman" pitchFamily="18" charset="0"/>
              </a:rPr>
              <a:t>*(Актуальные проблемы интегрированного обучения. - М.: Права человека, 2001.)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ru-RU" sz="2400" dirty="0" smtClean="0"/>
          </a:p>
        </p:txBody>
      </p:sp>
      <p:pic>
        <p:nvPicPr>
          <p:cNvPr id="4" name="Picture 2" descr="C:\Users\ПользовательПК\Pictures\240_F_79243353_5TBDPG5HU61C2VfVjUfNDDU4M5iamGU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5301208"/>
            <a:ext cx="8532440" cy="14219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AutoShape 2"/>
          <p:cNvSpPr>
            <a:spLocks noGrp="1" noChangeArrowheads="1"/>
          </p:cNvSpPr>
          <p:nvPr>
            <p:ph type="title" idx="4294967295"/>
          </p:nvPr>
        </p:nvSpPr>
        <p:spPr>
          <a:xfrm>
            <a:off x="395536" y="260648"/>
            <a:ext cx="8229600" cy="1143000"/>
          </a:xfrm>
        </p:spPr>
        <p:txBody>
          <a:bodyPr anchor="b"/>
          <a:lstStyle/>
          <a:p>
            <a:pPr eaLnBrk="1" hangingPunct="1"/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</a:rPr>
              <a:t>«Интеграция»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algn="just" eaLnBrk="1" hangingPunct="1">
              <a:buFontTx/>
              <a:buChar char="-"/>
            </a:pPr>
            <a:r>
              <a:rPr lang="ru-RU" sz="2800" b="1" dirty="0" smtClean="0">
                <a:latin typeface="Times New Roman" pitchFamily="18" charset="0"/>
              </a:rPr>
              <a:t>это выборочное перемещение учеников с ОВЗ в обычные общеобразовательные классы/группы. </a:t>
            </a:r>
          </a:p>
          <a:p>
            <a:pPr algn="just" eaLnBrk="1" hangingPunct="1">
              <a:buFontTx/>
              <a:buNone/>
            </a:pPr>
            <a:r>
              <a:rPr lang="ru-RU" sz="2800" b="1" dirty="0" smtClean="0">
                <a:latin typeface="Times New Roman" pitchFamily="18" charset="0"/>
              </a:rPr>
              <a:t>   		</a:t>
            </a:r>
            <a:r>
              <a:rPr lang="ru-RU" sz="2800" dirty="0" smtClean="0">
                <a:latin typeface="Times New Roman" pitchFamily="18" charset="0"/>
              </a:rPr>
              <a:t>Ученик должен «заслужить» возможность обучаться в обычной школе, продемонстрировать свои «способности» справляться с  образовательной программой. </a:t>
            </a:r>
            <a:endParaRPr lang="ru-RU" sz="2800" b="1" dirty="0" smtClean="0">
              <a:latin typeface="Times New Roman" pitchFamily="18" charset="0"/>
            </a:endParaRPr>
          </a:p>
          <a:p>
            <a:pPr eaLnBrk="1" hangingPunct="1"/>
            <a:endParaRPr lang="ru-RU" sz="2800" dirty="0" smtClean="0">
              <a:latin typeface="Times New Roman" pitchFamily="18" charset="0"/>
            </a:endParaRPr>
          </a:p>
        </p:txBody>
      </p:sp>
      <p:pic>
        <p:nvPicPr>
          <p:cNvPr id="4" name="Picture 2" descr="C:\Users\ПользовательПК\Pictures\240_F_79243353_5TBDPG5HU61C2VfVjUfNDDU4M5iamGU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5301208"/>
            <a:ext cx="8532440" cy="14219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AutoShape 2"/>
          <p:cNvSpPr>
            <a:spLocks noGrp="1" noChangeArrowheads="1"/>
          </p:cNvSpPr>
          <p:nvPr>
            <p:ph type="title" idx="4294967295"/>
          </p:nvPr>
        </p:nvSpPr>
        <p:spPr>
          <a:xfrm>
            <a:off x="755650" y="765175"/>
            <a:ext cx="7924800" cy="287338"/>
          </a:xfrm>
        </p:spPr>
        <p:txBody>
          <a:bodyPr anchor="b"/>
          <a:lstStyle/>
          <a:p>
            <a:pPr eaLnBrk="1" hangingPunct="1"/>
            <a:r>
              <a:rPr lang="ru-RU" sz="4000" b="1" dirty="0" smtClean="0">
                <a:solidFill>
                  <a:srgbClr val="0070C0"/>
                </a:solidFill>
                <a:latin typeface="Times New Roman" pitchFamily="18" charset="0"/>
              </a:rPr>
              <a:t>«Инклюзия» (включение)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39750" y="1412875"/>
            <a:ext cx="8229600" cy="4525963"/>
          </a:xfrm>
        </p:spPr>
        <p:txBody>
          <a:bodyPr/>
          <a:lstStyle/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ru-RU" sz="2000" b="1" dirty="0" smtClean="0">
                <a:latin typeface="Times New Roman" pitchFamily="18" charset="0"/>
              </a:rPr>
              <a:t>   </a:t>
            </a:r>
            <a:r>
              <a:rPr lang="ru-RU" sz="2400" b="1" dirty="0" smtClean="0">
                <a:latin typeface="Times New Roman" pitchFamily="18" charset="0"/>
              </a:rPr>
              <a:t>Термин </a:t>
            </a:r>
            <a:r>
              <a:rPr lang="ru-RU" sz="2400" dirty="0" smtClean="0">
                <a:latin typeface="Times New Roman" pitchFamily="18" charset="0"/>
              </a:rPr>
              <a:t>характеризует более глубокие процессы. Он означает, что ребенку предоставляется право посещать обычную школу, но для этого создается необходимая, адаптированная образовательная среда и оказываются поддерживающие услуги.</a:t>
            </a:r>
            <a:r>
              <a:rPr lang="ru-RU" sz="2400" dirty="0" smtClean="0"/>
              <a:t> </a:t>
            </a:r>
          </a:p>
          <a:p>
            <a:pPr>
              <a:lnSpc>
                <a:spcPct val="80000"/>
              </a:lnSpc>
            </a:pPr>
            <a:r>
              <a:rPr lang="ru-RU" sz="2400" b="1" dirty="0" smtClean="0">
                <a:latin typeface="Times New Roman" pitchFamily="18" charset="0"/>
              </a:rPr>
              <a:t>Инклюзивное (включающее) образование</a:t>
            </a:r>
            <a:r>
              <a:rPr lang="ru-RU" sz="2400" dirty="0" smtClean="0">
                <a:latin typeface="Times New Roman" pitchFamily="18" charset="0"/>
              </a:rPr>
              <a:t> дает возможность всем учащимся в полном объеме участвовать в жизни коллектива детского сада, школы, института, в дошкольной и школьной жизни (учебно-воспитательный процесс и внеурочная деятельность).</a:t>
            </a:r>
            <a:endParaRPr lang="ru-RU" sz="2400" b="1" dirty="0" smtClean="0">
              <a:latin typeface="Times New Roman" pitchFamily="18" charset="0"/>
            </a:endParaRPr>
          </a:p>
          <a:p>
            <a:pPr>
              <a:lnSpc>
                <a:spcPct val="80000"/>
              </a:lnSpc>
            </a:pPr>
            <a:endParaRPr lang="ru-RU" sz="2000" dirty="0" smtClean="0">
              <a:latin typeface="Times New Roman" pitchFamily="18" charset="0"/>
            </a:endParaRPr>
          </a:p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ru-RU" sz="2000" b="1" dirty="0" smtClean="0">
                <a:solidFill>
                  <a:schemeClr val="folHlink"/>
                </a:solidFill>
                <a:latin typeface="Times New Roman" pitchFamily="18" charset="0"/>
                <a:cs typeface="Times New Roman" pitchFamily="18" charset="0"/>
              </a:rPr>
              <a:t>                </a:t>
            </a:r>
            <a:r>
              <a:rPr lang="ru-RU" sz="2000" b="1" dirty="0" smtClean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Девиз: «Всем здесь рады!»             </a:t>
            </a:r>
            <a:r>
              <a:rPr lang="ru-RU" sz="2000" dirty="0" smtClean="0">
                <a:latin typeface="Times New Roman" pitchFamily="18" charset="0"/>
                <a:hlinkClick r:id="rId2"/>
              </a:rPr>
              <a:t>(</a:t>
            </a:r>
            <a:r>
              <a:rPr lang="ru-RU" sz="2000" dirty="0" err="1" smtClean="0">
                <a:latin typeface="Times New Roman" pitchFamily="18" charset="0"/>
                <a:hlinkClick r:id="rId2"/>
              </a:rPr>
              <a:t>www.perspektiva-inva.ru</a:t>
            </a:r>
            <a:r>
              <a:rPr lang="ru-RU" sz="2000" dirty="0" smtClean="0">
                <a:latin typeface="Times New Roman" pitchFamily="18" charset="0"/>
              </a:rPr>
              <a:t>)</a:t>
            </a:r>
            <a:endParaRPr lang="ru-RU" sz="2000" b="1" dirty="0" smtClean="0"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ru-RU" sz="2000" dirty="0" smtClean="0">
              <a:solidFill>
                <a:schemeClr val="hlink"/>
              </a:solidFill>
            </a:endParaRPr>
          </a:p>
        </p:txBody>
      </p:sp>
      <p:pic>
        <p:nvPicPr>
          <p:cNvPr id="4" name="Picture 2" descr="C:\Users\ПользовательПК\Pictures\240_F_79243353_5TBDPG5HU61C2VfVjUfNDDU4M5iamGUi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5301208"/>
            <a:ext cx="8532440" cy="14219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AutoShap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b"/>
          <a:lstStyle/>
          <a:p>
            <a:pPr eaLnBrk="1" hangingPunct="1"/>
            <a:r>
              <a:rPr lang="ru-RU" sz="3600" b="1" dirty="0" smtClean="0">
                <a:solidFill>
                  <a:srgbClr val="0070C0"/>
                </a:solidFill>
                <a:latin typeface="Times New Roman" pitchFamily="18" charset="0"/>
              </a:rPr>
              <a:t>Отличие интеграции от инклюзии: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algn="just" eaLnBrk="1" hangingPunct="1">
              <a:buFontTx/>
              <a:buNone/>
            </a:pPr>
            <a:r>
              <a:rPr lang="ru-RU" sz="2800" smtClean="0">
                <a:latin typeface="Times New Roman" pitchFamily="18" charset="0"/>
              </a:rPr>
              <a:t>		При </a:t>
            </a:r>
            <a:r>
              <a:rPr lang="ru-RU" sz="2800" b="1" smtClean="0">
                <a:latin typeface="Times New Roman" pitchFamily="18" charset="0"/>
              </a:rPr>
              <a:t>инклюзии</a:t>
            </a:r>
            <a:r>
              <a:rPr lang="ru-RU" sz="2800" smtClean="0">
                <a:latin typeface="Times New Roman" pitchFamily="18" charset="0"/>
              </a:rPr>
              <a:t> педагоги вынуждены искать пути и развивать условия для большей гуманизации образовательного процесса и одновременного усиления воспитательной направленности обучения, изменяется идеология школы и отношение педагогов к детям. </a:t>
            </a:r>
          </a:p>
          <a:p>
            <a:pPr eaLnBrk="1" hangingPunct="1"/>
            <a:endParaRPr lang="ru-RU" sz="2800" smtClean="0">
              <a:latin typeface="Times New Roman" pitchFamily="18" charset="0"/>
            </a:endParaRPr>
          </a:p>
        </p:txBody>
      </p:sp>
      <p:pic>
        <p:nvPicPr>
          <p:cNvPr id="4" name="Picture 2" descr="C:\Users\ПользовательПК\Pictures\240_F_79243353_5TBDPG5HU61C2VfVjUfNDDU4M5iamGU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5301208"/>
            <a:ext cx="8532440" cy="14219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Rot="1" noChangeArrowheads="1"/>
          </p:cNvSpPr>
          <p:nvPr>
            <p:ph type="title" idx="4294967295"/>
          </p:nvPr>
        </p:nvSpPr>
        <p:spPr>
          <a:xfrm>
            <a:off x="457200" y="274638"/>
            <a:ext cx="8229600" cy="994122"/>
          </a:xfrm>
        </p:spPr>
        <p:txBody>
          <a:bodyPr anchor="ctr"/>
          <a:lstStyle/>
          <a:p>
            <a:pPr eaLnBrk="1" hangingPunct="1">
              <a:defRPr/>
            </a:pPr>
            <a:r>
              <a:rPr lang="ru-RU" sz="3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Законодательные ресурсы реализации инклюзивного образования:</a:t>
            </a:r>
            <a:r>
              <a:rPr lang="ru-RU" sz="3000" b="0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/>
            </a:r>
            <a:br>
              <a:rPr lang="ru-RU" sz="3000" b="0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</a:br>
            <a:endParaRPr lang="ru-RU" sz="3000" b="0" dirty="0" smtClean="0">
              <a:solidFill>
                <a:schemeClr val="hlin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7411" name="Rectangle 3"/>
          <p:cNvSpPr>
            <a:spLocks noGrp="1" noRot="1" noChangeArrowheads="1"/>
          </p:cNvSpPr>
          <p:nvPr>
            <p:ph type="body" idx="4294967295"/>
          </p:nvPr>
        </p:nvSpPr>
        <p:spPr>
          <a:xfrm>
            <a:off x="457200" y="1196752"/>
            <a:ext cx="8229600" cy="4929411"/>
          </a:xfrm>
        </p:spPr>
        <p:txBody>
          <a:bodyPr/>
          <a:lstStyle/>
          <a:p>
            <a:pPr marL="457200" indent="-457200" eaLnBrk="1" hangingPunct="1">
              <a:lnSpc>
                <a:spcPct val="90000"/>
              </a:lnSpc>
              <a:buFont typeface="Wingdings" pitchFamily="2" charset="2"/>
              <a:buAutoNum type="arabicPeriod"/>
              <a:defRPr/>
            </a:pPr>
            <a:r>
              <a:rPr lang="ru-RU" sz="21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Декларация о правах умственно отсталых лиц (1971г.),</a:t>
            </a:r>
          </a:p>
          <a:p>
            <a:pPr marL="457200" indent="-457200" eaLnBrk="1" hangingPunct="1">
              <a:lnSpc>
                <a:spcPct val="90000"/>
              </a:lnSpc>
              <a:buFont typeface="Wingdings" pitchFamily="2" charset="2"/>
              <a:buAutoNum type="arabicPeriod"/>
              <a:defRPr/>
            </a:pPr>
            <a:r>
              <a:rPr lang="ru-RU" sz="21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Декларация о правах инвалидов (1975г.)</a:t>
            </a:r>
          </a:p>
          <a:p>
            <a:pPr marL="457200" indent="-457200" eaLnBrk="1" hangingPunct="1">
              <a:lnSpc>
                <a:spcPct val="90000"/>
              </a:lnSpc>
              <a:buFont typeface="Wingdings" pitchFamily="2" charset="2"/>
              <a:buAutoNum type="arabicPeriod"/>
              <a:defRPr/>
            </a:pPr>
            <a:r>
              <a:rPr lang="ru-RU" sz="21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Конвенция ООН «О правах ребенка» (1989г.)</a:t>
            </a:r>
          </a:p>
          <a:p>
            <a:pPr marL="457200" indent="-457200" eaLnBrk="1" hangingPunct="1">
              <a:lnSpc>
                <a:spcPct val="90000"/>
              </a:lnSpc>
              <a:buFont typeface="Wingdings" pitchFamily="2" charset="2"/>
              <a:buAutoNum type="arabicPeriod"/>
              <a:defRPr/>
            </a:pPr>
            <a:r>
              <a:rPr lang="ru-RU" sz="21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Саламанкская</a:t>
            </a:r>
            <a:r>
              <a:rPr lang="ru-RU" sz="21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декларация  об образовании лиц с особыми потребностями (Испания, 1994г.)</a:t>
            </a:r>
          </a:p>
          <a:p>
            <a:pPr marL="457200" indent="-457200" eaLnBrk="1" hangingPunct="1">
              <a:lnSpc>
                <a:spcPct val="90000"/>
              </a:lnSpc>
              <a:buFont typeface="Wingdings" pitchFamily="2" charset="2"/>
              <a:buAutoNum type="arabicPeriod"/>
              <a:defRPr/>
            </a:pPr>
            <a:r>
              <a:rPr lang="ru-RU" sz="21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Конституция Российской Федерации </a:t>
            </a:r>
          </a:p>
          <a:p>
            <a:pPr marL="457200" indent="-457200" eaLnBrk="1" hangingPunct="1">
              <a:lnSpc>
                <a:spcPct val="90000"/>
              </a:lnSpc>
              <a:buFont typeface="Wingdings" pitchFamily="2" charset="2"/>
              <a:buAutoNum type="arabicPeriod"/>
              <a:defRPr/>
            </a:pPr>
            <a:r>
              <a:rPr lang="ru-RU" sz="21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Закон Российской Федерации «Об образовании в РФ» (2012г)</a:t>
            </a:r>
          </a:p>
          <a:p>
            <a:pPr marL="457200" indent="-457200" eaLnBrk="1" hangingPunct="1">
              <a:lnSpc>
                <a:spcPct val="90000"/>
              </a:lnSpc>
              <a:buFont typeface="Wingdings" pitchFamily="2" charset="2"/>
              <a:buAutoNum type="arabicPeriod"/>
              <a:defRPr/>
            </a:pPr>
            <a:r>
              <a:rPr lang="ru-RU" sz="21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Федеральный закон «О социальной защите инвалидов в Российской Федерации» (1995 г.) </a:t>
            </a:r>
          </a:p>
          <a:p>
            <a:pPr marL="457200" indent="-457200" eaLnBrk="1" hangingPunct="1">
              <a:lnSpc>
                <a:spcPct val="90000"/>
              </a:lnSpc>
              <a:buFont typeface="Wingdings" pitchFamily="2" charset="2"/>
              <a:buAutoNum type="arabicPeriod"/>
              <a:defRPr/>
            </a:pPr>
            <a:r>
              <a:rPr lang="ru-RU" sz="21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Указы президента РФ (2012, 2016г.г.)</a:t>
            </a:r>
          </a:p>
          <a:p>
            <a:pPr marL="457200" indent="-457200" eaLnBrk="1" hangingPunct="1">
              <a:lnSpc>
                <a:spcPct val="90000"/>
              </a:lnSpc>
              <a:buFont typeface="Wingdings" pitchFamily="2" charset="2"/>
              <a:buAutoNum type="arabicPeriod"/>
              <a:defRPr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Закон Челябинской области «Об образовании в Челябинской области» от 29 августа 2013 года № 515-ЗО</a:t>
            </a:r>
            <a:endParaRPr lang="ru-RU" sz="2100" dirty="0" smtClean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  <a:p>
            <a:pPr marL="457200" indent="-457200" eaLnBrk="1" hangingPunct="1">
              <a:lnSpc>
                <a:spcPct val="90000"/>
              </a:lnSpc>
              <a:buFont typeface="Wingdings" pitchFamily="2" charset="2"/>
              <a:buAutoNum type="arabicPeriod"/>
              <a:defRPr/>
            </a:pPr>
            <a:endParaRPr lang="ru-RU" sz="2100" dirty="0" smtClean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  <a:p>
            <a:pPr marL="457200" indent="-4572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ru-RU" sz="2100" dirty="0" smtClean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4" name="Picture 2" descr="C:\Users\ПользовательПК\Pictures\240_F_79243353_5TBDPG5HU61C2VfVjUfNDDU4M5iamGU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5301208"/>
            <a:ext cx="8532440" cy="14219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67544" y="188640"/>
            <a:ext cx="8351837" cy="865188"/>
          </a:xfrm>
        </p:spPr>
        <p:txBody>
          <a:bodyPr/>
          <a:lstStyle/>
          <a:p>
            <a:pPr eaLnBrk="1" hangingPunct="1"/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Основные понятия инклюзивной образовательной практики -  ст. 2 ФЗ № 273 «Об образовании в РФ»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052736"/>
            <a:ext cx="8135938" cy="468052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27) </a:t>
            </a:r>
            <a:r>
              <a:rPr lang="ru-RU" sz="1800" b="1" u="sng" dirty="0" smtClean="0">
                <a:latin typeface="Times New Roman" pitchFamily="18" charset="0"/>
                <a:cs typeface="Times New Roman" pitchFamily="18" charset="0"/>
              </a:rPr>
              <a:t>инклюзивное образование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- обеспечение равного доступа к образованию для всех обучающихся с учетом разнообразия особых образовательных потребностей и индивидуальных возможностей;</a:t>
            </a:r>
          </a:p>
          <a:p>
            <a:pPr>
              <a:lnSpc>
                <a:spcPct val="80000"/>
              </a:lnSpc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16) </a:t>
            </a:r>
            <a:r>
              <a:rPr lang="ru-RU" sz="1800" b="1" u="sng" dirty="0" smtClean="0">
                <a:latin typeface="Times New Roman" pitchFamily="18" charset="0"/>
                <a:cs typeface="Times New Roman" pitchFamily="18" charset="0"/>
              </a:rPr>
              <a:t>обучающийся с ограниченными возможностями здоровья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- физическое лицо, имеющее недостатки в физическом и (или) психологическом развитии, подтвержденные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психолого-медико-педагогической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комиссией и препятствующие получению образования без создания специальных условий;</a:t>
            </a:r>
          </a:p>
          <a:p>
            <a:pPr>
              <a:lnSpc>
                <a:spcPct val="80000"/>
              </a:lnSpc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28) </a:t>
            </a:r>
            <a:r>
              <a:rPr lang="ru-RU" sz="1800" b="1" u="sng" dirty="0" smtClean="0">
                <a:latin typeface="Times New Roman" pitchFamily="18" charset="0"/>
                <a:cs typeface="Times New Roman" pitchFamily="18" charset="0"/>
              </a:rPr>
              <a:t>адаптированная образовательная программа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- образовательная программа, адаптированная для обучения лиц с ограниченными возможностями здоровья с учетом особенностей их психофизического развития, индивидуальных возможностей и при необходимости обеспечивающая коррекцию нарушений развития и социальную адаптацию указанных лиц;</a:t>
            </a:r>
          </a:p>
          <a:p>
            <a:pPr>
              <a:lnSpc>
                <a:spcPct val="80000"/>
              </a:lnSpc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23) </a:t>
            </a:r>
            <a:r>
              <a:rPr lang="ru-RU" sz="1800" b="1" u="sng" dirty="0" smtClean="0">
                <a:latin typeface="Times New Roman" pitchFamily="18" charset="0"/>
                <a:cs typeface="Times New Roman" pitchFamily="18" charset="0"/>
              </a:rPr>
              <a:t>индивидуальный учебный план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- учебный план, обеспечивающий освоение образовательной программы на основе индивидуализации ее содержания с учетом особенностей и образовательных потребностей конкретного обучающегося;</a:t>
            </a:r>
          </a:p>
        </p:txBody>
      </p:sp>
      <p:pic>
        <p:nvPicPr>
          <p:cNvPr id="4" name="Picture 2" descr="C:\Users\ПользовательПК\Pictures\240_F_79243353_5TBDPG5HU61C2VfVjUfNDDU4M5iamGUi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5301208"/>
            <a:ext cx="8532440" cy="14219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68313" y="620712"/>
            <a:ext cx="7920111" cy="1584151"/>
          </a:xfrm>
        </p:spPr>
        <p:txBody>
          <a:bodyPr/>
          <a:lstStyle/>
          <a:p>
            <a:pPr eaLnBrk="1" hangingPunct="1"/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Основные требования к организации инклюзивного образования: </a:t>
            </a:r>
            <a:b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-  приказ МО и Н РФ от 30.08.2013 № 1014, </a:t>
            </a:r>
            <a:b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- приказ МО и Н РФ от 30.08.2013 № 1015 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2276475"/>
            <a:ext cx="7086600" cy="2160588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2000" b="1" smtClean="0">
                <a:latin typeface="Times New Roman" pitchFamily="18" charset="0"/>
                <a:cs typeface="Times New Roman" pitchFamily="18" charset="0"/>
              </a:rPr>
              <a:t>специальные условия определяются типологией нарушений детей;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sz="2000" b="1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</a:pPr>
            <a:r>
              <a:rPr lang="ru-RU" sz="2000" b="1" smtClean="0">
                <a:latin typeface="Times New Roman" pitchFamily="18" charset="0"/>
                <a:cs typeface="Times New Roman" pitchFamily="18" charset="0"/>
              </a:rPr>
              <a:t>требования к кадровому обеспечению специальной образовательной деятельности</a:t>
            </a:r>
            <a:r>
              <a:rPr lang="ru-RU" sz="2000" b="1" smtClean="0"/>
              <a:t>.</a:t>
            </a:r>
          </a:p>
        </p:txBody>
      </p:sp>
      <p:pic>
        <p:nvPicPr>
          <p:cNvPr id="4" name="Picture 2" descr="C:\Users\ПользовательПК\Pictures\240_F_79243353_5TBDPG5HU61C2VfVjUfNDDU4M5iamGUi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5301208"/>
            <a:ext cx="8532440" cy="14219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Капсулы">
  <a:themeElements>
    <a:clrScheme name="Капсулы 1">
      <a:dk1>
        <a:srgbClr val="003366"/>
      </a:dk1>
      <a:lt1>
        <a:srgbClr val="FFFFFF"/>
      </a:lt1>
      <a:dk2>
        <a:srgbClr val="006666"/>
      </a:dk2>
      <a:lt2>
        <a:srgbClr val="666699"/>
      </a:lt2>
      <a:accent1>
        <a:srgbClr val="33CCCC"/>
      </a:accent1>
      <a:accent2>
        <a:srgbClr val="99CC99"/>
      </a:accent2>
      <a:accent3>
        <a:srgbClr val="FFFFFF"/>
      </a:accent3>
      <a:accent4>
        <a:srgbClr val="002A56"/>
      </a:accent4>
      <a:accent5>
        <a:srgbClr val="ADE2E2"/>
      </a:accent5>
      <a:accent6>
        <a:srgbClr val="8AB98A"/>
      </a:accent6>
      <a:hlink>
        <a:srgbClr val="003366"/>
      </a:hlink>
      <a:folHlink>
        <a:srgbClr val="CC99FF"/>
      </a:folHlink>
    </a:clrScheme>
    <a:fontScheme name="2_Капсулы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Капсулы 1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апсулы 2">
        <a:dk1>
          <a:srgbClr val="000000"/>
        </a:dk1>
        <a:lt1>
          <a:srgbClr val="FFFFFF"/>
        </a:lt1>
        <a:dk2>
          <a:srgbClr val="000000"/>
        </a:dk2>
        <a:lt2>
          <a:srgbClr val="808000"/>
        </a:lt2>
        <a:accent1>
          <a:srgbClr val="FFCC99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8AB900"/>
        </a:accent6>
        <a:hlink>
          <a:srgbClr val="3366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апсулы 3">
        <a:dk1>
          <a:srgbClr val="006699"/>
        </a:dk1>
        <a:lt1>
          <a:srgbClr val="FFFFFF"/>
        </a:lt1>
        <a:dk2>
          <a:srgbClr val="6699FF"/>
        </a:dk2>
        <a:lt2>
          <a:srgbClr val="FFFFFF"/>
        </a:lt2>
        <a:accent1>
          <a:srgbClr val="33CCCC"/>
        </a:accent1>
        <a:accent2>
          <a:srgbClr val="006699"/>
        </a:accent2>
        <a:accent3>
          <a:srgbClr val="B8CAFF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99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псулы 4">
        <a:dk1>
          <a:srgbClr val="000000"/>
        </a:dk1>
        <a:lt1>
          <a:srgbClr val="FFFFFF"/>
        </a:lt1>
        <a:dk2>
          <a:srgbClr val="9900CC"/>
        </a:dk2>
        <a:lt2>
          <a:srgbClr val="006600"/>
        </a:lt2>
        <a:accent1>
          <a:srgbClr val="33CC33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E7B95C"/>
        </a:accent6>
        <a:hlink>
          <a:srgbClr val="0033CC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апсулы 5">
        <a:dk1>
          <a:srgbClr val="000066"/>
        </a:dk1>
        <a:lt1>
          <a:srgbClr val="FFFFFF"/>
        </a:lt1>
        <a:dk2>
          <a:srgbClr val="336699"/>
        </a:dk2>
        <a:lt2>
          <a:srgbClr val="FFFFEB"/>
        </a:lt2>
        <a:accent1>
          <a:srgbClr val="99CCFF"/>
        </a:accent1>
        <a:accent2>
          <a:srgbClr val="9999FF"/>
        </a:accent2>
        <a:accent3>
          <a:srgbClr val="ADB8CA"/>
        </a:accent3>
        <a:accent4>
          <a:srgbClr val="DADADA"/>
        </a:accent4>
        <a:accent5>
          <a:srgbClr val="CAE2FF"/>
        </a:accent5>
        <a:accent6>
          <a:srgbClr val="8A8A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псулы 6">
        <a:dk1>
          <a:srgbClr val="808000"/>
        </a:dk1>
        <a:lt1>
          <a:srgbClr val="FFFFFF"/>
        </a:lt1>
        <a:dk2>
          <a:srgbClr val="006666"/>
        </a:dk2>
        <a:lt2>
          <a:srgbClr val="FFFFFF"/>
        </a:lt2>
        <a:accent1>
          <a:srgbClr val="FFCC66"/>
        </a:accent1>
        <a:accent2>
          <a:srgbClr val="00ACA8"/>
        </a:accent2>
        <a:accent3>
          <a:srgbClr val="AAB8B8"/>
        </a:accent3>
        <a:accent4>
          <a:srgbClr val="DADADA"/>
        </a:accent4>
        <a:accent5>
          <a:srgbClr val="FFE2B8"/>
        </a:accent5>
        <a:accent6>
          <a:srgbClr val="009B98"/>
        </a:accent6>
        <a:hlink>
          <a:srgbClr val="CCCC00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псулы 7">
        <a:dk1>
          <a:srgbClr val="FFFFCC"/>
        </a:dk1>
        <a:lt1>
          <a:srgbClr val="FFFFFF"/>
        </a:lt1>
        <a:dk2>
          <a:srgbClr val="660033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FFCC00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псулы 8">
        <a:dk1>
          <a:srgbClr val="FF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CC00"/>
        </a:accent1>
        <a:accent2>
          <a:srgbClr val="CC3300"/>
        </a:accent2>
        <a:accent3>
          <a:srgbClr val="AA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FF66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Водяные знаки">
  <a:themeElements>
    <a:clrScheme name="Водяные знаки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CCCCFF"/>
      </a:accent1>
      <a:accent2>
        <a:srgbClr val="D9D8EC"/>
      </a:accent2>
      <a:accent3>
        <a:srgbClr val="FFFFFF"/>
      </a:accent3>
      <a:accent4>
        <a:srgbClr val="000000"/>
      </a:accent4>
      <a:accent5>
        <a:srgbClr val="E2E2FF"/>
      </a:accent5>
      <a:accent6>
        <a:srgbClr val="C4C4D6"/>
      </a:accent6>
      <a:hlink>
        <a:srgbClr val="6767FF"/>
      </a:hlink>
      <a:folHlink>
        <a:srgbClr val="9933FF"/>
      </a:folHlink>
    </a:clrScheme>
    <a:fontScheme name="2_Водяные знаки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Водяные знаки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CCFF"/>
        </a:accent1>
        <a:accent2>
          <a:srgbClr val="D9D8E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C4C4D6"/>
        </a:accent6>
        <a:hlink>
          <a:srgbClr val="6767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Водяные знаки 2">
        <a:dk1>
          <a:srgbClr val="000000"/>
        </a:dk1>
        <a:lt1>
          <a:srgbClr val="FFFFFF"/>
        </a:lt1>
        <a:dk2>
          <a:srgbClr val="666633"/>
        </a:dk2>
        <a:lt2>
          <a:srgbClr val="5F5F5F"/>
        </a:lt2>
        <a:accent1>
          <a:srgbClr val="FFCC00"/>
        </a:accent1>
        <a:accent2>
          <a:srgbClr val="EFF0B2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D9D9A1"/>
        </a:accent6>
        <a:hlink>
          <a:srgbClr val="808000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Водяные знаки 3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9BB0CB"/>
        </a:accent1>
        <a:accent2>
          <a:srgbClr val="D1E0CE"/>
        </a:accent2>
        <a:accent3>
          <a:srgbClr val="FFFFFF"/>
        </a:accent3>
        <a:accent4>
          <a:srgbClr val="000000"/>
        </a:accent4>
        <a:accent5>
          <a:srgbClr val="CBD4E2"/>
        </a:accent5>
        <a:accent6>
          <a:srgbClr val="BDCBBA"/>
        </a:accent6>
        <a:hlink>
          <a:srgbClr val="8EA642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Водяные знаки 4">
        <a:dk1>
          <a:srgbClr val="333300"/>
        </a:dk1>
        <a:lt1>
          <a:srgbClr val="FFFFCC"/>
        </a:lt1>
        <a:dk2>
          <a:srgbClr val="336600"/>
        </a:dk2>
        <a:lt2>
          <a:srgbClr val="FFFFCC"/>
        </a:lt2>
        <a:accent1>
          <a:srgbClr val="99CC00"/>
        </a:accent1>
        <a:accent2>
          <a:srgbClr val="669900"/>
        </a:accent2>
        <a:accent3>
          <a:srgbClr val="ADB8AA"/>
        </a:accent3>
        <a:accent4>
          <a:srgbClr val="DADAAE"/>
        </a:accent4>
        <a:accent5>
          <a:srgbClr val="CAE2AA"/>
        </a:accent5>
        <a:accent6>
          <a:srgbClr val="5C8A00"/>
        </a:accent6>
        <a:hlink>
          <a:srgbClr val="CC9900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одяные знаки 5">
        <a:dk1>
          <a:srgbClr val="424458"/>
        </a:dk1>
        <a:lt1>
          <a:srgbClr val="FFFFFF"/>
        </a:lt1>
        <a:dk2>
          <a:srgbClr val="004A48"/>
        </a:dk2>
        <a:lt2>
          <a:srgbClr val="FFFFFF"/>
        </a:lt2>
        <a:accent1>
          <a:srgbClr val="83B200"/>
        </a:accent1>
        <a:accent2>
          <a:srgbClr val="006260"/>
        </a:accent2>
        <a:accent3>
          <a:srgbClr val="AAB1B1"/>
        </a:accent3>
        <a:accent4>
          <a:srgbClr val="DADADA"/>
        </a:accent4>
        <a:accent5>
          <a:srgbClr val="C1D5AA"/>
        </a:accent5>
        <a:accent6>
          <a:srgbClr val="005856"/>
        </a:accent6>
        <a:hlink>
          <a:srgbClr val="6666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одяные знаки 6">
        <a:dk1>
          <a:srgbClr val="000000"/>
        </a:dk1>
        <a:lt1>
          <a:srgbClr val="FFFFFF"/>
        </a:lt1>
        <a:dk2>
          <a:srgbClr val="1C2046"/>
        </a:dk2>
        <a:lt2>
          <a:srgbClr val="FFFFFF"/>
        </a:lt2>
        <a:accent1>
          <a:srgbClr val="00CCFF"/>
        </a:accent1>
        <a:accent2>
          <a:srgbClr val="2D226E"/>
        </a:accent2>
        <a:accent3>
          <a:srgbClr val="ABABB0"/>
        </a:accent3>
        <a:accent4>
          <a:srgbClr val="DADADA"/>
        </a:accent4>
        <a:accent5>
          <a:srgbClr val="AAE2FF"/>
        </a:accent5>
        <a:accent6>
          <a:srgbClr val="281E63"/>
        </a:accent6>
        <a:hlink>
          <a:srgbClr val="666699"/>
        </a:hlink>
        <a:folHlink>
          <a:srgbClr val="99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одяные знаки 7">
        <a:dk1>
          <a:srgbClr val="424458"/>
        </a:dk1>
        <a:lt1>
          <a:srgbClr val="FFFFFF"/>
        </a:lt1>
        <a:dk2>
          <a:srgbClr val="000066"/>
        </a:dk2>
        <a:lt2>
          <a:srgbClr val="FFFFFF"/>
        </a:lt2>
        <a:accent1>
          <a:srgbClr val="6666FF"/>
        </a:accent1>
        <a:accent2>
          <a:srgbClr val="333399"/>
        </a:accent2>
        <a:accent3>
          <a:srgbClr val="AAAAB8"/>
        </a:accent3>
        <a:accent4>
          <a:srgbClr val="DADADA"/>
        </a:accent4>
        <a:accent5>
          <a:srgbClr val="B8B8FF"/>
        </a:accent5>
        <a:accent6>
          <a:srgbClr val="2D2D8A"/>
        </a:accent6>
        <a:hlink>
          <a:srgbClr val="FF9900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одяные знаки 8">
        <a:dk1>
          <a:srgbClr val="1C1C1C"/>
        </a:dk1>
        <a:lt1>
          <a:srgbClr val="FFFFCC"/>
        </a:lt1>
        <a:dk2>
          <a:srgbClr val="390B20"/>
        </a:dk2>
        <a:lt2>
          <a:srgbClr val="FFFFCC"/>
        </a:lt2>
        <a:accent1>
          <a:srgbClr val="FF916F"/>
        </a:accent1>
        <a:accent2>
          <a:srgbClr val="561450"/>
        </a:accent2>
        <a:accent3>
          <a:srgbClr val="AEAAAB"/>
        </a:accent3>
        <a:accent4>
          <a:srgbClr val="DADAAE"/>
        </a:accent4>
        <a:accent5>
          <a:srgbClr val="FFC7BB"/>
        </a:accent5>
        <a:accent6>
          <a:srgbClr val="4D1148"/>
        </a:accent6>
        <a:hlink>
          <a:srgbClr val="637D95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одяные знаки 9">
        <a:dk1>
          <a:srgbClr val="4C0000"/>
        </a:dk1>
        <a:lt1>
          <a:srgbClr val="FFFFFF"/>
        </a:lt1>
        <a:dk2>
          <a:srgbClr val="722104"/>
        </a:dk2>
        <a:lt2>
          <a:srgbClr val="FFFFFF"/>
        </a:lt2>
        <a:accent1>
          <a:srgbClr val="CC6600"/>
        </a:accent1>
        <a:accent2>
          <a:srgbClr val="8A2E00"/>
        </a:accent2>
        <a:accent3>
          <a:srgbClr val="BCABAA"/>
        </a:accent3>
        <a:accent4>
          <a:srgbClr val="DADADA"/>
        </a:accent4>
        <a:accent5>
          <a:srgbClr val="E2B8AA"/>
        </a:accent5>
        <a:accent6>
          <a:srgbClr val="7D2900"/>
        </a:accent6>
        <a:hlink>
          <a:srgbClr val="FFCC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Network</Template>
  <TotalTime>844</TotalTime>
  <Words>1713</Words>
  <Application>Microsoft Office PowerPoint</Application>
  <PresentationFormat>Экран (4:3)</PresentationFormat>
  <Paragraphs>138</Paragraphs>
  <Slides>23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23</vt:i4>
      </vt:variant>
    </vt:vector>
  </HeadingPairs>
  <TitlesOfParts>
    <vt:vector size="26" baseType="lpstr">
      <vt:lpstr>Оформление по умолчанию</vt:lpstr>
      <vt:lpstr>2_Капсулы</vt:lpstr>
      <vt:lpstr>2_Водяные знаки</vt:lpstr>
      <vt:lpstr>Теоретические аспекты реализации инклюзивного образования</vt:lpstr>
      <vt:lpstr>Н.Н. Малофеев:</vt:lpstr>
      <vt:lpstr>Л.М.Шипицына:</vt:lpstr>
      <vt:lpstr>«Интеграция»</vt:lpstr>
      <vt:lpstr>«Инклюзия» (включение)</vt:lpstr>
      <vt:lpstr>Отличие интеграции от инклюзии:</vt:lpstr>
      <vt:lpstr>Законодательные ресурсы реализации инклюзивного образования: </vt:lpstr>
      <vt:lpstr>Основные понятия инклюзивной образовательной практики -  ст. 2 ФЗ № 273 «Об образовании в РФ»</vt:lpstr>
      <vt:lpstr>Основные требования к организации инклюзивного образования:  -  приказ МО и Н РФ от 30.08.2013 № 1014,  - приказ МО и Н РФ от 30.08.2013 № 1015 </vt:lpstr>
      <vt:lpstr>Основные требования к организации инклюзивной образовательной практики -   ст. 11, 42, 48, 79 ФЗ№ 273 «Об образовании в РФ»</vt:lpstr>
      <vt:lpstr>Основы инклюзивного образования заложены в работах ученых:</vt:lpstr>
      <vt:lpstr>Концепция «нормализации»</vt:lpstr>
      <vt:lpstr>Теоретическими основами</vt:lpstr>
      <vt:lpstr>Теоретические положения Л.С. Выготского </vt:lpstr>
      <vt:lpstr>Методологические основы интегрированного обучения:</vt:lpstr>
      <vt:lpstr>Правила инклюзивной школы </vt:lpstr>
      <vt:lpstr>Обычный учитель может быть успешен  в реализации инклюзии при условии, если: </vt:lpstr>
      <vt:lpstr>Важные составляющие реализации инклюзии: </vt:lpstr>
      <vt:lpstr>Существующие барьеры для инклюзии: </vt:lpstr>
      <vt:lpstr>Специфика реализации инклюзивного образования в зависит от возраста детей</vt:lpstr>
      <vt:lpstr>Подходы к инклюзивному образованию детей с ОВЗ в условиях образовательного учреждения </vt:lpstr>
      <vt:lpstr>Позитивность инклюзивного образования</vt:lpstr>
      <vt:lpstr>Теоретические аспекты реализации инклюзивного образования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 особенностях осуществления интегрированного обучения для учащихся с отклонениями в развитии в условиях  массового и специального  учреждения</dc:title>
  <dc:creator>Резникова</dc:creator>
  <cp:lastModifiedBy>ПользовательПК</cp:lastModifiedBy>
  <cp:revision>68</cp:revision>
  <dcterms:created xsi:type="dcterms:W3CDTF">2007-02-01T04:28:05Z</dcterms:created>
  <dcterms:modified xsi:type="dcterms:W3CDTF">2018-12-06T00:51:39Z</dcterms:modified>
</cp:coreProperties>
</file>