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9" r:id="rId12"/>
    <p:sldId id="258" r:id="rId13"/>
    <p:sldId id="262" r:id="rId14"/>
    <p:sldId id="260" r:id="rId15"/>
    <p:sldId id="276" r:id="rId16"/>
    <p:sldId id="277" r:id="rId17"/>
    <p:sldId id="278" r:id="rId18"/>
    <p:sldId id="261" r:id="rId19"/>
    <p:sldId id="279" r:id="rId20"/>
    <p:sldId id="265" r:id="rId21"/>
    <p:sldId id="263" r:id="rId22"/>
    <p:sldId id="266" r:id="rId23"/>
    <p:sldId id="274" r:id="rId24"/>
    <p:sldId id="275" r:id="rId25"/>
    <p:sldId id="267" r:id="rId26"/>
    <p:sldId id="264" r:id="rId27"/>
    <p:sldId id="268" r:id="rId28"/>
    <p:sldId id="272" r:id="rId29"/>
    <p:sldId id="270" r:id="rId30"/>
    <p:sldId id="271" r:id="rId31"/>
    <p:sldId id="273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566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987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65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049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489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982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139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47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289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3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4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014B-3702-484C-963A-A35C6DF21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F11B-141E-4A90-8239-3080FAEA1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5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5546-F5ED-4347-83D7-D95CDEC6F5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918-1F7F-46DB-A9AF-408FF38F3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7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BCAE-798C-45F5-B16E-8B5E781B3C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95F1-4464-4776-9C48-0C11F7B6D3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1657-DA1A-485A-9470-991E3ADFDF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54C8-0614-4FF4-BC1B-C44852C30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AFB0-4C9A-4CA1-B74A-74D63D996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63BE-9FEC-4161-8461-3C0ECA2093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6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4088-CBD7-480A-9E7B-261C3F8C18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5470-0D2E-4B55-A744-5CD3442E67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7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3728-28E8-4237-88DC-8C1E71AA93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5C7C-F502-454F-A27A-9D8D06B8D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C3AB-9C6F-48DC-A4F4-206714F9ED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A206-40BD-4033-9DFF-E49C77FF30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8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CB8E-0226-43EA-B622-24F41164D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661C-9F1C-413A-8B6B-B4EEAE51A6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7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B45-1733-4796-91FD-81A5B2C33E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2E8E-E051-4B3E-AC00-88111475B5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4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9B49-26CD-413F-A6C4-68C1652FE3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EC06-BCCA-413D-BD1E-11967B150C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3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014B-3702-484C-963A-A35C6DF21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F11B-141E-4A90-8239-3080FAEA1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2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5546-F5ED-4347-83D7-D95CDEC6F5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918-1F7F-46DB-A9AF-408FF38F3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BCAE-798C-45F5-B16E-8B5E781B3C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95F1-4464-4776-9C48-0C11F7B6D3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35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1657-DA1A-485A-9470-991E3ADFDF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54C8-0614-4FF4-BC1B-C44852C30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21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AFB0-4C9A-4CA1-B74A-74D63D996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63BE-9FEC-4161-8461-3C0ECA2093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17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4088-CBD7-480A-9E7B-261C3F8C18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5470-0D2E-4B55-A744-5CD3442E67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6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3728-28E8-4237-88DC-8C1E71AA93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5C7C-F502-454F-A27A-9D8D06B8D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C3AB-9C6F-48DC-A4F4-206714F9ED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A206-40BD-4033-9DFF-E49C77FF30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9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CB8E-0226-43EA-B622-24F41164D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661C-9F1C-413A-8B6B-B4EEAE51A6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99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B45-1733-4796-91FD-81A5B2C33E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2E8E-E051-4B3E-AC00-88111475B5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19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9B49-26CD-413F-A6C4-68C1652FE3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EC06-BCCA-413D-BD1E-11967B150C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3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014B-3702-484C-963A-A35C6DF21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F11B-141E-4A90-8239-3080FAEA17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29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5546-F5ED-4347-83D7-D95CDEC6F5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918-1F7F-46DB-A9AF-408FF38F3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4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BCAE-798C-45F5-B16E-8B5E781B3C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95F1-4464-4776-9C48-0C11F7B6D3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62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1657-DA1A-485A-9470-991E3ADFDF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54C8-0614-4FF4-BC1B-C44852C300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4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AFB0-4C9A-4CA1-B74A-74D63D996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63BE-9FEC-4161-8461-3C0ECA2093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76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4088-CBD7-480A-9E7B-261C3F8C18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5470-0D2E-4B55-A744-5CD3442E67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3728-28E8-4237-88DC-8C1E71AA93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5C7C-F502-454F-A27A-9D8D06B8D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14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C3AB-9C6F-48DC-A4F4-206714F9ED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A206-40BD-4033-9DFF-E49C77FF30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65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CB8E-0226-43EA-B622-24F41164D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661C-9F1C-413A-8B6B-B4EEAE51A6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53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8B45-1733-4796-91FD-81A5B2C33E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2E8E-E051-4B3E-AC00-88111475B5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1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9B49-26CD-413F-A6C4-68C1652FE3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EC06-BCCA-413D-BD1E-11967B150C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76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6C4B-CE7E-4A27-A5F2-184596C070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FFE9-41BE-450F-84D4-DCF24F1EBB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98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65EF-0995-4BC5-9103-D1086D4B41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E253-B633-4B8C-90FF-AE2FC4A84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6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98AB-3AD7-4869-8725-BD4382650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D813-3CFC-4073-B244-C69FEE991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72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A7DA-90B0-4CEA-8199-54E2FBFAC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ECF9-BC9D-45CF-9934-F7204FFA3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3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F78-E701-4780-A84A-0C7EE39534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0D7F-9E49-4AD1-A48B-5F5B155C5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00CE-9E59-4109-AF53-B694111899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4B5-B9D6-4A62-889C-6735BE9A08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0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7A80-0093-4343-BC31-DE1669869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642C-C340-4714-B9B0-AA88D84484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63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377C-2476-4473-9359-DDFE12519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FAC5-9AFA-4101-AB9F-41FDCF87F8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9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EDC5-8FA5-491E-BD95-E5010E6FD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95AA-0712-4B4D-9AAC-5D6CA0251D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90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5780-C753-432B-B8AE-0EBD02833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5FEF-66CE-4F0C-92CC-EABD615F5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0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1CA0-B229-4872-8420-42A51A957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F0A2-3DCB-43D1-BA13-C20B341079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7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6C4B-CE7E-4A27-A5F2-184596C070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FFE9-41BE-450F-84D4-DCF24F1EBB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7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65EF-0995-4BC5-9103-D1086D4B41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E253-B633-4B8C-90FF-AE2FC4A84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2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98AB-3AD7-4869-8725-BD4382650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D813-3CFC-4073-B244-C69FEE991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1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A7DA-90B0-4CEA-8199-54E2FBFAC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ECF9-BC9D-45CF-9934-F7204FFA3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F78-E701-4780-A84A-0C7EE39534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0D7F-9E49-4AD1-A48B-5F5B155C5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89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00CE-9E59-4109-AF53-B694111899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4B5-B9D6-4A62-889C-6735BE9A08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18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7A80-0093-4343-BC31-DE1669869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642C-C340-4714-B9B0-AA88D84484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0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377C-2476-4473-9359-DDFE12519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FAC5-9AFA-4101-AB9F-41FDCF87F8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7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EDC5-8FA5-491E-BD95-E5010E6FD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95AA-0712-4B4D-9AAC-5D6CA0251D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86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5780-C753-432B-B8AE-0EBD02833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5FEF-66CE-4F0C-92CC-EABD615F5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74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1CA0-B229-4872-8420-42A51A957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F0A2-3DCB-43D1-BA13-C20B341079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399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6C4B-CE7E-4A27-A5F2-184596C070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FFE9-41BE-450F-84D4-DCF24F1EBB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3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65EF-0995-4BC5-9103-D1086D4B41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E253-B633-4B8C-90FF-AE2FC4A848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4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98AB-3AD7-4869-8725-BD4382650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D813-3CFC-4073-B244-C69FEE991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A7DA-90B0-4CEA-8199-54E2FBFAC2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ECF9-BC9D-45CF-9934-F7204FFA3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58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F78-E701-4780-A84A-0C7EE39534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0D7F-9E49-4AD1-A48B-5F5B155C5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64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00CE-9E59-4109-AF53-B694111899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4B5-B9D6-4A62-889C-6735BE9A08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80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7A80-0093-4343-BC31-DE16698694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642C-C340-4714-B9B0-AA88D84484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90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377C-2476-4473-9359-DDFE12519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FAC5-9AFA-4101-AB9F-41FDCF87F8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783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EDC5-8FA5-491E-BD95-E5010E6FD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95AA-0712-4B4D-9AAC-5D6CA0251D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1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5780-C753-432B-B8AE-0EBD028330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5FEF-66CE-4F0C-92CC-EABD615F5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48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1CA0-B229-4872-8420-42A51A957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F0A2-3DCB-43D1-BA13-C20B341079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8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5678-549A-41E6-B442-DFF7AAAF52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9DCC-CBEC-4064-B3E3-E1F6878F7A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367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38C3-BD5B-46D2-9500-B927AB5B01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96AA-CBE2-4C96-9C60-1848797755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1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90752-A50B-4BA7-8176-4BCE3B70F6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1834-8A87-4A1D-9982-D0E6A50E18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2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DF44-368B-4160-A808-BBE8DEFAA4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156A-7898-48A8-BB51-F3825BB930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27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2C53-7514-4C62-9FC0-85DF288C1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A2E2-51BB-4D67-B454-076FF87EE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1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B734-AB39-4C29-B9EF-BE8AEC513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EDBC-FB1A-46D9-BB2C-E1856ED3E2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2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52BC-C330-4350-A804-8DD85326A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C02A-ABE8-42BB-B2A5-A99D70281F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35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2D38-EEB4-4101-A399-CDF7B3FAA8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A4D4-E15A-41B0-9493-971A8F261C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89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CE85-34AC-4AB2-9A15-8D78E2F11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22C8-0423-43D1-8F96-FDE400BA53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767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03A3-02FE-4370-A8AC-32E1F24932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F5BD-6658-4493-AD55-D45E5294B9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0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0622-A004-467F-8FF4-9927080EAD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1E78-F74B-411E-97D8-5BF16620E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90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4EBF-7BB7-45C1-8020-D7D488752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22ED-525E-42FE-8275-47D01B13FB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4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1625-9230-4C1A-A14C-95504E2D2D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DE07-87BE-41CB-BF13-943E549088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68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654D-E13B-4B03-8713-B6CFEA0897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0AF7-1469-4B6A-91FD-E777B4B56C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196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D85E-9F2E-44B7-A327-0B5084C8AA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BA99-D2C6-45CF-AA41-68DD33553A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70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314B-53BF-4AD0-9526-9C817C1FF4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CBEE-688A-40C8-9FB3-1A65B34C60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189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56F8-AF13-4020-B72F-BAA86CC3B1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2863-7944-4662-9FF5-D6FDE82531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17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4533-6481-4647-AB5E-96713FEC2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49C6-F93F-4F09-81A1-F9DEAD5F0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629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09A4-BDBD-4226-A71F-BAABC1C860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F24E-EDE0-4DA6-82F3-08D69CC333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720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3EE9-71AF-4BA4-BCF6-182238BF91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DC1D-A6E5-4B5D-88AD-1AEC727C13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64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BF12-503C-420E-91E5-5D8D62C363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ED5D-F097-4D79-9CC5-7C1D62DE12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58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12F-7453-4CFF-A810-0E81A0A20D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1A56-C6AD-4B09-9109-9443123B58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7CCE7-A31D-467A-8C96-FA5CD92961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D9A02-C0B1-493F-879B-1F59C21F33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7CCE7-A31D-467A-8C96-FA5CD92961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D9A02-C0B1-493F-879B-1F59C21F33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7CCE7-A31D-467A-8C96-FA5CD92961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D9A02-C0B1-493F-879B-1F59C21F33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BE6D1-87E0-48FB-A4B3-B69645DC5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B9370-CB05-4308-8BD4-4A977C67B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BE6D1-87E0-48FB-A4B3-B69645DC5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B9370-CB05-4308-8BD4-4A977C67B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6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BE6D1-87E0-48FB-A4B3-B69645DC56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B9370-CB05-4308-8BD4-4A977C67B4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7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434D7-A0A1-481A-AEBD-F1EF5370AF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C62FB-4358-4B0C-B046-102214E809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2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2808E-56B0-48DA-B523-4C3EFA7F87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5D055-0A2A-4245-BE0C-95445FE5E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8104457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serosolymp.rudn.ru/mm/mpp/files/teh-sm-2020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olikova75@mail.ru" TargetMode="Externa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преподавания учебного предмета «Технология» в 2019-2020 учебном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437112"/>
            <a:ext cx="32004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Георгиевна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преподаватель кафедры естественно-математических дисциплин ГБУ ДПО ЧИППКРО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2664296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8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0364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основного общего образования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endParaRPr lang="ru-RU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рукотворного мира в форме его воссоздания, понимания 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возникающих проблем, в первую очередь, через создание и использование учебных моделей (реальных и виртуальных), которое стимулирует интерес и облегчает освоение других предметов;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объектов, знакомящее с профессиональными компетенциями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практиками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знакомство с 3-4 видами профессиональной деятельности из разных сфер (с использованием современных технологий) и более углубленно – с одним видом деятельности через интеграцию с практиками, реализованными в движении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практических умений и опыта, необходимых для разумной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жизни;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действий: освоение проектной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способа преобразования реальности в соответствии с поставленной целью по схеме цикла дизайн-процесса и жизненного цикла продукта; изобретение, поиск принципиально новых для обучающегося решений;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ключевых компетентностей: информационной, коммуникативной, навыков командной работы и сотрудничества; инициативности, гибкости мышления, предприимчивости, самоорганизации;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гуманитарными и материальными технологиями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 экономике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проживания обучающихся, с миром профессий и организацией рынков труда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http://technology.prosv.ru/_data/content/6/techno_progr_5_9kl_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7778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990600"/>
          <a:ext cx="5715000" cy="3292476"/>
        </p:xfrm>
        <a:graphic>
          <a:graphicData uri="http://schemas.openxmlformats.org/drawingml/2006/table">
            <a:tbl>
              <a:tblPr/>
              <a:tblGrid>
                <a:gridCol w="2378075"/>
                <a:gridCol w="1076325"/>
                <a:gridCol w="428625"/>
                <a:gridCol w="1831975"/>
              </a:tblGrid>
              <a:tr h="853605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Казакевич В.М., Пичугина Г.В., Семёнова Г.Ю. и др./Под ред. Казакевича В.М.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«Издательство «Просвещение»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2957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Казакевич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Пичугина Г.В., Семёнова Г.Ю. и др. /Под ред. Казакевича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«Издательство «Просвещение»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2957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Казакевич В.М., Пичугина Г.В., Семёнова Г.Ю. и др. /Под ред. Казакевича В.М.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«Издательство «Просвещение»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2957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Казакевич В.М, Пичугина Г.В., Семёнова Г.Ю. и др. /Под ред. Казакевича В.М.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25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5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 «Издательство «Просвещение»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600" y="152400"/>
            <a:ext cx="8534400" cy="6540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ВАРИАНТЫ УЧЕБНИКОВ ПО ТЕХНОЛОГИИ ДЛЯ ОСНОВНОЙ ШКОЛЫ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(5-9 КЛАССЫ)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12302" r="23586" b="84127"/>
          <a:stretch/>
        </p:blipFill>
        <p:spPr bwMode="auto">
          <a:xfrm>
            <a:off x="-281877" y="371636"/>
            <a:ext cx="9405728" cy="36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8"/>
          <a:stretch/>
        </p:blipFill>
        <p:spPr bwMode="auto">
          <a:xfrm>
            <a:off x="88076" y="734947"/>
            <a:ext cx="9035775" cy="49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5976664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24128" y="1124744"/>
            <a:ext cx="309634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1556792"/>
            <a:ext cx="849694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1916832"/>
            <a:ext cx="694877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5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Особенности преподавания учебного предмета «Технология» в 9 классе</a:t>
            </a:r>
          </a:p>
        </p:txBody>
      </p:sp>
      <p:sp>
        <p:nvSpPr>
          <p:cNvPr id="61443" name="Объект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Коликова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Е.Г. Методические рекомендации по проектированию и реализации программы основного общего образования по учебному предмету «Технология» в 9 классе /Е.Г.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Коликова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Г.В. Горбунова_ Челябинск: ЧИППКРО, 2019.- 43 </a:t>
            </a:r>
          </a:p>
          <a:p>
            <a:pPr marL="0" indent="0"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Рабочая программа, разработанная в соответствии с ФГОС ООО и ПООП ООО с учетом концепции преподавания предметной области «Технология»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Знакомство с профессиями, востребованными в регионе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Знакомство с региональным рынком труда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Профессиональные пробы по профессиям различных типов (в соответствии с классификацией Е.А. Климова)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Экзистенциальный проект</a:t>
            </a:r>
          </a:p>
          <a:p>
            <a:pPr marL="0" indent="0"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52400"/>
            <a:ext cx="8077200" cy="9906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2"/>
          <a:srcRect l="8527" t="19734" r="50574" b="12104"/>
          <a:stretch/>
        </p:blipFill>
        <p:spPr bwMode="auto">
          <a:xfrm>
            <a:off x="533400" y="16002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7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r="10248" b="27669"/>
          <a:stretch/>
        </p:blipFill>
        <p:spPr bwMode="auto">
          <a:xfrm>
            <a:off x="467544" y="1160169"/>
            <a:ext cx="8149976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984704"/>
            <a:ext cx="316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vk.com/club181044579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88640"/>
            <a:ext cx="4942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учителей технологии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9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8569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среднего общего образования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предоставляются возможности одновременно с получением среднего общего образования (возможно и раньше) пройти профессиональное обучение,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отдельные модули среднего профессионального образования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высшего образования в соответствии с профилем обучения по выбранным ими профессиям,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предпринимательства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 использованием инфраструктуры образовательных организаций профессионального образования и высшего образования.</a:t>
            </a: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решений может стать разработка модулей на основе компетенций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специфики и потребностей региона.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большого разнообразия модулей для рабочей программы учебного предмета «Технология» могут быть выбраны те, которые наиболее востребованы и значимы для региона.</a:t>
            </a:r>
          </a:p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партнерстве с системой профессионального образования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практику демонстрационного экзамена, успешно применяемую в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предметной области «Технология» </a:t>
            </a:r>
          </a:p>
          <a:p>
            <a:pPr marL="514350" indent="-51435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Российской Федерации, реализующих основные общеобразовательные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517525" y="76200"/>
            <a:ext cx="8229600" cy="1143000"/>
          </a:xfrm>
        </p:spPr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Особенности преподавания учебного предмета «Технология» в 10-11 классе в соответствии с ФГОС СОО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sz="half" idx="1"/>
          </p:nvPr>
        </p:nvSpPr>
        <p:spPr>
          <a:xfrm>
            <a:off x="107505" y="1246188"/>
            <a:ext cx="9036496" cy="5423172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Ресурс Модельной региональной основной образовательной программы среднего общего образования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8784976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Прямоугольник 4"/>
          <p:cNvSpPr>
            <a:spLocks noChangeArrowheads="1"/>
          </p:cNvSpPr>
          <p:nvPr/>
        </p:nvSpPr>
        <p:spPr bwMode="auto">
          <a:xfrm>
            <a:off x="179512" y="1916832"/>
            <a:ext cx="8784976" cy="216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Рабочая программа по учебному предмету «Технология» разработана с учетом положений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Концепции преподавания предметной области «Технология»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Российской Федерации. Из большого разнообразия модулей для рабочей программы учебного предмета «Технология» были выбраны те, которые наиболее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востребованы и значимы для региона.</a:t>
            </a:r>
            <a:endParaRPr lang="ru-RU" sz="16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5209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072058" y="483519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7148"/>
            <a:ext cx="1296208" cy="16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78904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материальные, информационные и гуманитарные технологии и перспективы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культуры и проектно-технологического мышления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траекторий и планов в области профессионального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764029"/>
            <a:ext cx="2915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дизайн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 дизайн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фрезерные 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станках с ЧПУ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легковых автомобилей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6014" y="4583162"/>
            <a:ext cx="4392488" cy="72008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62803" y="3803063"/>
            <a:ext cx="4392488" cy="788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36" y="5286151"/>
            <a:ext cx="44196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1341008" y="4081271"/>
            <a:ext cx="311450" cy="2255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07" y="5619923"/>
            <a:ext cx="3349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2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17803" r="24396" b="6073"/>
          <a:stretch/>
        </p:blipFill>
        <p:spPr bwMode="auto">
          <a:xfrm>
            <a:off x="179512" y="548680"/>
            <a:ext cx="425304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8" t="18317" r="23480" b="8011"/>
          <a:stretch/>
        </p:blipFill>
        <p:spPr bwMode="auto">
          <a:xfrm>
            <a:off x="4721953" y="548381"/>
            <a:ext cx="4151531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8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17557" r="22665" b="7678"/>
          <a:stretch/>
        </p:blipFill>
        <p:spPr bwMode="auto">
          <a:xfrm>
            <a:off x="107504" y="404664"/>
            <a:ext cx="435261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15815" r="20788" b="5885"/>
          <a:stretch/>
        </p:blipFill>
        <p:spPr bwMode="auto">
          <a:xfrm>
            <a:off x="4644008" y="404664"/>
            <a:ext cx="4320480" cy="515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09735"/>
              </p:ext>
            </p:extLst>
          </p:nvPr>
        </p:nvGraphicFramePr>
        <p:xfrm>
          <a:off x="107950" y="548680"/>
          <a:ext cx="885653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46"/>
                <a:gridCol w="7128792"/>
              </a:tblGrid>
              <a:tr h="1822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Бизнес-лоция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Гомола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А.И.  Предпринимательство в сфере сервиса: учебник для студ. учреждений сред. проф. образования /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Крутик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А.Б. , Решетова М.В.– 3-е изд.,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– М.: Издательский цент «Академия», 2014. – 160 с. ISBN: 978-5-4468-0682-9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 10-11: учебник / Лукашенко М.А.,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Пашковская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М.В.,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Ионова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Ю.Г., Потапова О.Н., Рубин Ю.Б., Соболева И.А.,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Михненко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П.А., Турчанинова Е.В. /  М.: БАЛАСС, 2016. - 470c.  ISBN: 978-5-905683-86-2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Мехатроника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робототехника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Копосов Д. Г. Робототехника на платформе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Arduino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учебное пособие / Д. Г. Копосов. — М. : БИНОМ. Лаборатория знаний, 2019. — 176 с. : ил. ISBN 978-5-9963-4133-7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Копосов Д. Г. Робототехника: учебное пособие. Уровень 3: учебное пособие / под ред. Л.Л.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Босовой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— М. : БИНОМ. Лаборатория знаний, 2019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Копосов Д. Г. Технология. Робототехника. 8 класс: учебное пособие / Д. Г. Копосов. — М. : БИНОМ. Лаборатория знаний, 2017. ISBN 978-5-9963-3053-9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404675"/>
            <a:ext cx="1656184" cy="238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04675"/>
            <a:ext cx="1800200" cy="230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04675"/>
            <a:ext cx="1873432" cy="233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8787" y="110716"/>
            <a:ext cx="6867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 выбору (элективные и факультативные курсы)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416977"/>
            <a:ext cx="3275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 июня 2016 г. № 699 «Об утверждении перечня организаций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98192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ÑÐ¸Ð²Ð°Ñ Ð³Ð°ÑÑÐ½ÐµÑÐ° 2019 Ð½Ð° ÑÑÑÑÐºÐ¾Ð¼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6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6434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7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0825" y="15875"/>
            <a:ext cx="8713788" cy="3460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УУД и профессиональных компетентностей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8900" y="465138"/>
          <a:ext cx="9055100" cy="63722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98742"/>
                <a:gridCol w="4356358"/>
              </a:tblGrid>
              <a:tr h="55018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УУД, формируемые в рамках СОО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компетенции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0145">
                <a:tc rowSpan="2"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осуществлять деловую коммуникацию, подбирать партнеров для деловой коммуникации исходя из соображений результативности взаимодействия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(К)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развернуто, логично и точно излагать свою точку зрения с использованием адекватных (устных и письменных) языковых средств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(К)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Общекультурные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1442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 коммуникации в устной и письменной формах для решения задач межличностного и межкультурного взаимодействия (ОК-4);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0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распознавать </a:t>
                      </a:r>
                      <a:r>
                        <a:rPr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конфликтогенные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ситуации и предотвращать конфликты до их активной фазы, выстраивать деловую и образовательную коммуникацию, избегая личностных оценочных суждений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 работать в коллективе, толерантно воспринимая социальные, этнические, конфессиональные и культурные различия (ОК-5);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60">
                <a:tc rowSpan="3"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выстраивать индивидуальную образовательную траекторию, учитывая ограничения со стороны других участников и ресурсные ограничения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(П)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ставить и формулировать собственные задачи в образовательной деятельности и жизненных ситуациях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(Р)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 к самоорганизации и самообразованию (ОК-7);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6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Общепрофессиональные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25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 решать стандартные задачи профессиональной деятельности на основе информационной и библиографической культуры с применением информационно-коммуникационных технологий и с учетом основных требований информационной безопасности (ОПК-1);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02174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искать и находить обобщенные способы решения задач, в том числе, осуществлять развернутый информационный поиск и ставить на его основе новые (учебные и  познавательные) задачи 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(П)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7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54995"/>
              </p:ext>
            </p:extLst>
          </p:nvPr>
        </p:nvGraphicFramePr>
        <p:xfrm>
          <a:off x="0" y="434975"/>
          <a:ext cx="9144000" cy="633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350">
                  <a:extLst>
                    <a:ext uri="{9D8B030D-6E8A-4147-A177-3AD203B41FA5}"/>
                  </a:extLst>
                </a:gridCol>
                <a:gridCol w="4139650">
                  <a:extLst>
                    <a:ext uri="{9D8B030D-6E8A-4147-A177-3AD203B41FA5}"/>
                  </a:extLst>
                </a:gridCol>
              </a:tblGrid>
              <a:tr h="823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выпускника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направлениям профессиональной подготовки (фрагмент)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курса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(фрагмент)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8238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составлять математические модели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мехатронных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робототехнических систем, их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подсистем и отдельных элементов и модулей, включая информационные, электромеханические,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гидравлические, электрогидравлические, электронные устройства и средства вычислительной техники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(ПК-1)</a:t>
                      </a: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искать и находить обобщенные способы решения задач, в том числе, осуществлять развернутый информационный поиск и ставить на его основе новые (учебные и познавательные) задачи ;</a:t>
                      </a: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310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способностью осуществлять поиск, хранение, обработку и анализ информации из различных источников и баз данных, представлять ее в требуемом формате с использованием информационных, компьютерных и сетевых технологий (ОПК-4)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оценивать ресурсы, в том числе время и другие нематериальные ресурсы, необходимые для достижения поставленной цели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310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анализу, расчету, проектированию и конструированию в соответствии с техническим заданием типовых систем, приборов, деталей и узлов на схемотехническом и элементном уровнях (ПК-5)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использовать различные модельно-схематические средства для представления существенных связей и отношений, а также противоречий, выявленных в информационных источниках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67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готовностью обосновать принимаемые проектные решения, осуществлять постановку и выполнение экспериментов по проверке их корректности и эффективности (ПК-14)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развернуто, логично и точно излагать свою точку зрения с использованием адекватных (устных и письменных) языковых средств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7613" y="42863"/>
            <a:ext cx="67325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Элективный курс «</a:t>
            </a:r>
            <a:r>
              <a:rPr lang="ru-RU" b="1" dirty="0" err="1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робототехника»</a:t>
            </a:r>
          </a:p>
        </p:txBody>
      </p:sp>
    </p:spTree>
    <p:extLst>
      <p:ext uri="{BB962C8B-B14F-4D97-AF65-F5344CB8AC3E}">
        <p14:creationId xmlns:p14="http://schemas.microsoft.com/office/powerpoint/2010/main" val="2759999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3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проведения муниципального этапа олимпиады Всероссийской олимпиады школьников по технологии в 2019-2020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18322" r="22942" b="17483"/>
          <a:stretch/>
        </p:blipFill>
        <p:spPr bwMode="auto">
          <a:xfrm>
            <a:off x="3347864" y="1477679"/>
            <a:ext cx="5420626" cy="49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477679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всероссийской олимпиады школьников по технологии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 класс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276" y="3789040"/>
            <a:ext cx="3006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vserosolymp.rudn.ru/mm/mpp/files/teh-sm-2020.pdf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преподавания учебного предмета «Технология» в 2019-2020 учебном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437112"/>
            <a:ext cx="32004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Георгиевна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kolikova75@mail.ru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(351)-264-01-51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2664296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1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47497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В целях осуществления прорывного научно-технологического и социально-экономического развития Российской </a:t>
            </a: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Федерации…, 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а также условий и возможностей для самореализации и раскрытия таланта каждого человека </a:t>
            </a:r>
            <a:endParaRPr lang="ru-RU" sz="2000" dirty="0" smtClean="0">
              <a:solidFill>
                <a:srgbClr val="020C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о с т а н о в л я ю: </a:t>
            </a: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. Правительству Российской Федерации обеспечить достижение следующих национальных целей развития Российской Федерации на период до 2024 </a:t>
            </a: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года: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ускорение технологического развития 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увеличение количества организаций, осуществляющих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технологические инновации, до 50 процентов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 от их общего числа; </a:t>
            </a:r>
            <a:endParaRPr lang="ru-RU" sz="2000" dirty="0" smtClean="0">
              <a:solidFill>
                <a:srgbClr val="020C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) обеспечение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ускоренного внедрения цифровых технологий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 в экономике и социальной сфере; </a:t>
            </a:r>
            <a:endParaRPr lang="ru-RU" sz="2000" dirty="0" smtClean="0">
              <a:solidFill>
                <a:srgbClr val="020C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) создание в базовых отраслях экономики, прежде всего в обрабатывающей промышленности и агропромышленном комплексе,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высокопроизводительного </a:t>
            </a:r>
            <a:r>
              <a:rPr lang="ru-RU" sz="20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экспортно- 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ориентированного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сектора</a:t>
            </a:r>
            <a:r>
              <a:rPr lang="ru-RU" sz="20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развивающегося на основе современных технологий и обеспеченного высококвалифицированными кадрами.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2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 07.05.2018 г. № 204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 национальных целях и стратегических задачах развития Российской Федерации на период до 2024 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05190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9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62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 07.05.2018 г. № 204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 национальных целях и стратегических задачах развития Российской Федерации на период до 2024 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05190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«…внедрение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 уровнях  основного  общего  и  среднего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новых методов обучения  и  воспитания,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образовательных технологий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обеспечивающих освоение обучающимися базовых навыков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умений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повышение  их  мотивации  к  обучению  и  вовлеченности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образовательный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процесс,   а   также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обновление   содержания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совершенствование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методов обучения предметной области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«Технология»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8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3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Реклама. Робототехника. Системы автоматического управления. Программирование работы устройств. Производственные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технологии. Промышленные технологии. Технологии сельского хозяйства.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возведения, ремонта и содержания зданий и сооружений.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преобразование, распределение, накопление и передача энергии как технология.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Порошковая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металлургия, композитные материалы, технологии синтеза. Биотехнологии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Специфика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социальных технологий. Технологии работы с общественным мнением. Социальные сети как технология. Технологии сферы 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промышленные технологии получения продуктов питания.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информационные технологии.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Электроника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Квантовые компьютеры.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многофункциональных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ИТ-инструментов. Медицинские технологии.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доставка препарата. Персонифицированная вакцина. Генная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23841" r="53206" b="38080"/>
          <a:stretch/>
        </p:blipFill>
        <p:spPr bwMode="auto">
          <a:xfrm>
            <a:off x="107504" y="116633"/>
            <a:ext cx="339718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6633"/>
            <a:ext cx="3096344" cy="2376263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39953" y="40466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предметной области «Технология»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предметной области «Технология» с учетом ПОО ПООО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3528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планируемых результатов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«Технология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«Технология»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 гендерного подхода при делении класса на подгруппы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занятий по … технологии (5–9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информатике, а также по физике и химии (во время проведения практических занятий) осуществляется деление классов на две группы с учетом норм по предельно допустимой наполняемости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(п. 3.1)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программам…, разрабатывают образовательные программы в соответствии с федеральными государственными образовательными стандартами 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соответствующих примерных основных образовательных программ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(Ст. 12. п.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Федеральный закон от 29 декабря 2012 г. № 273-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6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624"/>
            <a:ext cx="8229600" cy="8640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Модельной региональной основной образовательной программы основного общего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470" y="1102578"/>
            <a:ext cx="43927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предмету «Технология» разработана на основе Федерального государственного образовательного стандарта основного общего образования и примерной основной образовательной программы основного общего образования, в соответствии с которыми предмет «Технология» носит комплексный общеобразовательный характер. В то же время Линия УМК Симоненко. Технология (Традиционная линия) (5-8) (авторы А. Т. Тищенко, В. Н. Синица) изложена в рамках двух направлений  «Индустриальные технологии» и «Технологии ведения дома». Рабочая программа по учебному предмету «Технология» объединяет в себе содержание двух профилей.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данной программы добавлены дидактические единицы из примерной основной образовательной программы основного общего образования, которые не учтены в авторской программе. В тематическом планировании добавлены темы из обновлённого содержания предмета «Технология».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97085"/>
              </p:ext>
            </p:extLst>
          </p:nvPr>
        </p:nvGraphicFramePr>
        <p:xfrm>
          <a:off x="4788024" y="1196752"/>
          <a:ext cx="4176464" cy="5599886"/>
        </p:xfrm>
        <a:graphic>
          <a:graphicData uri="http://schemas.openxmlformats.org/drawingml/2006/table">
            <a:tbl>
              <a:tblPr/>
              <a:tblGrid>
                <a:gridCol w="531071"/>
                <a:gridCol w="2985625"/>
                <a:gridCol w="659768"/>
              </a:tblGrid>
              <a:tr h="52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1: Современные материальные, информационные и гуманитарные технологии и перспективы их развития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Сферы производства и разделение труда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2: Формирование технологической культуры и проектно-технологического мышления обучающихся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 обработки конструкционных материалов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изделий из текстильных материалов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Художественные ремёсла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Кулинария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домашнего хозяйства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творческой и опытнической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187" marR="26187" marT="26187" marB="261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6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6632"/>
            <a:ext cx="345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углублённым изучением раздела «Технология обработки текстильных материалов»)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791529"/>
              </p:ext>
            </p:extLst>
          </p:nvPr>
        </p:nvGraphicFramePr>
        <p:xfrm>
          <a:off x="323528" y="1019637"/>
          <a:ext cx="3888432" cy="5226940"/>
        </p:xfrm>
        <a:graphic>
          <a:graphicData uri="http://schemas.openxmlformats.org/drawingml/2006/table">
            <a:tbl>
              <a:tblPr/>
              <a:tblGrid>
                <a:gridCol w="494445"/>
                <a:gridCol w="2779720"/>
                <a:gridCol w="614267"/>
              </a:tblGrid>
              <a:tr h="59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 дела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3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1: СОВРЕМЕННЫЕ МАТЕРИАЛЬНЫЕ, ИНФОРМАЦИОННЫЕ И ГУМАНИТАРНЫЕ ТЕХНОЛОГИИ И ПЕРСПЕКТИВЫ ИХ РАЗВИТИЯ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Сферы производства и разделение труда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3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2: ФОРМИРОВАНИЕ ТЕХНОЛОГИЧЕСКОЙ КУЛЬТУРЫ И ПРОЕКТНО-ТЕХНОЛОГИЧЕСКОГО МЫШЛЕНИЯ ОБУЧАЮЩИХСЯ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 обработки конструкционных материалов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обработки текстильных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Художественные ремёсла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Кулинария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домашнего хозяйства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творческой и опытнической 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82" marR="29682" marT="29682" marB="296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58148" y="116631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углублённым изучением раздела «Технология обработки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конструкционных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24725"/>
              </p:ext>
            </p:extLst>
          </p:nvPr>
        </p:nvGraphicFramePr>
        <p:xfrm>
          <a:off x="4644009" y="947629"/>
          <a:ext cx="4199613" cy="5470397"/>
        </p:xfrm>
        <a:graphic>
          <a:graphicData uri="http://schemas.openxmlformats.org/drawingml/2006/table">
            <a:tbl>
              <a:tblPr/>
              <a:tblGrid>
                <a:gridCol w="534015"/>
                <a:gridCol w="3002174"/>
                <a:gridCol w="663424"/>
              </a:tblGrid>
              <a:tr h="63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 дела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9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1: СОВРЕМЕННЫЕ МАТЕРИАЛЬНЫЕ, ИНФОРМАЦИОННЫЕ И ГУМАНИТАРНЫЕ ТЕХНОЛОГИИ И ПЕРСПЕКТИВЫ ИХ РАЗВИТИЯ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Сферы производства и разделение труда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9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2: ФОРМИРОВАНИЕ ТЕХНОЛОГИЧЕСКОЙ КУЛЬТУРЫ И ПРОЕКТНО-ТЕХНОЛОГИЧЕСКОГО МЫШЛЕНИЯ ОБУЧАЮЩИХСЯ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обработки текстильных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Кулинария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 обработки конструкционных материалов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Художественные ремёсла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домашнего хозяйства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творческой и опытнической 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655" marR="29655" marT="29655" marB="29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>
            <a:off x="4139952" y="3789040"/>
            <a:ext cx="576064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9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91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преподавания учебного предмета «Технология» в 2019-2020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673" y="1250296"/>
            <a:ext cx="4320480" cy="1470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основного общего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790" y="2564904"/>
            <a:ext cx="8768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 8 мая 2019 г. № 233 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федеральный перечень учебников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просвещений Российской Федерации от 28 декабря 2018 г. № 345»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от 28 декабря 2018 г. № 345 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федеральном перечне учебников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6066" y="1249959"/>
            <a:ext cx="4015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основного общего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749" y="1296085"/>
            <a:ext cx="4011210" cy="1015663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168186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верх 10"/>
          <p:cNvSpPr/>
          <p:nvPr/>
        </p:nvSpPr>
        <p:spPr>
          <a:xfrm>
            <a:off x="4355976" y="198884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671" y="5589240"/>
            <a:ext cx="8560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области «Технология»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Российской Федерации, реализующих основные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355976" y="5373216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65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2275</Words>
  <Application>Microsoft Office PowerPoint</Application>
  <PresentationFormat>Экран (4:3)</PresentationFormat>
  <Paragraphs>231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Тема Office</vt:lpstr>
      <vt:lpstr>Office Theme</vt:lpstr>
      <vt:lpstr>1_Office Theme</vt:lpstr>
      <vt:lpstr>2_Office Theme</vt:lpstr>
      <vt:lpstr>1_Тема Office</vt:lpstr>
      <vt:lpstr>2_Тема Office</vt:lpstr>
      <vt:lpstr>3_Тема Office</vt:lpstr>
      <vt:lpstr>3_Office Theme</vt:lpstr>
      <vt:lpstr>4_Office Theme</vt:lpstr>
      <vt:lpstr>4_Тема Office</vt:lpstr>
      <vt:lpstr>Об особенностях преподавания учебного предмета «Технология» в 2019-2020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преподавания предметной области «Технология» с учетом ПОО ПООО</vt:lpstr>
      <vt:lpstr>Презентация PowerPoint</vt:lpstr>
      <vt:lpstr>Презентация PowerPoint</vt:lpstr>
      <vt:lpstr>Особенности преподавания учебного предмета «Технология» в 2019-2020</vt:lpstr>
      <vt:lpstr>Презентация PowerPoint</vt:lpstr>
      <vt:lpstr>Презентация PowerPoint</vt:lpstr>
      <vt:lpstr>Презентация PowerPoint</vt:lpstr>
      <vt:lpstr>Особенности преподавания учебного предмета «Технология» в 9 классе</vt:lpstr>
      <vt:lpstr>Презентация PowerPoint</vt:lpstr>
      <vt:lpstr>Презентация PowerPoint</vt:lpstr>
      <vt:lpstr>Особенности преподавания учебного предмета «Технология» в 10-11 классе в соответствии с ФГОС СОО</vt:lpstr>
      <vt:lpstr>Презентация PowerPoint</vt:lpstr>
      <vt:lpstr>Презентация PowerPoint</vt:lpstr>
      <vt:lpstr>Презентация PowerPoint</vt:lpstr>
      <vt:lpstr>Взаимосвязь УУД и профессиональных компетентностей</vt:lpstr>
      <vt:lpstr>Презентация PowerPoint</vt:lpstr>
      <vt:lpstr>Особенности организации и проведения муниципального этапа олимпиады Всероссийской олимпиады школьников по технологии в 2019-2020 году</vt:lpstr>
      <vt:lpstr>Об особенностях преподавания учебного предмета «Технология» в 2019-2020 учебном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Нюша</dc:creator>
  <cp:lastModifiedBy>Коликова Е.Г.</cp:lastModifiedBy>
  <cp:revision>32</cp:revision>
  <dcterms:created xsi:type="dcterms:W3CDTF">2019-09-10T16:35:03Z</dcterms:created>
  <dcterms:modified xsi:type="dcterms:W3CDTF">2019-09-11T07:49:34Z</dcterms:modified>
</cp:coreProperties>
</file>