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9" r:id="rId1"/>
  </p:sldMasterIdLst>
  <p:notesMasterIdLst>
    <p:notesMasterId r:id="rId40"/>
  </p:notesMasterIdLst>
  <p:sldIdLst>
    <p:sldId id="256" r:id="rId2"/>
    <p:sldId id="460" r:id="rId3"/>
    <p:sldId id="461" r:id="rId4"/>
    <p:sldId id="462" r:id="rId5"/>
    <p:sldId id="463" r:id="rId6"/>
    <p:sldId id="464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465" r:id="rId15"/>
    <p:sldId id="466" r:id="rId16"/>
    <p:sldId id="468" r:id="rId17"/>
    <p:sldId id="500" r:id="rId18"/>
    <p:sldId id="501" r:id="rId19"/>
    <p:sldId id="502" r:id="rId20"/>
    <p:sldId id="503" r:id="rId21"/>
    <p:sldId id="473" r:id="rId22"/>
    <p:sldId id="474" r:id="rId23"/>
    <p:sldId id="475" r:id="rId24"/>
    <p:sldId id="476" r:id="rId25"/>
    <p:sldId id="492" r:id="rId26"/>
    <p:sldId id="477" r:id="rId27"/>
    <p:sldId id="478" r:id="rId28"/>
    <p:sldId id="480" r:id="rId29"/>
    <p:sldId id="481" r:id="rId30"/>
    <p:sldId id="484" r:id="rId31"/>
    <p:sldId id="485" r:id="rId32"/>
    <p:sldId id="486" r:id="rId33"/>
    <p:sldId id="487" r:id="rId34"/>
    <p:sldId id="347" r:id="rId35"/>
    <p:sldId id="490" r:id="rId36"/>
    <p:sldId id="488" r:id="rId37"/>
    <p:sldId id="325" r:id="rId38"/>
    <p:sldId id="491" r:id="rId39"/>
  </p:sldIdLst>
  <p:sldSz cx="12192000" cy="6858000"/>
  <p:notesSz cx="9944100" cy="6805613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143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2286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3429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4572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5715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6858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8001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9144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2A8B"/>
    <a:srgbClr val="E1E8F5"/>
    <a:srgbClr val="2E75B6"/>
    <a:srgbClr val="E4E4E4"/>
    <a:srgbClr val="A5A5A5"/>
    <a:srgbClr val="89ABEF"/>
    <a:srgbClr val="59B9B7"/>
    <a:srgbClr val="8C7EB1"/>
    <a:srgbClr val="4D5972"/>
    <a:srgbClr val="ACF2F2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3074" autoAdjust="0"/>
  </p:normalViewPr>
  <p:slideViewPr>
    <p:cSldViewPr snapToGrid="0">
      <p:cViewPr varScale="1">
        <p:scale>
          <a:sx n="84" d="100"/>
          <a:sy n="84" d="100"/>
        </p:scale>
        <p:origin x="-84" y="-3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D2110-4EC4-493C-A107-14CB77C18B00}" type="doc">
      <dgm:prSet loTypeId="urn:microsoft.com/office/officeart/2005/8/layout/hierarchy6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E162DB-9387-46E9-813C-F9CCEFC7C311}">
      <dgm:prSet phldrT="[Текст]" custT="1"/>
      <dgm:spPr/>
      <dgm:t>
        <a:bodyPr/>
        <a:lstStyle/>
        <a:p>
          <a:r>
            <a:rPr lang="ru-RU" sz="2400" b="1" dirty="0" smtClean="0">
              <a:latin typeface="Arial Narrow" panose="020B0606020202030204" pitchFamily="34" charset="0"/>
            </a:rPr>
            <a:t>Три ключевых направления</a:t>
          </a:r>
          <a:endParaRPr lang="ru-RU" sz="2400" b="1" dirty="0">
            <a:latin typeface="Arial Narrow" panose="020B0606020202030204" pitchFamily="34" charset="0"/>
          </a:endParaRPr>
        </a:p>
      </dgm:t>
    </dgm:pt>
    <dgm:pt modelId="{AC1D66D2-4866-4AA4-8E4C-9407043A7E68}" type="parTrans" cxnId="{2123DC42-C493-4DB8-9CB5-D4DCB681ADD2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98338009-96FD-48F6-847B-DC13EEEBF5AC}" type="sibTrans" cxnId="{2123DC42-C493-4DB8-9CB5-D4DCB681ADD2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87D0B9CE-6186-496E-8682-2123632EDEB2}">
      <dgm:prSet phldrT="[Текст]" custT="1"/>
      <dgm:spPr/>
      <dgm:t>
        <a:bodyPr/>
        <a:lstStyle/>
        <a:p>
          <a:r>
            <a:rPr lang="ru-RU" sz="2800" b="1" dirty="0" smtClean="0">
              <a:latin typeface="Arial Narrow" panose="020B0606020202030204" pitchFamily="34" charset="0"/>
            </a:rPr>
            <a:t>Теория:</a:t>
          </a:r>
          <a:endParaRPr lang="ru-RU" sz="2800" b="1" dirty="0">
            <a:latin typeface="Arial Narrow" panose="020B0606020202030204" pitchFamily="34" charset="0"/>
          </a:endParaRPr>
        </a:p>
      </dgm:t>
    </dgm:pt>
    <dgm:pt modelId="{EEB2E082-FA09-4A44-8D0B-76FD249D5941}" type="parTrans" cxnId="{03B0BEBC-362B-41F3-AEE8-47513B08EC04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E0213F51-A596-4E8C-A0EE-DE753D659B5B}" type="sibTrans" cxnId="{03B0BEBC-362B-41F3-AEE8-47513B08EC04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2A2117C6-5C38-4F51-9152-3B7F34473DD8}">
      <dgm:prSet phldrT="[Текст]" custT="1"/>
      <dgm:spPr/>
      <dgm:t>
        <a:bodyPr/>
        <a:lstStyle/>
        <a:p>
          <a:r>
            <a:rPr lang="ru-RU" sz="2800" b="1" dirty="0" smtClean="0">
              <a:latin typeface="Arial Narrow" panose="020B0606020202030204" pitchFamily="34" charset="0"/>
            </a:rPr>
            <a:t>Профориентация:</a:t>
          </a:r>
          <a:endParaRPr lang="ru-RU" sz="2800" b="1" dirty="0">
            <a:latin typeface="Arial Narrow" panose="020B0606020202030204" pitchFamily="34" charset="0"/>
          </a:endParaRPr>
        </a:p>
      </dgm:t>
    </dgm:pt>
    <dgm:pt modelId="{8E863B38-5858-4F79-BD82-C078F824EEBA}" type="parTrans" cxnId="{91BECF3A-DA53-43A5-B912-99BC3C3C3DFD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39F765B4-0CA3-4057-BC73-83F1993C9E8D}" type="sibTrans" cxnId="{91BECF3A-DA53-43A5-B912-99BC3C3C3DFD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79C936E5-232F-43A6-BDD0-9337F6297223}">
      <dgm:prSet custT="1"/>
      <dgm:spPr/>
      <dgm:t>
        <a:bodyPr/>
        <a:lstStyle/>
        <a:p>
          <a:r>
            <a:rPr lang="ru-RU" sz="2800" b="1" dirty="0" smtClean="0">
              <a:latin typeface="Arial Narrow" panose="020B0606020202030204" pitchFamily="34" charset="0"/>
            </a:rPr>
            <a:t>Практика:</a:t>
          </a:r>
          <a:endParaRPr lang="ru-RU" sz="2800" b="1" dirty="0">
            <a:latin typeface="Arial Narrow" panose="020B0606020202030204" pitchFamily="34" charset="0"/>
          </a:endParaRPr>
        </a:p>
      </dgm:t>
    </dgm:pt>
    <dgm:pt modelId="{2442B38E-C6E7-4975-9597-6C75BA40B9CD}" type="parTrans" cxnId="{2A910249-E9CC-4F91-A545-F869011E447A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F2744A59-FD1F-41B2-B424-21450A630855}" type="sibTrans" cxnId="{2A910249-E9CC-4F91-A545-F869011E447A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E2B57318-BC4E-46B7-9284-0269FABEE86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Arial Narrow" panose="020B0606020202030204" pitchFamily="34" charset="0"/>
            </a:rPr>
            <a:t>современные и традиционные технологии</a:t>
          </a:r>
        </a:p>
      </dgm:t>
    </dgm:pt>
    <dgm:pt modelId="{06D507EE-D8DB-4A4A-B5D2-B2E1AC5516FB}" type="parTrans" cxnId="{595C0C3F-BD83-4668-AB4F-5F63310434B9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B1B6F012-F6E7-4C23-B68A-75B572C0A416}" type="sibTrans" cxnId="{595C0C3F-BD83-4668-AB4F-5F63310434B9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DA8DB2AF-B001-4C85-B8CB-641F2A53F291}">
      <dgm:prSet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трудовое воспитание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80C3D2B5-3ACE-46D3-BC5F-A1FB270814A9}" type="parTrans" cxnId="{08F8415D-C7BB-4293-A206-391B0CAA94F4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918B78BA-41EB-4605-A887-5F64D655D6EE}" type="sibTrans" cxnId="{08F8415D-C7BB-4293-A206-391B0CAA94F4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2B3AD6A4-B5AB-4AC6-810C-EDCB2CDE5F1B}">
      <dgm:prSet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профессиональные пробы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84193ECB-5EF9-4E1A-9E71-F78E3772631B}" type="parTrans" cxnId="{00792B1F-2A48-4A5D-8CE4-CC5BE0904D1F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ADD5A493-B1D8-40B9-AD6F-898814BD6C2F}" type="sibTrans" cxnId="{00792B1F-2A48-4A5D-8CE4-CC5BE0904D1F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92F095A6-CB3F-4850-A4B4-CCE0C0DB55F1}" type="pres">
      <dgm:prSet presAssocID="{687D2110-4EC4-493C-A107-14CB77C18B0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3A702C-54C5-4AEC-A7C2-EE75B31B06CD}" type="pres">
      <dgm:prSet presAssocID="{687D2110-4EC4-493C-A107-14CB77C18B00}" presName="hierFlow" presStyleCnt="0"/>
      <dgm:spPr/>
      <dgm:t>
        <a:bodyPr/>
        <a:lstStyle/>
        <a:p>
          <a:endParaRPr lang="ru-RU"/>
        </a:p>
      </dgm:t>
    </dgm:pt>
    <dgm:pt modelId="{41201749-E1BE-42F6-87D2-70AE47C2126F}" type="pres">
      <dgm:prSet presAssocID="{687D2110-4EC4-493C-A107-14CB77C18B00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F3D2EAF-0ECE-4469-88CD-F8E9E9434D19}" type="pres">
      <dgm:prSet presAssocID="{C0E162DB-9387-46E9-813C-F9CCEFC7C311}" presName="Name14" presStyleCnt="0"/>
      <dgm:spPr/>
      <dgm:t>
        <a:bodyPr/>
        <a:lstStyle/>
        <a:p>
          <a:endParaRPr lang="ru-RU"/>
        </a:p>
      </dgm:t>
    </dgm:pt>
    <dgm:pt modelId="{EE90FFF5-FB76-463E-8018-7B6605A785E5}" type="pres">
      <dgm:prSet presAssocID="{C0E162DB-9387-46E9-813C-F9CCEFC7C311}" presName="level1Shape" presStyleLbl="node0" presStyleIdx="0" presStyleCnt="1" custScaleX="160062" custScaleY="73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560E80-894D-4620-AE7B-EBAE69213BFD}" type="pres">
      <dgm:prSet presAssocID="{C0E162DB-9387-46E9-813C-F9CCEFC7C311}" presName="hierChild2" presStyleCnt="0"/>
      <dgm:spPr/>
      <dgm:t>
        <a:bodyPr/>
        <a:lstStyle/>
        <a:p>
          <a:endParaRPr lang="ru-RU"/>
        </a:p>
      </dgm:t>
    </dgm:pt>
    <dgm:pt modelId="{B88FFB8A-9D6E-4609-A16E-367679DC68E6}" type="pres">
      <dgm:prSet presAssocID="{EEB2E082-FA09-4A44-8D0B-76FD249D5941}" presName="Name19" presStyleLbl="parChTrans1D2" presStyleIdx="0" presStyleCnt="3"/>
      <dgm:spPr/>
      <dgm:t>
        <a:bodyPr/>
        <a:lstStyle/>
        <a:p>
          <a:endParaRPr lang="ru-RU"/>
        </a:p>
      </dgm:t>
    </dgm:pt>
    <dgm:pt modelId="{A55F04AB-6D02-49EF-9AFD-E73F7A5E6731}" type="pres">
      <dgm:prSet presAssocID="{87D0B9CE-6186-496E-8682-2123632EDEB2}" presName="Name21" presStyleCnt="0"/>
      <dgm:spPr/>
      <dgm:t>
        <a:bodyPr/>
        <a:lstStyle/>
        <a:p>
          <a:endParaRPr lang="ru-RU"/>
        </a:p>
      </dgm:t>
    </dgm:pt>
    <dgm:pt modelId="{40B029CD-2355-4645-AE00-B7E4C4B8E5EF}" type="pres">
      <dgm:prSet presAssocID="{87D0B9CE-6186-496E-8682-2123632EDEB2}" presName="level2Shape" presStyleLbl="node2" presStyleIdx="0" presStyleCnt="3" custScaleX="120159" custScaleY="46286"/>
      <dgm:spPr/>
      <dgm:t>
        <a:bodyPr/>
        <a:lstStyle/>
        <a:p>
          <a:endParaRPr lang="ru-RU"/>
        </a:p>
      </dgm:t>
    </dgm:pt>
    <dgm:pt modelId="{41CD7566-BBB6-4D01-89DA-03D6148B6A86}" type="pres">
      <dgm:prSet presAssocID="{87D0B9CE-6186-496E-8682-2123632EDEB2}" presName="hierChild3" presStyleCnt="0"/>
      <dgm:spPr/>
      <dgm:t>
        <a:bodyPr/>
        <a:lstStyle/>
        <a:p>
          <a:endParaRPr lang="ru-RU"/>
        </a:p>
      </dgm:t>
    </dgm:pt>
    <dgm:pt modelId="{CF4F2A0D-4F2D-43E5-87E3-4D0C98035A9F}" type="pres">
      <dgm:prSet presAssocID="{06D507EE-D8DB-4A4A-B5D2-B2E1AC5516FB}" presName="Name19" presStyleLbl="parChTrans1D3" presStyleIdx="0" presStyleCnt="3"/>
      <dgm:spPr/>
      <dgm:t>
        <a:bodyPr/>
        <a:lstStyle/>
        <a:p>
          <a:endParaRPr lang="ru-RU"/>
        </a:p>
      </dgm:t>
    </dgm:pt>
    <dgm:pt modelId="{C4C3D044-5E09-4FE2-ADC8-61D986B23BAB}" type="pres">
      <dgm:prSet presAssocID="{E2B57318-BC4E-46B7-9284-0269FABEE864}" presName="Name21" presStyleCnt="0"/>
      <dgm:spPr/>
      <dgm:t>
        <a:bodyPr/>
        <a:lstStyle/>
        <a:p>
          <a:endParaRPr lang="ru-RU"/>
        </a:p>
      </dgm:t>
    </dgm:pt>
    <dgm:pt modelId="{C93FC5A2-1304-4383-9F82-F5BEB158C74B}" type="pres">
      <dgm:prSet presAssocID="{E2B57318-BC4E-46B7-9284-0269FABEE864}" presName="level2Shape" presStyleLbl="node3" presStyleIdx="0" presStyleCnt="3" custScaleX="120159" custScaleY="73833"/>
      <dgm:spPr/>
      <dgm:t>
        <a:bodyPr/>
        <a:lstStyle/>
        <a:p>
          <a:endParaRPr lang="ru-RU"/>
        </a:p>
      </dgm:t>
    </dgm:pt>
    <dgm:pt modelId="{128D3A57-7CD5-4E60-8C9C-A74AF7BAA7A9}" type="pres">
      <dgm:prSet presAssocID="{E2B57318-BC4E-46B7-9284-0269FABEE864}" presName="hierChild3" presStyleCnt="0"/>
      <dgm:spPr/>
      <dgm:t>
        <a:bodyPr/>
        <a:lstStyle/>
        <a:p>
          <a:endParaRPr lang="ru-RU"/>
        </a:p>
      </dgm:t>
    </dgm:pt>
    <dgm:pt modelId="{6709BC23-CD66-4C6B-A01C-1248F08DE87B}" type="pres">
      <dgm:prSet presAssocID="{2442B38E-C6E7-4975-9597-6C75BA40B9CD}" presName="Name19" presStyleLbl="parChTrans1D2" presStyleIdx="1" presStyleCnt="3"/>
      <dgm:spPr/>
      <dgm:t>
        <a:bodyPr/>
        <a:lstStyle/>
        <a:p>
          <a:endParaRPr lang="ru-RU"/>
        </a:p>
      </dgm:t>
    </dgm:pt>
    <dgm:pt modelId="{41EA5040-CF03-4562-B911-33B7FD850A7F}" type="pres">
      <dgm:prSet presAssocID="{79C936E5-232F-43A6-BDD0-9337F6297223}" presName="Name21" presStyleCnt="0"/>
      <dgm:spPr/>
      <dgm:t>
        <a:bodyPr/>
        <a:lstStyle/>
        <a:p>
          <a:endParaRPr lang="ru-RU"/>
        </a:p>
      </dgm:t>
    </dgm:pt>
    <dgm:pt modelId="{511C6DEC-355D-4C98-9A5C-F4BF63592011}" type="pres">
      <dgm:prSet presAssocID="{79C936E5-232F-43A6-BDD0-9337F6297223}" presName="level2Shape" presStyleLbl="node2" presStyleIdx="1" presStyleCnt="3" custScaleX="120159" custScaleY="46286"/>
      <dgm:spPr/>
      <dgm:t>
        <a:bodyPr/>
        <a:lstStyle/>
        <a:p>
          <a:endParaRPr lang="ru-RU"/>
        </a:p>
      </dgm:t>
    </dgm:pt>
    <dgm:pt modelId="{52DF7528-7DBD-4A8B-AE4A-11129DFE0DAB}" type="pres">
      <dgm:prSet presAssocID="{79C936E5-232F-43A6-BDD0-9337F6297223}" presName="hierChild3" presStyleCnt="0"/>
      <dgm:spPr/>
      <dgm:t>
        <a:bodyPr/>
        <a:lstStyle/>
        <a:p>
          <a:endParaRPr lang="ru-RU"/>
        </a:p>
      </dgm:t>
    </dgm:pt>
    <dgm:pt modelId="{146C2440-D9CA-447F-8F72-D461F0F8CEE9}" type="pres">
      <dgm:prSet presAssocID="{80C3D2B5-3ACE-46D3-BC5F-A1FB270814A9}" presName="Name19" presStyleLbl="parChTrans1D3" presStyleIdx="1" presStyleCnt="3"/>
      <dgm:spPr/>
      <dgm:t>
        <a:bodyPr/>
        <a:lstStyle/>
        <a:p>
          <a:endParaRPr lang="ru-RU"/>
        </a:p>
      </dgm:t>
    </dgm:pt>
    <dgm:pt modelId="{80706DC1-5642-4586-86B5-EB891F8A0620}" type="pres">
      <dgm:prSet presAssocID="{DA8DB2AF-B001-4C85-B8CB-641F2A53F291}" presName="Name21" presStyleCnt="0"/>
      <dgm:spPr/>
      <dgm:t>
        <a:bodyPr/>
        <a:lstStyle/>
        <a:p>
          <a:endParaRPr lang="ru-RU"/>
        </a:p>
      </dgm:t>
    </dgm:pt>
    <dgm:pt modelId="{613CFF79-C4BC-43DF-A116-18E6D1337233}" type="pres">
      <dgm:prSet presAssocID="{DA8DB2AF-B001-4C85-B8CB-641F2A53F291}" presName="level2Shape" presStyleLbl="node3" presStyleIdx="1" presStyleCnt="3" custScaleX="120159" custScaleY="73833"/>
      <dgm:spPr/>
      <dgm:t>
        <a:bodyPr/>
        <a:lstStyle/>
        <a:p>
          <a:endParaRPr lang="ru-RU"/>
        </a:p>
      </dgm:t>
    </dgm:pt>
    <dgm:pt modelId="{9BDB33E7-38E9-4817-87A0-6408E96F073C}" type="pres">
      <dgm:prSet presAssocID="{DA8DB2AF-B001-4C85-B8CB-641F2A53F291}" presName="hierChild3" presStyleCnt="0"/>
      <dgm:spPr/>
      <dgm:t>
        <a:bodyPr/>
        <a:lstStyle/>
        <a:p>
          <a:endParaRPr lang="ru-RU"/>
        </a:p>
      </dgm:t>
    </dgm:pt>
    <dgm:pt modelId="{31F983FD-DD0B-4ED6-A9AD-1350D8AF6567}" type="pres">
      <dgm:prSet presAssocID="{8E863B38-5858-4F79-BD82-C078F824EEBA}" presName="Name19" presStyleLbl="parChTrans1D2" presStyleIdx="2" presStyleCnt="3"/>
      <dgm:spPr/>
      <dgm:t>
        <a:bodyPr/>
        <a:lstStyle/>
        <a:p>
          <a:endParaRPr lang="ru-RU"/>
        </a:p>
      </dgm:t>
    </dgm:pt>
    <dgm:pt modelId="{6FD42367-F995-46FB-AAAC-299FA74F518F}" type="pres">
      <dgm:prSet presAssocID="{2A2117C6-5C38-4F51-9152-3B7F34473DD8}" presName="Name21" presStyleCnt="0"/>
      <dgm:spPr/>
      <dgm:t>
        <a:bodyPr/>
        <a:lstStyle/>
        <a:p>
          <a:endParaRPr lang="ru-RU"/>
        </a:p>
      </dgm:t>
    </dgm:pt>
    <dgm:pt modelId="{DC648053-4E31-44B9-9E42-6348F642B775}" type="pres">
      <dgm:prSet presAssocID="{2A2117C6-5C38-4F51-9152-3B7F34473DD8}" presName="level2Shape" presStyleLbl="node2" presStyleIdx="2" presStyleCnt="3" custScaleX="120159" custScaleY="46286"/>
      <dgm:spPr/>
      <dgm:t>
        <a:bodyPr/>
        <a:lstStyle/>
        <a:p>
          <a:endParaRPr lang="ru-RU"/>
        </a:p>
      </dgm:t>
    </dgm:pt>
    <dgm:pt modelId="{AA37F30C-D1A8-44D3-9245-8B7F60F6346C}" type="pres">
      <dgm:prSet presAssocID="{2A2117C6-5C38-4F51-9152-3B7F34473DD8}" presName="hierChild3" presStyleCnt="0"/>
      <dgm:spPr/>
      <dgm:t>
        <a:bodyPr/>
        <a:lstStyle/>
        <a:p>
          <a:endParaRPr lang="ru-RU"/>
        </a:p>
      </dgm:t>
    </dgm:pt>
    <dgm:pt modelId="{7231D881-9CB5-43AD-AE22-84BB11C04AED}" type="pres">
      <dgm:prSet presAssocID="{84193ECB-5EF9-4E1A-9E71-F78E3772631B}" presName="Name19" presStyleLbl="parChTrans1D3" presStyleIdx="2" presStyleCnt="3"/>
      <dgm:spPr/>
      <dgm:t>
        <a:bodyPr/>
        <a:lstStyle/>
        <a:p>
          <a:endParaRPr lang="ru-RU"/>
        </a:p>
      </dgm:t>
    </dgm:pt>
    <dgm:pt modelId="{F835D90A-7B66-467C-990F-564D690CFE52}" type="pres">
      <dgm:prSet presAssocID="{2B3AD6A4-B5AB-4AC6-810C-EDCB2CDE5F1B}" presName="Name21" presStyleCnt="0"/>
      <dgm:spPr/>
      <dgm:t>
        <a:bodyPr/>
        <a:lstStyle/>
        <a:p>
          <a:endParaRPr lang="ru-RU"/>
        </a:p>
      </dgm:t>
    </dgm:pt>
    <dgm:pt modelId="{0DB44458-B78F-4F1D-9F91-03B8E41AB7DD}" type="pres">
      <dgm:prSet presAssocID="{2B3AD6A4-B5AB-4AC6-810C-EDCB2CDE5F1B}" presName="level2Shape" presStyleLbl="node3" presStyleIdx="2" presStyleCnt="3" custScaleX="120159" custScaleY="73833"/>
      <dgm:spPr/>
      <dgm:t>
        <a:bodyPr/>
        <a:lstStyle/>
        <a:p>
          <a:endParaRPr lang="ru-RU"/>
        </a:p>
      </dgm:t>
    </dgm:pt>
    <dgm:pt modelId="{F48E1477-B508-41F1-875E-4A30B58A0390}" type="pres">
      <dgm:prSet presAssocID="{2B3AD6A4-B5AB-4AC6-810C-EDCB2CDE5F1B}" presName="hierChild3" presStyleCnt="0"/>
      <dgm:spPr/>
      <dgm:t>
        <a:bodyPr/>
        <a:lstStyle/>
        <a:p>
          <a:endParaRPr lang="ru-RU"/>
        </a:p>
      </dgm:t>
    </dgm:pt>
    <dgm:pt modelId="{9AB33941-4FF6-46BD-8706-49938F379736}" type="pres">
      <dgm:prSet presAssocID="{687D2110-4EC4-493C-A107-14CB77C18B00}" presName="bgShapesFlow" presStyleCnt="0"/>
      <dgm:spPr/>
      <dgm:t>
        <a:bodyPr/>
        <a:lstStyle/>
        <a:p>
          <a:endParaRPr lang="ru-RU"/>
        </a:p>
      </dgm:t>
    </dgm:pt>
  </dgm:ptLst>
  <dgm:cxnLst>
    <dgm:cxn modelId="{3DE8A48C-DA19-460B-90C6-C5037B6501EB}" type="presOf" srcId="{8E863B38-5858-4F79-BD82-C078F824EEBA}" destId="{31F983FD-DD0B-4ED6-A9AD-1350D8AF6567}" srcOrd="0" destOrd="0" presId="urn:microsoft.com/office/officeart/2005/8/layout/hierarchy6"/>
    <dgm:cxn modelId="{6315784E-734F-45B9-B37B-0E9AED114A3C}" type="presOf" srcId="{2A2117C6-5C38-4F51-9152-3B7F34473DD8}" destId="{DC648053-4E31-44B9-9E42-6348F642B775}" srcOrd="0" destOrd="0" presId="urn:microsoft.com/office/officeart/2005/8/layout/hierarchy6"/>
    <dgm:cxn modelId="{1A409816-BE4C-451F-A37C-A27166E172A5}" type="presOf" srcId="{06D507EE-D8DB-4A4A-B5D2-B2E1AC5516FB}" destId="{CF4F2A0D-4F2D-43E5-87E3-4D0C98035A9F}" srcOrd="0" destOrd="0" presId="urn:microsoft.com/office/officeart/2005/8/layout/hierarchy6"/>
    <dgm:cxn modelId="{48FE19B2-47C7-4793-ACBA-25FCF7AEB82F}" type="presOf" srcId="{2442B38E-C6E7-4975-9597-6C75BA40B9CD}" destId="{6709BC23-CD66-4C6B-A01C-1248F08DE87B}" srcOrd="0" destOrd="0" presId="urn:microsoft.com/office/officeart/2005/8/layout/hierarchy6"/>
    <dgm:cxn modelId="{730908FE-E8A1-4E6A-B0D4-5853E80ED7C1}" type="presOf" srcId="{687D2110-4EC4-493C-A107-14CB77C18B00}" destId="{92F095A6-CB3F-4850-A4B4-CCE0C0DB55F1}" srcOrd="0" destOrd="0" presId="urn:microsoft.com/office/officeart/2005/8/layout/hierarchy6"/>
    <dgm:cxn modelId="{D372C4A5-760B-4A2D-8DED-F1197024F86B}" type="presOf" srcId="{84193ECB-5EF9-4E1A-9E71-F78E3772631B}" destId="{7231D881-9CB5-43AD-AE22-84BB11C04AED}" srcOrd="0" destOrd="0" presId="urn:microsoft.com/office/officeart/2005/8/layout/hierarchy6"/>
    <dgm:cxn modelId="{91BECF3A-DA53-43A5-B912-99BC3C3C3DFD}" srcId="{C0E162DB-9387-46E9-813C-F9CCEFC7C311}" destId="{2A2117C6-5C38-4F51-9152-3B7F34473DD8}" srcOrd="2" destOrd="0" parTransId="{8E863B38-5858-4F79-BD82-C078F824EEBA}" sibTransId="{39F765B4-0CA3-4057-BC73-83F1993C9E8D}"/>
    <dgm:cxn modelId="{00792B1F-2A48-4A5D-8CE4-CC5BE0904D1F}" srcId="{2A2117C6-5C38-4F51-9152-3B7F34473DD8}" destId="{2B3AD6A4-B5AB-4AC6-810C-EDCB2CDE5F1B}" srcOrd="0" destOrd="0" parTransId="{84193ECB-5EF9-4E1A-9E71-F78E3772631B}" sibTransId="{ADD5A493-B1D8-40B9-AD6F-898814BD6C2F}"/>
    <dgm:cxn modelId="{A7600D43-CD35-4C1A-955A-97190A079A75}" type="presOf" srcId="{87D0B9CE-6186-496E-8682-2123632EDEB2}" destId="{40B029CD-2355-4645-AE00-B7E4C4B8E5EF}" srcOrd="0" destOrd="0" presId="urn:microsoft.com/office/officeart/2005/8/layout/hierarchy6"/>
    <dgm:cxn modelId="{82CDD8C2-6717-42D8-B72B-9F03DA5ABBDD}" type="presOf" srcId="{80C3D2B5-3ACE-46D3-BC5F-A1FB270814A9}" destId="{146C2440-D9CA-447F-8F72-D461F0F8CEE9}" srcOrd="0" destOrd="0" presId="urn:microsoft.com/office/officeart/2005/8/layout/hierarchy6"/>
    <dgm:cxn modelId="{414D1055-8061-4A73-B45B-13CD4A4EAF1F}" type="presOf" srcId="{E2B57318-BC4E-46B7-9284-0269FABEE864}" destId="{C93FC5A2-1304-4383-9F82-F5BEB158C74B}" srcOrd="0" destOrd="0" presId="urn:microsoft.com/office/officeart/2005/8/layout/hierarchy6"/>
    <dgm:cxn modelId="{3246AB10-E048-4460-BB4E-6C21CDAF445A}" type="presOf" srcId="{79C936E5-232F-43A6-BDD0-9337F6297223}" destId="{511C6DEC-355D-4C98-9A5C-F4BF63592011}" srcOrd="0" destOrd="0" presId="urn:microsoft.com/office/officeart/2005/8/layout/hierarchy6"/>
    <dgm:cxn modelId="{74571C18-22A9-4F95-8042-16B84AC501CD}" type="presOf" srcId="{C0E162DB-9387-46E9-813C-F9CCEFC7C311}" destId="{EE90FFF5-FB76-463E-8018-7B6605A785E5}" srcOrd="0" destOrd="0" presId="urn:microsoft.com/office/officeart/2005/8/layout/hierarchy6"/>
    <dgm:cxn modelId="{2123DC42-C493-4DB8-9CB5-D4DCB681ADD2}" srcId="{687D2110-4EC4-493C-A107-14CB77C18B00}" destId="{C0E162DB-9387-46E9-813C-F9CCEFC7C311}" srcOrd="0" destOrd="0" parTransId="{AC1D66D2-4866-4AA4-8E4C-9407043A7E68}" sibTransId="{98338009-96FD-48F6-847B-DC13EEEBF5AC}"/>
    <dgm:cxn modelId="{03B0BEBC-362B-41F3-AEE8-47513B08EC04}" srcId="{C0E162DB-9387-46E9-813C-F9CCEFC7C311}" destId="{87D0B9CE-6186-496E-8682-2123632EDEB2}" srcOrd="0" destOrd="0" parTransId="{EEB2E082-FA09-4A44-8D0B-76FD249D5941}" sibTransId="{E0213F51-A596-4E8C-A0EE-DE753D659B5B}"/>
    <dgm:cxn modelId="{64232857-5B21-462F-8A20-4DD0196481FB}" type="presOf" srcId="{2B3AD6A4-B5AB-4AC6-810C-EDCB2CDE5F1B}" destId="{0DB44458-B78F-4F1D-9F91-03B8E41AB7DD}" srcOrd="0" destOrd="0" presId="urn:microsoft.com/office/officeart/2005/8/layout/hierarchy6"/>
    <dgm:cxn modelId="{595C0C3F-BD83-4668-AB4F-5F63310434B9}" srcId="{87D0B9CE-6186-496E-8682-2123632EDEB2}" destId="{E2B57318-BC4E-46B7-9284-0269FABEE864}" srcOrd="0" destOrd="0" parTransId="{06D507EE-D8DB-4A4A-B5D2-B2E1AC5516FB}" sibTransId="{B1B6F012-F6E7-4C23-B68A-75B572C0A416}"/>
    <dgm:cxn modelId="{08F8415D-C7BB-4293-A206-391B0CAA94F4}" srcId="{79C936E5-232F-43A6-BDD0-9337F6297223}" destId="{DA8DB2AF-B001-4C85-B8CB-641F2A53F291}" srcOrd="0" destOrd="0" parTransId="{80C3D2B5-3ACE-46D3-BC5F-A1FB270814A9}" sibTransId="{918B78BA-41EB-4605-A887-5F64D655D6EE}"/>
    <dgm:cxn modelId="{2A910249-E9CC-4F91-A545-F869011E447A}" srcId="{C0E162DB-9387-46E9-813C-F9CCEFC7C311}" destId="{79C936E5-232F-43A6-BDD0-9337F6297223}" srcOrd="1" destOrd="0" parTransId="{2442B38E-C6E7-4975-9597-6C75BA40B9CD}" sibTransId="{F2744A59-FD1F-41B2-B424-21450A630855}"/>
    <dgm:cxn modelId="{C6FD456D-5486-4F70-9DC3-61FE174579AD}" type="presOf" srcId="{DA8DB2AF-B001-4C85-B8CB-641F2A53F291}" destId="{613CFF79-C4BC-43DF-A116-18E6D1337233}" srcOrd="0" destOrd="0" presId="urn:microsoft.com/office/officeart/2005/8/layout/hierarchy6"/>
    <dgm:cxn modelId="{49E3A056-BBC1-4774-BDEC-F4E0A5595269}" type="presOf" srcId="{EEB2E082-FA09-4A44-8D0B-76FD249D5941}" destId="{B88FFB8A-9D6E-4609-A16E-367679DC68E6}" srcOrd="0" destOrd="0" presId="urn:microsoft.com/office/officeart/2005/8/layout/hierarchy6"/>
    <dgm:cxn modelId="{4B41D2C0-E78B-40C6-B9EB-DD400960E3CD}" type="presParOf" srcId="{92F095A6-CB3F-4850-A4B4-CCE0C0DB55F1}" destId="{B03A702C-54C5-4AEC-A7C2-EE75B31B06CD}" srcOrd="0" destOrd="0" presId="urn:microsoft.com/office/officeart/2005/8/layout/hierarchy6"/>
    <dgm:cxn modelId="{1823EE7C-CE7B-4E57-8F14-300A7C3BA432}" type="presParOf" srcId="{B03A702C-54C5-4AEC-A7C2-EE75B31B06CD}" destId="{41201749-E1BE-42F6-87D2-70AE47C2126F}" srcOrd="0" destOrd="0" presId="urn:microsoft.com/office/officeart/2005/8/layout/hierarchy6"/>
    <dgm:cxn modelId="{1443AAEE-595D-45B9-986F-CBE30A3D39E2}" type="presParOf" srcId="{41201749-E1BE-42F6-87D2-70AE47C2126F}" destId="{5F3D2EAF-0ECE-4469-88CD-F8E9E9434D19}" srcOrd="0" destOrd="0" presId="urn:microsoft.com/office/officeart/2005/8/layout/hierarchy6"/>
    <dgm:cxn modelId="{F566A996-1FC2-47A2-A86A-D9CB54BA9F1D}" type="presParOf" srcId="{5F3D2EAF-0ECE-4469-88CD-F8E9E9434D19}" destId="{EE90FFF5-FB76-463E-8018-7B6605A785E5}" srcOrd="0" destOrd="0" presId="urn:microsoft.com/office/officeart/2005/8/layout/hierarchy6"/>
    <dgm:cxn modelId="{92C7D4FB-F928-4CAE-95A8-93EAC9A3FA77}" type="presParOf" srcId="{5F3D2EAF-0ECE-4469-88CD-F8E9E9434D19}" destId="{61560E80-894D-4620-AE7B-EBAE69213BFD}" srcOrd="1" destOrd="0" presId="urn:microsoft.com/office/officeart/2005/8/layout/hierarchy6"/>
    <dgm:cxn modelId="{D0EFE273-C186-41C9-9EB3-4DEBC6205971}" type="presParOf" srcId="{61560E80-894D-4620-AE7B-EBAE69213BFD}" destId="{B88FFB8A-9D6E-4609-A16E-367679DC68E6}" srcOrd="0" destOrd="0" presId="urn:microsoft.com/office/officeart/2005/8/layout/hierarchy6"/>
    <dgm:cxn modelId="{93416982-E9CB-4761-8C5C-4DB15D756CA5}" type="presParOf" srcId="{61560E80-894D-4620-AE7B-EBAE69213BFD}" destId="{A55F04AB-6D02-49EF-9AFD-E73F7A5E6731}" srcOrd="1" destOrd="0" presId="urn:microsoft.com/office/officeart/2005/8/layout/hierarchy6"/>
    <dgm:cxn modelId="{2C1B68D7-B69C-487E-AA6A-E76EB00E725E}" type="presParOf" srcId="{A55F04AB-6D02-49EF-9AFD-E73F7A5E6731}" destId="{40B029CD-2355-4645-AE00-B7E4C4B8E5EF}" srcOrd="0" destOrd="0" presId="urn:microsoft.com/office/officeart/2005/8/layout/hierarchy6"/>
    <dgm:cxn modelId="{C08A9802-C34C-4F32-A61C-D13BCBFC5B76}" type="presParOf" srcId="{A55F04AB-6D02-49EF-9AFD-E73F7A5E6731}" destId="{41CD7566-BBB6-4D01-89DA-03D6148B6A86}" srcOrd="1" destOrd="0" presId="urn:microsoft.com/office/officeart/2005/8/layout/hierarchy6"/>
    <dgm:cxn modelId="{02721613-AFDE-483C-8612-9D1B02F04987}" type="presParOf" srcId="{41CD7566-BBB6-4D01-89DA-03D6148B6A86}" destId="{CF4F2A0D-4F2D-43E5-87E3-4D0C98035A9F}" srcOrd="0" destOrd="0" presId="urn:microsoft.com/office/officeart/2005/8/layout/hierarchy6"/>
    <dgm:cxn modelId="{218BC0C1-FA38-4F69-99CA-3444E99A6863}" type="presParOf" srcId="{41CD7566-BBB6-4D01-89DA-03D6148B6A86}" destId="{C4C3D044-5E09-4FE2-ADC8-61D986B23BAB}" srcOrd="1" destOrd="0" presId="urn:microsoft.com/office/officeart/2005/8/layout/hierarchy6"/>
    <dgm:cxn modelId="{DB384E7B-9CFF-42F8-8257-3F6EE53D41FC}" type="presParOf" srcId="{C4C3D044-5E09-4FE2-ADC8-61D986B23BAB}" destId="{C93FC5A2-1304-4383-9F82-F5BEB158C74B}" srcOrd="0" destOrd="0" presId="urn:microsoft.com/office/officeart/2005/8/layout/hierarchy6"/>
    <dgm:cxn modelId="{ED5D599A-7B4B-4381-AB12-B98B53074D5F}" type="presParOf" srcId="{C4C3D044-5E09-4FE2-ADC8-61D986B23BAB}" destId="{128D3A57-7CD5-4E60-8C9C-A74AF7BAA7A9}" srcOrd="1" destOrd="0" presId="urn:microsoft.com/office/officeart/2005/8/layout/hierarchy6"/>
    <dgm:cxn modelId="{7F9A2373-5E40-4A3B-A8E1-963B7774DAD7}" type="presParOf" srcId="{61560E80-894D-4620-AE7B-EBAE69213BFD}" destId="{6709BC23-CD66-4C6B-A01C-1248F08DE87B}" srcOrd="2" destOrd="0" presId="urn:microsoft.com/office/officeart/2005/8/layout/hierarchy6"/>
    <dgm:cxn modelId="{CD9ECC44-6829-4135-BAA8-ED48827D9ED7}" type="presParOf" srcId="{61560E80-894D-4620-AE7B-EBAE69213BFD}" destId="{41EA5040-CF03-4562-B911-33B7FD850A7F}" srcOrd="3" destOrd="0" presId="urn:microsoft.com/office/officeart/2005/8/layout/hierarchy6"/>
    <dgm:cxn modelId="{49304C6F-795D-4ACA-B106-59E4AF0E0370}" type="presParOf" srcId="{41EA5040-CF03-4562-B911-33B7FD850A7F}" destId="{511C6DEC-355D-4C98-9A5C-F4BF63592011}" srcOrd="0" destOrd="0" presId="urn:microsoft.com/office/officeart/2005/8/layout/hierarchy6"/>
    <dgm:cxn modelId="{02EAA3F6-3089-441F-B592-146775B4F741}" type="presParOf" srcId="{41EA5040-CF03-4562-B911-33B7FD850A7F}" destId="{52DF7528-7DBD-4A8B-AE4A-11129DFE0DAB}" srcOrd="1" destOrd="0" presId="urn:microsoft.com/office/officeart/2005/8/layout/hierarchy6"/>
    <dgm:cxn modelId="{C2C74E7F-2939-4AC2-8987-B3162F80E3CB}" type="presParOf" srcId="{52DF7528-7DBD-4A8B-AE4A-11129DFE0DAB}" destId="{146C2440-D9CA-447F-8F72-D461F0F8CEE9}" srcOrd="0" destOrd="0" presId="urn:microsoft.com/office/officeart/2005/8/layout/hierarchy6"/>
    <dgm:cxn modelId="{58AA0A0D-E1DC-4D72-BD23-A44CB20A9472}" type="presParOf" srcId="{52DF7528-7DBD-4A8B-AE4A-11129DFE0DAB}" destId="{80706DC1-5642-4586-86B5-EB891F8A0620}" srcOrd="1" destOrd="0" presId="urn:microsoft.com/office/officeart/2005/8/layout/hierarchy6"/>
    <dgm:cxn modelId="{2F5B2D29-3FD9-423A-9AE7-8E70D7A773EA}" type="presParOf" srcId="{80706DC1-5642-4586-86B5-EB891F8A0620}" destId="{613CFF79-C4BC-43DF-A116-18E6D1337233}" srcOrd="0" destOrd="0" presId="urn:microsoft.com/office/officeart/2005/8/layout/hierarchy6"/>
    <dgm:cxn modelId="{FF60CFC0-F259-4864-87E3-C361C374A948}" type="presParOf" srcId="{80706DC1-5642-4586-86B5-EB891F8A0620}" destId="{9BDB33E7-38E9-4817-87A0-6408E96F073C}" srcOrd="1" destOrd="0" presId="urn:microsoft.com/office/officeart/2005/8/layout/hierarchy6"/>
    <dgm:cxn modelId="{8CD55545-C5C7-4EB5-9E6D-2FDEAA42B87F}" type="presParOf" srcId="{61560E80-894D-4620-AE7B-EBAE69213BFD}" destId="{31F983FD-DD0B-4ED6-A9AD-1350D8AF6567}" srcOrd="4" destOrd="0" presId="urn:microsoft.com/office/officeart/2005/8/layout/hierarchy6"/>
    <dgm:cxn modelId="{F094AE63-67B5-4BC4-A01E-C929CFB5ADF6}" type="presParOf" srcId="{61560E80-894D-4620-AE7B-EBAE69213BFD}" destId="{6FD42367-F995-46FB-AAAC-299FA74F518F}" srcOrd="5" destOrd="0" presId="urn:microsoft.com/office/officeart/2005/8/layout/hierarchy6"/>
    <dgm:cxn modelId="{546FF135-9CCD-477A-B516-BB018AE76BAF}" type="presParOf" srcId="{6FD42367-F995-46FB-AAAC-299FA74F518F}" destId="{DC648053-4E31-44B9-9E42-6348F642B775}" srcOrd="0" destOrd="0" presId="urn:microsoft.com/office/officeart/2005/8/layout/hierarchy6"/>
    <dgm:cxn modelId="{194DF99D-5285-4CE8-8E29-A38621371CBC}" type="presParOf" srcId="{6FD42367-F995-46FB-AAAC-299FA74F518F}" destId="{AA37F30C-D1A8-44D3-9245-8B7F60F6346C}" srcOrd="1" destOrd="0" presId="urn:microsoft.com/office/officeart/2005/8/layout/hierarchy6"/>
    <dgm:cxn modelId="{31F25F1D-D188-476A-B3DD-D33A7DD88997}" type="presParOf" srcId="{AA37F30C-D1A8-44D3-9245-8B7F60F6346C}" destId="{7231D881-9CB5-43AD-AE22-84BB11C04AED}" srcOrd="0" destOrd="0" presId="urn:microsoft.com/office/officeart/2005/8/layout/hierarchy6"/>
    <dgm:cxn modelId="{F1C472A8-61E6-4710-B9B6-C235455BE5C4}" type="presParOf" srcId="{AA37F30C-D1A8-44D3-9245-8B7F60F6346C}" destId="{F835D90A-7B66-467C-990F-564D690CFE52}" srcOrd="1" destOrd="0" presId="urn:microsoft.com/office/officeart/2005/8/layout/hierarchy6"/>
    <dgm:cxn modelId="{DDD56F3F-ECD0-43AD-9F87-C3FF95E8B7F6}" type="presParOf" srcId="{F835D90A-7B66-467C-990F-564D690CFE52}" destId="{0DB44458-B78F-4F1D-9F91-03B8E41AB7DD}" srcOrd="0" destOrd="0" presId="urn:microsoft.com/office/officeart/2005/8/layout/hierarchy6"/>
    <dgm:cxn modelId="{E269E0F8-4F67-41EB-97E1-3F51D89DD09D}" type="presParOf" srcId="{F835D90A-7B66-467C-990F-564D690CFE52}" destId="{F48E1477-B508-41F1-875E-4A30B58A0390}" srcOrd="1" destOrd="0" presId="urn:microsoft.com/office/officeart/2005/8/layout/hierarchy6"/>
    <dgm:cxn modelId="{C7228DE0-1B4B-4C23-A035-533E4A36A5C2}" type="presParOf" srcId="{92F095A6-CB3F-4850-A4B4-CCE0C0DB55F1}" destId="{9AB33941-4FF6-46BD-8706-49938F37973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E2289-6E3D-4C80-BDC3-03D404044BA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C6E2D48-A15A-4FB5-98FE-E2D872636AFD}">
      <dgm:prSet custT="1"/>
      <dgm:spPr>
        <a:xfrm>
          <a:off x="0" y="24709"/>
          <a:ext cx="7522804" cy="1193400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3200" b="1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Содержательные блоки предметной области «Технология» </a:t>
          </a:r>
          <a:endParaRPr lang="ru-RU" sz="3200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20AD6B36-2994-4DB8-AC8F-DCEF7490340B}" type="parTrans" cxnId="{A405C8C8-7BBB-45DB-8F12-B178A898E4FE}">
      <dgm:prSet/>
      <dgm:spPr/>
      <dgm:t>
        <a:bodyPr/>
        <a:lstStyle/>
        <a:p>
          <a:endParaRPr lang="ru-RU"/>
        </a:p>
      </dgm:t>
    </dgm:pt>
    <dgm:pt modelId="{D9D8F3A8-AD26-4F52-9EA4-A7E2AEB39340}" type="sibTrans" cxnId="{A405C8C8-7BBB-45DB-8F12-B178A898E4FE}">
      <dgm:prSet/>
      <dgm:spPr/>
      <dgm:t>
        <a:bodyPr/>
        <a:lstStyle/>
        <a:p>
          <a:endParaRPr lang="ru-RU"/>
        </a:p>
      </dgm:t>
    </dgm:pt>
    <dgm:pt modelId="{08C281BC-080A-43D6-952C-9F9617140250}">
      <dgm:prSet custT="1"/>
      <dgm:spPr>
        <a:xfrm>
          <a:off x="0" y="1218109"/>
          <a:ext cx="7522804" cy="21735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spcBef>
              <a:spcPts val="1200"/>
            </a:spcBef>
            <a:spcAft>
              <a:spcPts val="1200"/>
            </a:spcAft>
          </a:pPr>
          <a:r>
            <a: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rPr>
            <a:t>Современные материальные, информационные и гуманитарные технологии и перспективы их развития</a:t>
          </a:r>
          <a:endParaRPr lang="ru-RU" sz="2800" dirty="0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+mn-cs"/>
          </a:endParaRPr>
        </a:p>
      </dgm:t>
    </dgm:pt>
    <dgm:pt modelId="{D962D214-C026-474B-A88D-BFA0DC620D7C}" type="parTrans" cxnId="{94B495BB-A58F-474C-B21F-B4807E3AB68A}">
      <dgm:prSet/>
      <dgm:spPr/>
      <dgm:t>
        <a:bodyPr/>
        <a:lstStyle/>
        <a:p>
          <a:endParaRPr lang="ru-RU"/>
        </a:p>
      </dgm:t>
    </dgm:pt>
    <dgm:pt modelId="{032E1CE0-83C4-4540-9031-4F5B2505C603}" type="sibTrans" cxnId="{94B495BB-A58F-474C-B21F-B4807E3AB68A}">
      <dgm:prSet/>
      <dgm:spPr/>
      <dgm:t>
        <a:bodyPr/>
        <a:lstStyle/>
        <a:p>
          <a:endParaRPr lang="ru-RU"/>
        </a:p>
      </dgm:t>
    </dgm:pt>
    <dgm:pt modelId="{B4C7F1E3-B1F4-431E-934B-6934D55D310C}">
      <dgm:prSet custT="1"/>
      <dgm:spPr>
        <a:xfrm>
          <a:off x="0" y="1218109"/>
          <a:ext cx="7522804" cy="21735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spcBef>
              <a:spcPct val="0"/>
            </a:spcBef>
            <a:spcAft>
              <a:spcPct val="20000"/>
            </a:spcAft>
          </a:pPr>
          <a:r>
            <a: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rPr>
            <a:t>Построение образовательных траекторий и планов в области профессионального самоопределения</a:t>
          </a:r>
          <a:endParaRPr lang="ru-RU" sz="2800" dirty="0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+mn-cs"/>
          </a:endParaRPr>
        </a:p>
      </dgm:t>
    </dgm:pt>
    <dgm:pt modelId="{0DB3AA72-5ECC-423F-A0BD-0D41A4D1D5DD}" type="parTrans" cxnId="{A951D409-D10D-4561-B02B-FEDB1BCD82D4}">
      <dgm:prSet/>
      <dgm:spPr/>
      <dgm:t>
        <a:bodyPr/>
        <a:lstStyle/>
        <a:p>
          <a:endParaRPr lang="ru-RU"/>
        </a:p>
      </dgm:t>
    </dgm:pt>
    <dgm:pt modelId="{C5F4A6D3-DF93-4FAB-BD89-6395FC624487}" type="sibTrans" cxnId="{A951D409-D10D-4561-B02B-FEDB1BCD82D4}">
      <dgm:prSet/>
      <dgm:spPr/>
      <dgm:t>
        <a:bodyPr/>
        <a:lstStyle/>
        <a:p>
          <a:endParaRPr lang="ru-RU"/>
        </a:p>
      </dgm:t>
    </dgm:pt>
    <dgm:pt modelId="{53820AD0-1CC9-44E9-91AD-B00D7AC541D2}">
      <dgm:prSet custT="1"/>
      <dgm:spPr>
        <a:xfrm>
          <a:off x="0" y="1218109"/>
          <a:ext cx="7522804" cy="21735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spcBef>
              <a:spcPts val="1200"/>
            </a:spcBef>
            <a:spcAft>
              <a:spcPts val="1200"/>
            </a:spcAft>
          </a:pPr>
          <a:r>
            <a: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rPr>
            <a:t>Формирование технологической культуры и проектно-технологического мышления обучающихся</a:t>
          </a:r>
          <a:endParaRPr lang="ru-RU" sz="2800" dirty="0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+mn-cs"/>
          </a:endParaRPr>
        </a:p>
      </dgm:t>
    </dgm:pt>
    <dgm:pt modelId="{5AD2833A-F318-4B1C-94C6-A26EE7232F6D}" type="sibTrans" cxnId="{E0EC69D2-DA9A-4366-9C01-72EFE01DB9E7}">
      <dgm:prSet/>
      <dgm:spPr/>
      <dgm:t>
        <a:bodyPr/>
        <a:lstStyle/>
        <a:p>
          <a:endParaRPr lang="ru-RU"/>
        </a:p>
      </dgm:t>
    </dgm:pt>
    <dgm:pt modelId="{2EF7D405-3896-41FF-94C2-68AF8D10B0CF}" type="parTrans" cxnId="{E0EC69D2-DA9A-4366-9C01-72EFE01DB9E7}">
      <dgm:prSet/>
      <dgm:spPr/>
      <dgm:t>
        <a:bodyPr/>
        <a:lstStyle/>
        <a:p>
          <a:endParaRPr lang="ru-RU"/>
        </a:p>
      </dgm:t>
    </dgm:pt>
    <dgm:pt modelId="{81877FB0-2E02-46FF-878E-D4B0E1949C81}" type="pres">
      <dgm:prSet presAssocID="{9F0E2289-6E3D-4C80-BDC3-03D404044B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008AB2-44F9-4E28-B845-E29C4F2328D4}" type="pres">
      <dgm:prSet presAssocID="{5C6E2D48-A15A-4FB5-98FE-E2D872636AFD}" presName="parentText" presStyleLbl="node1" presStyleIdx="0" presStyleCnt="1" custScaleY="113676" custLinFactNeighborX="143" custLinFactNeighborY="-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83B38-2BC8-4E21-8B95-69665B0B9F50}" type="pres">
      <dgm:prSet presAssocID="{5C6E2D48-A15A-4FB5-98FE-E2D872636AFD}" presName="childText" presStyleLbl="revTx" presStyleIdx="0" presStyleCnt="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E0EC69D2-DA9A-4366-9C01-72EFE01DB9E7}" srcId="{5C6E2D48-A15A-4FB5-98FE-E2D872636AFD}" destId="{53820AD0-1CC9-44E9-91AD-B00D7AC541D2}" srcOrd="1" destOrd="0" parTransId="{2EF7D405-3896-41FF-94C2-68AF8D10B0CF}" sibTransId="{5AD2833A-F318-4B1C-94C6-A26EE7232F6D}"/>
    <dgm:cxn modelId="{A951D409-D10D-4561-B02B-FEDB1BCD82D4}" srcId="{5C6E2D48-A15A-4FB5-98FE-E2D872636AFD}" destId="{B4C7F1E3-B1F4-431E-934B-6934D55D310C}" srcOrd="2" destOrd="0" parTransId="{0DB3AA72-5ECC-423F-A0BD-0D41A4D1D5DD}" sibTransId="{C5F4A6D3-DF93-4FAB-BD89-6395FC624487}"/>
    <dgm:cxn modelId="{A405C8C8-7BBB-45DB-8F12-B178A898E4FE}" srcId="{9F0E2289-6E3D-4C80-BDC3-03D404044BA8}" destId="{5C6E2D48-A15A-4FB5-98FE-E2D872636AFD}" srcOrd="0" destOrd="0" parTransId="{20AD6B36-2994-4DB8-AC8F-DCEF7490340B}" sibTransId="{D9D8F3A8-AD26-4F52-9EA4-A7E2AEB39340}"/>
    <dgm:cxn modelId="{62DC2E1B-7473-4521-AB61-C78B9818C1A5}" type="presOf" srcId="{53820AD0-1CC9-44E9-91AD-B00D7AC541D2}" destId="{D3283B38-2BC8-4E21-8B95-69665B0B9F50}" srcOrd="0" destOrd="1" presId="urn:microsoft.com/office/officeart/2005/8/layout/vList2"/>
    <dgm:cxn modelId="{80B85548-053A-4829-96FE-558F868FBCF4}" type="presOf" srcId="{B4C7F1E3-B1F4-431E-934B-6934D55D310C}" destId="{D3283B38-2BC8-4E21-8B95-69665B0B9F50}" srcOrd="0" destOrd="2" presId="urn:microsoft.com/office/officeart/2005/8/layout/vList2"/>
    <dgm:cxn modelId="{94B495BB-A58F-474C-B21F-B4807E3AB68A}" srcId="{5C6E2D48-A15A-4FB5-98FE-E2D872636AFD}" destId="{08C281BC-080A-43D6-952C-9F9617140250}" srcOrd="0" destOrd="0" parTransId="{D962D214-C026-474B-A88D-BFA0DC620D7C}" sibTransId="{032E1CE0-83C4-4540-9031-4F5B2505C603}"/>
    <dgm:cxn modelId="{D3D04D25-75B8-42AD-BB1E-DCED3CFB984D}" type="presOf" srcId="{5C6E2D48-A15A-4FB5-98FE-E2D872636AFD}" destId="{79008AB2-44F9-4E28-B845-E29C4F2328D4}" srcOrd="0" destOrd="0" presId="urn:microsoft.com/office/officeart/2005/8/layout/vList2"/>
    <dgm:cxn modelId="{F2CE0003-952D-46FC-9FE1-B67B76280A67}" type="presOf" srcId="{08C281BC-080A-43D6-952C-9F9617140250}" destId="{D3283B38-2BC8-4E21-8B95-69665B0B9F50}" srcOrd="0" destOrd="0" presId="urn:microsoft.com/office/officeart/2005/8/layout/vList2"/>
    <dgm:cxn modelId="{2D9C1F89-278B-44E0-9C7F-431134B1ABA9}" type="presOf" srcId="{9F0E2289-6E3D-4C80-BDC3-03D404044BA8}" destId="{81877FB0-2E02-46FF-878E-D4B0E1949C81}" srcOrd="0" destOrd="0" presId="urn:microsoft.com/office/officeart/2005/8/layout/vList2"/>
    <dgm:cxn modelId="{C8CF3D95-4EEF-41F8-8F88-4909D95D3C02}" type="presParOf" srcId="{81877FB0-2E02-46FF-878E-D4B0E1949C81}" destId="{79008AB2-44F9-4E28-B845-E29C4F2328D4}" srcOrd="0" destOrd="0" presId="urn:microsoft.com/office/officeart/2005/8/layout/vList2"/>
    <dgm:cxn modelId="{FB69FEDB-9678-42DD-A8EB-852758A8E5D6}" type="presParOf" srcId="{81877FB0-2E02-46FF-878E-D4B0E1949C81}" destId="{D3283B38-2BC8-4E21-8B95-69665B0B9F5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90FFF5-FB76-463E-8018-7B6605A785E5}">
      <dsp:nvSpPr>
        <dsp:cNvPr id="0" name=""/>
        <dsp:cNvSpPr/>
      </dsp:nvSpPr>
      <dsp:spPr>
        <a:xfrm>
          <a:off x="3238575" y="326939"/>
          <a:ext cx="3980259" cy="1224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Narrow" panose="020B0606020202030204" pitchFamily="34" charset="0"/>
            </a:rPr>
            <a:t>Три ключевых направления</a:t>
          </a:r>
          <a:endParaRPr lang="ru-RU" sz="2400" b="1" kern="1200" dirty="0">
            <a:latin typeface="Arial Narrow" panose="020B0606020202030204" pitchFamily="34" charset="0"/>
          </a:endParaRPr>
        </a:p>
      </dsp:txBody>
      <dsp:txXfrm>
        <a:off x="3238575" y="326939"/>
        <a:ext cx="3980259" cy="1224002"/>
      </dsp:txXfrm>
    </dsp:sp>
    <dsp:sp modelId="{B88FFB8A-9D6E-4609-A16E-367679DC68E6}">
      <dsp:nvSpPr>
        <dsp:cNvPr id="0" name=""/>
        <dsp:cNvSpPr/>
      </dsp:nvSpPr>
      <dsp:spPr>
        <a:xfrm>
          <a:off x="1494703" y="1550942"/>
          <a:ext cx="3734002" cy="663119"/>
        </a:xfrm>
        <a:custGeom>
          <a:avLst/>
          <a:gdLst/>
          <a:ahLst/>
          <a:cxnLst/>
          <a:rect l="0" t="0" r="0" b="0"/>
          <a:pathLst>
            <a:path>
              <a:moveTo>
                <a:pt x="3734002" y="0"/>
              </a:moveTo>
              <a:lnTo>
                <a:pt x="3734002" y="331559"/>
              </a:lnTo>
              <a:lnTo>
                <a:pt x="0" y="331559"/>
              </a:lnTo>
              <a:lnTo>
                <a:pt x="0" y="6631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029CD-2355-4645-AE00-B7E4C4B8E5EF}">
      <dsp:nvSpPr>
        <dsp:cNvPr id="0" name=""/>
        <dsp:cNvSpPr/>
      </dsp:nvSpPr>
      <dsp:spPr>
        <a:xfrm>
          <a:off x="707" y="2214062"/>
          <a:ext cx="2987992" cy="7673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 Narrow" panose="020B0606020202030204" pitchFamily="34" charset="0"/>
            </a:rPr>
            <a:t>Теория:</a:t>
          </a:r>
          <a:endParaRPr lang="ru-RU" sz="2800" b="1" kern="1200" dirty="0">
            <a:latin typeface="Arial Narrow" panose="020B0606020202030204" pitchFamily="34" charset="0"/>
          </a:endParaRPr>
        </a:p>
      </dsp:txBody>
      <dsp:txXfrm>
        <a:off x="707" y="2214062"/>
        <a:ext cx="2987992" cy="767328"/>
      </dsp:txXfrm>
    </dsp:sp>
    <dsp:sp modelId="{CF4F2A0D-4F2D-43E5-87E3-4D0C98035A9F}">
      <dsp:nvSpPr>
        <dsp:cNvPr id="0" name=""/>
        <dsp:cNvSpPr/>
      </dsp:nvSpPr>
      <dsp:spPr>
        <a:xfrm>
          <a:off x="1448983" y="2981391"/>
          <a:ext cx="91440" cy="663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311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FC5A2-1304-4383-9F82-F5BEB158C74B}">
      <dsp:nvSpPr>
        <dsp:cNvPr id="0" name=""/>
        <dsp:cNvSpPr/>
      </dsp:nvSpPr>
      <dsp:spPr>
        <a:xfrm>
          <a:off x="707" y="3644511"/>
          <a:ext cx="2987992" cy="122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Arial Narrow" panose="020B0606020202030204" pitchFamily="34" charset="0"/>
            </a:rPr>
            <a:t>современные и традиционные технологии</a:t>
          </a:r>
        </a:p>
      </dsp:txBody>
      <dsp:txXfrm>
        <a:off x="707" y="3644511"/>
        <a:ext cx="2987992" cy="1224002"/>
      </dsp:txXfrm>
    </dsp:sp>
    <dsp:sp modelId="{6709BC23-CD66-4C6B-A01C-1248F08DE87B}">
      <dsp:nvSpPr>
        <dsp:cNvPr id="0" name=""/>
        <dsp:cNvSpPr/>
      </dsp:nvSpPr>
      <dsp:spPr>
        <a:xfrm>
          <a:off x="5182985" y="1550942"/>
          <a:ext cx="91440" cy="663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31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C6DEC-355D-4C98-9A5C-F4BF63592011}">
      <dsp:nvSpPr>
        <dsp:cNvPr id="0" name=""/>
        <dsp:cNvSpPr/>
      </dsp:nvSpPr>
      <dsp:spPr>
        <a:xfrm>
          <a:off x="3734709" y="2214062"/>
          <a:ext cx="2987992" cy="7673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 Narrow" panose="020B0606020202030204" pitchFamily="34" charset="0"/>
            </a:rPr>
            <a:t>Практика:</a:t>
          </a:r>
          <a:endParaRPr lang="ru-RU" sz="2800" b="1" kern="1200" dirty="0">
            <a:latin typeface="Arial Narrow" panose="020B0606020202030204" pitchFamily="34" charset="0"/>
          </a:endParaRPr>
        </a:p>
      </dsp:txBody>
      <dsp:txXfrm>
        <a:off x="3734709" y="2214062"/>
        <a:ext cx="2987992" cy="767328"/>
      </dsp:txXfrm>
    </dsp:sp>
    <dsp:sp modelId="{146C2440-D9CA-447F-8F72-D461F0F8CEE9}">
      <dsp:nvSpPr>
        <dsp:cNvPr id="0" name=""/>
        <dsp:cNvSpPr/>
      </dsp:nvSpPr>
      <dsp:spPr>
        <a:xfrm>
          <a:off x="5182985" y="2981391"/>
          <a:ext cx="91440" cy="663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311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FF79-C4BC-43DF-A116-18E6D1337233}">
      <dsp:nvSpPr>
        <dsp:cNvPr id="0" name=""/>
        <dsp:cNvSpPr/>
      </dsp:nvSpPr>
      <dsp:spPr>
        <a:xfrm>
          <a:off x="3734709" y="3644511"/>
          <a:ext cx="2987992" cy="122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трудовое воспитание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3734709" y="3644511"/>
        <a:ext cx="2987992" cy="1224002"/>
      </dsp:txXfrm>
    </dsp:sp>
    <dsp:sp modelId="{31F983FD-DD0B-4ED6-A9AD-1350D8AF6567}">
      <dsp:nvSpPr>
        <dsp:cNvPr id="0" name=""/>
        <dsp:cNvSpPr/>
      </dsp:nvSpPr>
      <dsp:spPr>
        <a:xfrm>
          <a:off x="5228705" y="1550942"/>
          <a:ext cx="3734002" cy="663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559"/>
              </a:lnTo>
              <a:lnTo>
                <a:pt x="3734002" y="331559"/>
              </a:lnTo>
              <a:lnTo>
                <a:pt x="3734002" y="6631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48053-4E31-44B9-9E42-6348F642B775}">
      <dsp:nvSpPr>
        <dsp:cNvPr id="0" name=""/>
        <dsp:cNvSpPr/>
      </dsp:nvSpPr>
      <dsp:spPr>
        <a:xfrm>
          <a:off x="7468711" y="2214062"/>
          <a:ext cx="2987992" cy="7673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 Narrow" panose="020B0606020202030204" pitchFamily="34" charset="0"/>
            </a:rPr>
            <a:t>Профориентация:</a:t>
          </a:r>
          <a:endParaRPr lang="ru-RU" sz="2800" b="1" kern="1200" dirty="0">
            <a:latin typeface="Arial Narrow" panose="020B0606020202030204" pitchFamily="34" charset="0"/>
          </a:endParaRPr>
        </a:p>
      </dsp:txBody>
      <dsp:txXfrm>
        <a:off x="7468711" y="2214062"/>
        <a:ext cx="2987992" cy="767328"/>
      </dsp:txXfrm>
    </dsp:sp>
    <dsp:sp modelId="{7231D881-9CB5-43AD-AE22-84BB11C04AED}">
      <dsp:nvSpPr>
        <dsp:cNvPr id="0" name=""/>
        <dsp:cNvSpPr/>
      </dsp:nvSpPr>
      <dsp:spPr>
        <a:xfrm>
          <a:off x="8916987" y="2981391"/>
          <a:ext cx="91440" cy="663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311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44458-B78F-4F1D-9F91-03B8E41AB7DD}">
      <dsp:nvSpPr>
        <dsp:cNvPr id="0" name=""/>
        <dsp:cNvSpPr/>
      </dsp:nvSpPr>
      <dsp:spPr>
        <a:xfrm>
          <a:off x="7468711" y="3644511"/>
          <a:ext cx="2987992" cy="122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профессиональные пробы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7468711" y="3644511"/>
        <a:ext cx="2987992" cy="12240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008AB2-44F9-4E28-B845-E29C4F2328D4}">
      <dsp:nvSpPr>
        <dsp:cNvPr id="0" name=""/>
        <dsp:cNvSpPr/>
      </dsp:nvSpPr>
      <dsp:spPr>
        <a:xfrm>
          <a:off x="0" y="2044"/>
          <a:ext cx="7167399" cy="1468640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Содержательные блоки предметной области «Технология» </a:t>
          </a:r>
          <a:endParaRPr lang="ru-RU" sz="3200" b="1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0" y="2044"/>
        <a:ext cx="7167399" cy="1468640"/>
      </dsp:txXfrm>
    </dsp:sp>
    <dsp:sp modelId="{D3283B38-2BC8-4E21-8B95-69665B0B9F50}">
      <dsp:nvSpPr>
        <dsp:cNvPr id="0" name=""/>
        <dsp:cNvSpPr/>
      </dsp:nvSpPr>
      <dsp:spPr>
        <a:xfrm>
          <a:off x="0" y="1472656"/>
          <a:ext cx="7167399" cy="2857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65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2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rPr>
            <a:t>Современные материальные, информационные и гуманитарные технологии и перспективы их развития</a:t>
          </a:r>
          <a:endParaRPr lang="ru-RU" sz="2800" kern="1200" dirty="0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+mn-cs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2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rPr>
            <a:t>Формирование технологической культуры и проектно-технологического мышления обучающихся</a:t>
          </a:r>
          <a:endParaRPr lang="ru-RU" sz="2800" kern="1200" dirty="0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+mn-cs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rPr>
            <a:t>Построение образовательных траекторий и планов в области профессионального самоопределения</a:t>
          </a:r>
          <a:endParaRPr lang="ru-RU" sz="2800" kern="1200" dirty="0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+mn-cs"/>
          </a:endParaRPr>
        </a:p>
      </dsp:txBody>
      <dsp:txXfrm>
        <a:off x="0" y="1472656"/>
        <a:ext cx="7167399" cy="2857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/>
          </p:nvPr>
        </p:nvSpPr>
        <p:spPr>
          <a:xfrm>
            <a:off x="2706688" y="511175"/>
            <a:ext cx="4533900" cy="25511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body" sz="quarter" idx="1"/>
          </p:nvPr>
        </p:nvSpPr>
        <p:spPr>
          <a:xfrm>
            <a:off x="1325881" y="3232667"/>
            <a:ext cx="7292340" cy="30625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542959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1pPr>
    <a:lvl2pPr indent="1143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2pPr>
    <a:lvl3pPr indent="2286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3pPr>
    <a:lvl4pPr indent="3429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4pPr>
    <a:lvl5pPr indent="4572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5pPr>
    <a:lvl6pPr indent="5715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6pPr>
    <a:lvl7pPr indent="6858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7pPr>
    <a:lvl8pPr indent="8001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8pPr>
    <a:lvl9pPr indent="9144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765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Однако при этом Концепция</a:t>
            </a:r>
            <a:r>
              <a:rPr lang="ru-RU" baseline="0" dirty="0" smtClean="0"/>
              <a:t> имеет ряд </a:t>
            </a:r>
            <a:r>
              <a:rPr lang="ru-RU" baseline="0" dirty="0" err="1" smtClean="0"/>
              <a:t>недочетов</a:t>
            </a:r>
            <a:r>
              <a:rPr lang="ru-RU" baseline="0" dirty="0" smtClean="0"/>
              <a:t>: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Разночтения</a:t>
            </a:r>
          </a:p>
          <a:p>
            <a:pPr marL="0" indent="0">
              <a:buNone/>
            </a:pPr>
            <a:r>
              <a:rPr lang="ru-RU" dirty="0" smtClean="0"/>
              <a:t>технологии </a:t>
            </a:r>
            <a:r>
              <a:rPr lang="ru-RU" dirty="0" err="1" smtClean="0"/>
              <a:t>здоровьесбережения</a:t>
            </a:r>
            <a:r>
              <a:rPr lang="ru-RU" dirty="0" smtClean="0"/>
              <a:t> -  это соблюдение правил безопасной работы, положений санитарии и гигиены,</a:t>
            </a:r>
          </a:p>
          <a:p>
            <a:pPr marL="0" indent="0">
              <a:buNone/>
            </a:pPr>
            <a:r>
              <a:rPr lang="ru-RU" dirty="0" err="1" smtClean="0"/>
              <a:t>природоподобные</a:t>
            </a:r>
            <a:r>
              <a:rPr lang="ru-RU" dirty="0" smtClean="0"/>
              <a:t> технологии -  это технологии направленные на сохранение природы.</a:t>
            </a:r>
          </a:p>
          <a:p>
            <a:pPr marL="0" indent="0">
              <a:buNone/>
            </a:pPr>
            <a:r>
              <a:rPr lang="ru-RU" dirty="0" smtClean="0"/>
              <a:t>Таким образом, технологии </a:t>
            </a:r>
            <a:r>
              <a:rPr lang="ru-RU" dirty="0" err="1" smtClean="0"/>
              <a:t>здоровьесбережения</a:t>
            </a:r>
            <a:r>
              <a:rPr lang="ru-RU" dirty="0" smtClean="0"/>
              <a:t> и </a:t>
            </a:r>
            <a:r>
              <a:rPr lang="ru-RU" dirty="0" err="1" smtClean="0"/>
              <a:t>природоподобные</a:t>
            </a:r>
            <a:r>
              <a:rPr lang="ru-RU" dirty="0" smtClean="0"/>
              <a:t> технологии не должны составлять самостоятельные модули образовательной программы, а как бы пронизывать все остальные модули. </a:t>
            </a:r>
          </a:p>
          <a:p>
            <a:pPr marL="0" indent="0">
              <a:buNone/>
            </a:pPr>
            <a:r>
              <a:rPr lang="ru-RU" dirty="0" smtClean="0"/>
              <a:t>Во избежание разночтений, здесь необходимо дать </a:t>
            </a:r>
            <a:r>
              <a:rPr lang="ru-RU" dirty="0" err="1" smtClean="0"/>
              <a:t>развернутое</a:t>
            </a:r>
            <a:r>
              <a:rPr lang="ru-RU" dirty="0" smtClean="0"/>
              <a:t> представление перечисленных видов технологий.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2) В Концепции сказано, что: «ведущей формой учебной деятельности в ходе освоения предметной области «Технология» является проектная деятельность в полном цикле: «от выделения проблемы до внедрения результата».</a:t>
            </a:r>
            <a:r>
              <a:rPr lang="ru-RU" baseline="0" dirty="0" smtClean="0"/>
              <a:t> </a:t>
            </a:r>
            <a:r>
              <a:rPr lang="ru-RU" dirty="0" smtClean="0"/>
              <a:t>Говорить о «внедрении результата» с обучающимися начальной и основной школы не совсем верно. Вероятно, здесь стоит сказать о достижении результата (создании объекта), его обосновании и о защите проекта.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3) В концепции написано, что целесообразно</a:t>
            </a:r>
            <a:r>
              <a:rPr lang="ru-RU" baseline="0" dirty="0" smtClean="0"/>
              <a:t> </a:t>
            </a:r>
            <a:r>
              <a:rPr lang="ru-RU" dirty="0" smtClean="0"/>
              <a:t>интегрировать ИКТ в учебный предмет «Технологи». Однако мы рассматриваем ИКТ только как средство</a:t>
            </a:r>
            <a:r>
              <a:rPr lang="ru-RU" baseline="0" dirty="0" smtClean="0"/>
              <a:t> достижения предметных целей.</a:t>
            </a:r>
          </a:p>
          <a:p>
            <a:pPr marL="0" indent="0">
              <a:buNone/>
            </a:pP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4) Для эффективной реализации основных задач предметной области необходимо использовать ресурсы </a:t>
            </a:r>
            <a:r>
              <a:rPr lang="ru-RU" baseline="0" dirty="0" err="1" smtClean="0"/>
              <a:t>ЦМИТов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кванториумов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Фаблабов</a:t>
            </a:r>
            <a:r>
              <a:rPr lang="ru-RU" baseline="0" dirty="0" smtClean="0"/>
              <a:t>, центров компетенций (</a:t>
            </a:r>
            <a:r>
              <a:rPr lang="ru-RU" baseline="0" dirty="0" err="1" smtClean="0"/>
              <a:t>Ворлдскиллс</a:t>
            </a:r>
            <a:r>
              <a:rPr lang="ru-RU" baseline="0" dirty="0" smtClean="0"/>
              <a:t> и т.д.). Однако в большинстве городов их нет. А что делать на селе?</a:t>
            </a:r>
          </a:p>
          <a:p>
            <a:pPr marL="0" indent="0">
              <a:buNone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Не все положения концепции достаточно полно раскрывают содержание курса технологии и его реализацию. Необходима доработка материала.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139383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0814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b="0" i="0" u="none" strike="noStrike" baseline="0" dirty="0" smtClean="0">
                <a:latin typeface="Helvetica Neue"/>
                <a:ea typeface="Helvetica Neue"/>
                <a:cs typeface="Helvetica Neue"/>
                <a:sym typeface="Helvetica Neue"/>
              </a:rPr>
              <a:t>8. Стандарт устанавливает требования к результатам освоения обучающимися основной образовательной программы основного общего образования:</a:t>
            </a:r>
          </a:p>
          <a:p>
            <a:r>
              <a:rPr lang="ru-RU" sz="1100" b="0" i="0" u="none" strike="noStrike" baseline="0" dirty="0" smtClean="0">
                <a:latin typeface="Helvetica Neue"/>
                <a:ea typeface="Helvetica Neue"/>
                <a:cs typeface="Helvetica Neue"/>
                <a:sym typeface="Helvetica Neue"/>
              </a:rPr>
              <a:t>личностным, включающим готовность и способность обучающихся к саморазвитию и личностному самоопределению, сформированность их мотивации к обучению и целенаправленной познавательной деятельности, системы значимых социальных и межличностных отношений, ценностно-смысловых установок, отражающих личностные и гражданские позиции в деятельности, социальные компетенции, правосознание, способность ставить цели и строить жизненные планы, способность к осознанию российской идентичности в поликультурном социуме; </a:t>
            </a:r>
          </a:p>
          <a:p>
            <a:endParaRPr lang="ru-RU" sz="1100" b="0" i="0" u="none" strike="noStrike" baseline="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ru-RU" sz="1100" b="0" i="0" u="none" strike="noStrike" baseline="0" dirty="0" smtClean="0">
                <a:latin typeface="Helvetica Neue"/>
                <a:ea typeface="Helvetica Neue"/>
                <a:cs typeface="Helvetica Neue"/>
                <a:sym typeface="Helvetica Neue"/>
              </a:rPr>
              <a:t>метапредметным, включающим освоенные обучающимися межпредметные понятия и универсальные учебные действия (регулятивные, познавательные, коммуникативные), способность их использования в учебной, познавательной и социальной практике, самостоятельность планирования и осуществления учебной деятельности и организации учебного сотрудничества с педагогами и сверстниками, построение индивидуальной образовательной траектории; </a:t>
            </a:r>
          </a:p>
          <a:p>
            <a:endParaRPr lang="ru-RU" sz="1100" b="0" i="0" u="none" strike="noStrike" baseline="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ru-RU" sz="1100" b="0" i="0" u="none" strike="noStrike" baseline="0" dirty="0" smtClean="0">
                <a:latin typeface="Helvetica Neue"/>
                <a:ea typeface="Helvetica Neue"/>
                <a:cs typeface="Helvetica Neue"/>
                <a:sym typeface="Helvetica Neue"/>
              </a:rPr>
              <a:t>предметным, включающим освоенные обучающимися в ходе изучения учебного предмета умения, специфические для данной предметной области, виды деятельности по получению нового знания в рамках учебного предмета, его преобразованию и применению в учебных, учебно-проектных и социально-проектных ситуациях, формирование научного типа мышления, научных представлений о ключевых теориях, типах и видах отношений, владение научной терминологией, ключевыми понятиями, методами и приёмами.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B1E1F-1E50-409C-9E67-67BBDF06159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385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2286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Примерная программа не может быть использована в качестве рабочей, поскольку не задают последовательности изучения материала и распределения его по классам или годам обучения.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8773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26177"/>
            <a:r>
              <a:rPr lang="ru-RU" dirty="0">
                <a:solidFill>
                  <a:schemeClr val="tx1"/>
                </a:solidFill>
              </a:rPr>
              <a:t>Примерная основная образовательная программа определяет цель, задачи, планируемые результаты, содержание и организацию образовательной деятельности  при получении общего образования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186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661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4708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219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7548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Поскольку рабочие программы учебных предметов, курсов являются компонентом основной общеобразовательной программы ступени образования, их разработка и утверждение относится к компетенции образовательной организации (ст. 12 п. 5 ФЗ «Об образовании в РФ»).</a:t>
            </a:r>
          </a:p>
          <a:p>
            <a:pPr algn="just"/>
            <a:r>
              <a:rPr lang="ru-RU" dirty="0" smtClean="0"/>
              <a:t>Следовательно, регламентировать структуру и содержание рабочей программы в образовательной организации может локальный акт, например, «Положение о рабочей программе учебного предмета, курса». Данный локальный акт определяет правила, нормы, объективно отражающие требования к рабочим программам.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560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2293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пояснительную записку, в которой конкретизируются цели  общего образования с </a:t>
            </a:r>
            <a:r>
              <a:rPr lang="ru-RU" dirty="0" err="1"/>
              <a:t>учетом</a:t>
            </a:r>
            <a:r>
              <a:rPr lang="ru-RU" dirty="0"/>
              <a:t> специфики учебного предмета;</a:t>
            </a:r>
          </a:p>
          <a:p>
            <a:r>
              <a:rPr lang="ru-RU" dirty="0"/>
              <a:t>общую характеристику учебного предмета, курса;</a:t>
            </a:r>
          </a:p>
          <a:p>
            <a:r>
              <a:rPr lang="ru-RU" dirty="0"/>
              <a:t>описание места учебного предмета, курса в учебном плане;</a:t>
            </a:r>
          </a:p>
          <a:p>
            <a:r>
              <a:rPr lang="ru-RU" dirty="0"/>
              <a:t>личностные, метапредметные и предметные результаты</a:t>
            </a:r>
          </a:p>
          <a:p>
            <a:r>
              <a:rPr lang="ru-RU" dirty="0"/>
              <a:t>освоения конкретного учебного предмета, курса;</a:t>
            </a:r>
          </a:p>
          <a:p>
            <a:r>
              <a:rPr lang="ru-RU" dirty="0"/>
              <a:t>содержание учебного предмета, курса;</a:t>
            </a:r>
          </a:p>
          <a:p>
            <a:r>
              <a:rPr lang="ru-RU" dirty="0"/>
              <a:t>тематическое планирование с определением основных  видов учебной деятельности;</a:t>
            </a:r>
          </a:p>
          <a:p>
            <a:r>
              <a:rPr lang="ru-RU" dirty="0"/>
              <a:t>описание учебно-методического и материально-</a:t>
            </a:r>
          </a:p>
          <a:p>
            <a:r>
              <a:rPr lang="ru-RU" dirty="0"/>
              <a:t>технического обеспечения образовательной деятельности;</a:t>
            </a:r>
          </a:p>
          <a:p>
            <a:r>
              <a:rPr lang="ru-RU" dirty="0"/>
              <a:t>планируемые результаты изучения учебного предмета,  курса.</a:t>
            </a:r>
          </a:p>
        </p:txBody>
      </p:sp>
    </p:spTree>
    <p:extLst>
      <p:ext uri="{BB962C8B-B14F-4D97-AF65-F5344CB8AC3E}">
        <p14:creationId xmlns:p14="http://schemas.microsoft.com/office/powerpoint/2010/main" xmlns="" val="2912469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016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031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226177">
              <a:defRPr/>
            </a:pPr>
            <a:r>
              <a:rPr lang="ru-RU" dirty="0" smtClean="0"/>
              <a:t>Шаг 3. Убедиться,  что выбранная рабочая программа способствует реализации целей и  задач образовательной программы и учебного плана  образовательного учреждения</a:t>
            </a:r>
          </a:p>
          <a:p>
            <a:endParaRPr lang="ru-RU" dirty="0" smtClean="0"/>
          </a:p>
          <a:p>
            <a:r>
              <a:rPr lang="ru-RU" dirty="0" smtClean="0"/>
              <a:t>Шаг 4. Это условия.</a:t>
            </a:r>
            <a:r>
              <a:rPr lang="ru-RU" baseline="0" dirty="0" smtClean="0"/>
              <a:t> Он может менять количество часов на изучение той или иной темы исходя из МТБ.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9289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9890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226177">
              <a:defRPr/>
            </a:pPr>
            <a:r>
              <a:rPr lang="ru-RU" dirty="0" smtClean="0"/>
              <a:t>Шаг 3. Убедиться,  что выбранная рабочая программа способствует реализации целей и  задач образовательной программы и учебного плана  образовательного учреждения</a:t>
            </a:r>
          </a:p>
          <a:p>
            <a:endParaRPr lang="ru-RU" dirty="0" smtClean="0"/>
          </a:p>
          <a:p>
            <a:r>
              <a:rPr lang="ru-RU" dirty="0" smtClean="0"/>
              <a:t>Шаг 4. Это условия.</a:t>
            </a:r>
            <a:r>
              <a:rPr lang="ru-RU" baseline="0" dirty="0" smtClean="0"/>
              <a:t> Он может менять количество часов на изучение той или иной темы исходя из МТБ.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29032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9638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8. Сопоставить содержание выбранной авторской рабочей программы с содержанием ПООП. Выделить перечень тем и отдельных вопросов, содержащихся в ПООП по учебному предмету, учебного плана, но не включённых в рабочую программу. Определить разделы, темы, вопросы авторской рабочей программы, которые носят избыточный характер в рамках реализации ОП ОО.</a:t>
            </a:r>
          </a:p>
          <a:p>
            <a:r>
              <a:rPr lang="ru-RU" dirty="0" smtClean="0"/>
              <a:t>Шаг</a:t>
            </a:r>
            <a:r>
              <a:rPr lang="ru-RU" baseline="0" dirty="0" smtClean="0"/>
              <a:t> </a:t>
            </a:r>
            <a:r>
              <a:rPr lang="ru-RU" dirty="0" smtClean="0"/>
              <a:t>9. Включить (или исключить) в (из) содержание(я) Рабочей программы разделы, темы, вопросы, которые были выделены в ходе анализа избыточного и недостающего информационного материала двух программ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30852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2499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выделить перечень  проверяемых умений (кодификатор) согласно этапу обучения и цели  контроля; подобрать контролирующие задания, направленные на  проверку планируемых умений; составить схему анализа работы в  контексте поставленной цели контроля, позволяющую получить  объективную информацию для коррекции учебного процесса</a:t>
            </a:r>
          </a:p>
          <a:p>
            <a:endParaRPr lang="ru-RU" dirty="0" smtClean="0"/>
          </a:p>
          <a:p>
            <a:r>
              <a:rPr lang="ru-RU" dirty="0" smtClean="0"/>
              <a:t>Учителя технологии (вариантов А и Б) совместно планируют подходы к выполнению программы. Составляют рабочую программу и утверждают в администрации школы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4935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226177">
              <a:defRPr/>
            </a:pPr>
            <a:r>
              <a:rPr lang="ru-RU" dirty="0" smtClean="0"/>
              <a:t>Шаг 3. Убедиться,  что выбранная рабочая программа способствует реализации целей и  задач образовательной программы и учебного плана  образовательного учреждения</a:t>
            </a:r>
          </a:p>
          <a:p>
            <a:endParaRPr lang="ru-RU" dirty="0" smtClean="0"/>
          </a:p>
          <a:p>
            <a:r>
              <a:rPr lang="ru-RU" dirty="0" smtClean="0"/>
              <a:t>Шаг 4. Это условия.</a:t>
            </a:r>
            <a:r>
              <a:rPr lang="ru-RU" baseline="0" dirty="0" smtClean="0"/>
              <a:t> Он может менять количество часов на изучение той или иной темы исходя из МТБ.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2103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выделить перечень  проверяемых умений (кодификатор) согласно этапу обучения и цели  контроля; подобрать контролирующие задания, направленные на  проверку планируемых умений; составить схему анализа работы в  контексте поставленной цели контроля, позволяющую получить  объективную информацию для коррекции учебного процесса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02832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006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значит что каждая образовательная организация самостоятельно разрабатывает образовательные программы на каждый уровень образования ориентируясь на ФГОС и ПООП.</a:t>
            </a:r>
          </a:p>
        </p:txBody>
      </p:sp>
    </p:spTree>
    <p:extLst>
      <p:ext uri="{BB962C8B-B14F-4D97-AF65-F5344CB8AC3E}">
        <p14:creationId xmlns:p14="http://schemas.microsoft.com/office/powerpoint/2010/main" xmlns="" val="1189215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904707">
              <a:lnSpc>
                <a:spcPct val="90000"/>
              </a:lnSpc>
              <a:spcBef>
                <a:spcPts val="989"/>
              </a:spcBef>
            </a:pPr>
            <a:r>
              <a:rPr lang="ru-RU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П.9. «ПООП разрабатываются … на основе ФГОС…»</a:t>
            </a:r>
          </a:p>
          <a:p>
            <a:pPr algn="l" defTabSz="904707">
              <a:lnSpc>
                <a:spcPct val="90000"/>
              </a:lnSpc>
              <a:spcBef>
                <a:spcPts val="989"/>
              </a:spcBef>
            </a:pPr>
            <a:endParaRPr lang="ru-RU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defTabSz="904707">
              <a:lnSpc>
                <a:spcPct val="90000"/>
              </a:lnSpc>
              <a:spcBef>
                <a:spcPts val="989"/>
              </a:spcBef>
            </a:pPr>
            <a:r>
              <a:rPr lang="ru-RU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П.10. «ПООП включаются по результатам экспертизы в реестр ПООП, являющейся государственной информационной системой»</a:t>
            </a:r>
          </a:p>
        </p:txBody>
      </p:sp>
    </p:spTree>
    <p:extLst>
      <p:ext uri="{BB962C8B-B14F-4D97-AF65-F5344CB8AC3E}">
        <p14:creationId xmlns:p14="http://schemas.microsoft.com/office/powerpoint/2010/main" xmlns="" val="3489113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26177"/>
            <a:r>
              <a:rPr lang="ru-RU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П.7. «Образовательные организации разрабатывают образовательные программы в соответствии с Федеральными Государственными Образовательными Стандартами и с учётом соответствующих Примерных Основных Образовательных Программ»</a:t>
            </a:r>
          </a:p>
        </p:txBody>
      </p:sp>
    </p:spTree>
    <p:extLst>
      <p:ext uri="{BB962C8B-B14F-4D97-AF65-F5344CB8AC3E}">
        <p14:creationId xmlns:p14="http://schemas.microsoft.com/office/powerpoint/2010/main" xmlns="" val="2577165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Первая версия Концепции была негативно встречена сообществом педагогов технологического образования, в первую очередь по причине </a:t>
            </a:r>
            <a:r>
              <a:rPr lang="ru-RU" b="1" dirty="0" smtClean="0"/>
              <a:t>преобладания информационных и цифровых технологий </a:t>
            </a:r>
            <a:r>
              <a:rPr lang="ru-RU" dirty="0" smtClean="0"/>
              <a:t>в предлагаемом содержании учебного материала, а также явной нацеленностью </a:t>
            </a:r>
            <a:r>
              <a:rPr lang="ru-RU" b="1" dirty="0" smtClean="0"/>
              <a:t>на объединение предметов технология и информатика </a:t>
            </a:r>
            <a:r>
              <a:rPr lang="ru-RU" dirty="0" smtClean="0"/>
              <a:t>с последующим устранением традиционных разделов для уроков технологии с 60—70-х годов двадцатого века.</a:t>
            </a:r>
          </a:p>
          <a:p>
            <a:r>
              <a:rPr lang="ru-RU" dirty="0" smtClean="0"/>
              <a:t>После многочисленных обсуждений Концепции на научно-практических конференциях, круглых столах, деловых программах крупных мероприятий для общественного обсуждения была представлена вторая версия Концепции развития предметной области «Технология». Обсуждение Концепции проходило с 17 по 31 января 2018 года на платформе «Преобразование».</a:t>
            </a:r>
          </a:p>
          <a:p>
            <a:endParaRPr lang="ru-RU" dirty="0" smtClean="0"/>
          </a:p>
          <a:p>
            <a:r>
              <a:rPr lang="ru-RU" sz="11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Представленный вариант Концепции можно считать в какой-то степени </a:t>
            </a:r>
            <a:r>
              <a:rPr lang="ru-RU" sz="11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компромиссным</a:t>
            </a:r>
            <a:r>
              <a:rPr lang="ru-RU" sz="11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между сторонниками </a:t>
            </a:r>
            <a:r>
              <a:rPr lang="ru-RU" sz="11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традиционных материальных технологий </a:t>
            </a:r>
            <a:r>
              <a:rPr lang="ru-RU" sz="11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и сторонниками </a:t>
            </a:r>
            <a:r>
              <a:rPr lang="ru-RU" sz="11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высоких и перспективных технологий</a:t>
            </a:r>
            <a:r>
              <a:rPr lang="ru-RU" sz="11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учитывает предыдущие предложения и обсуждения.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5814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Однако при этом Концепция</a:t>
            </a:r>
            <a:r>
              <a:rPr lang="ru-RU" baseline="0" dirty="0" smtClean="0"/>
              <a:t> имеет ряд </a:t>
            </a:r>
            <a:r>
              <a:rPr lang="ru-RU" baseline="0" dirty="0" err="1" smtClean="0"/>
              <a:t>недочетов</a:t>
            </a:r>
            <a:r>
              <a:rPr lang="ru-RU" baseline="0" dirty="0" smtClean="0"/>
              <a:t>: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Разночтения</a:t>
            </a:r>
          </a:p>
          <a:p>
            <a:pPr marL="0" indent="0">
              <a:buNone/>
            </a:pPr>
            <a:r>
              <a:rPr lang="ru-RU" dirty="0" smtClean="0"/>
              <a:t>технологии </a:t>
            </a:r>
            <a:r>
              <a:rPr lang="ru-RU" dirty="0" err="1" smtClean="0"/>
              <a:t>здоровьесбережения</a:t>
            </a:r>
            <a:r>
              <a:rPr lang="ru-RU" dirty="0" smtClean="0"/>
              <a:t> -  это соблюдение правил безопасной работы, положений санитарии и гигиены,</a:t>
            </a:r>
          </a:p>
          <a:p>
            <a:pPr marL="0" indent="0">
              <a:buNone/>
            </a:pPr>
            <a:r>
              <a:rPr lang="ru-RU" dirty="0" err="1" smtClean="0"/>
              <a:t>природоподобные</a:t>
            </a:r>
            <a:r>
              <a:rPr lang="ru-RU" dirty="0" smtClean="0"/>
              <a:t> технологии -  это технологии направленные на сохранение природы.</a:t>
            </a:r>
          </a:p>
          <a:p>
            <a:pPr marL="0" indent="0">
              <a:buNone/>
            </a:pPr>
            <a:r>
              <a:rPr lang="ru-RU" dirty="0" smtClean="0"/>
              <a:t>Таким образом, технологии </a:t>
            </a:r>
            <a:r>
              <a:rPr lang="ru-RU" dirty="0" err="1" smtClean="0"/>
              <a:t>здоровьесбережения</a:t>
            </a:r>
            <a:r>
              <a:rPr lang="ru-RU" dirty="0" smtClean="0"/>
              <a:t> и </a:t>
            </a:r>
            <a:r>
              <a:rPr lang="ru-RU" dirty="0" err="1" smtClean="0"/>
              <a:t>природоподобные</a:t>
            </a:r>
            <a:r>
              <a:rPr lang="ru-RU" dirty="0" smtClean="0"/>
              <a:t> технологии не должны составлять самостоятельные модули образовательной программы, а как бы пронизывать все остальные модули. </a:t>
            </a:r>
          </a:p>
          <a:p>
            <a:pPr marL="0" indent="0">
              <a:buNone/>
            </a:pPr>
            <a:r>
              <a:rPr lang="ru-RU" dirty="0" smtClean="0"/>
              <a:t>Во избежание разночтений, здесь необходимо дать </a:t>
            </a:r>
            <a:r>
              <a:rPr lang="ru-RU" dirty="0" err="1" smtClean="0"/>
              <a:t>развернутое</a:t>
            </a:r>
            <a:r>
              <a:rPr lang="ru-RU" dirty="0" smtClean="0"/>
              <a:t> представление перечисленных видов технологий.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2) В Концепции сказано, что: «ведущей формой учебной деятельности в ходе освоения предметной области «Технология» является проектная деятельность в полном цикле: «от выделения проблемы до внедрения результата».</a:t>
            </a:r>
            <a:r>
              <a:rPr lang="ru-RU" baseline="0" dirty="0" smtClean="0"/>
              <a:t> </a:t>
            </a:r>
            <a:r>
              <a:rPr lang="ru-RU" dirty="0" smtClean="0"/>
              <a:t>Говорить о «внедрении результата» с обучающимися начальной и основной школы не совсем верно. Вероятно, здесь стоит сказать о достижении результата (создании объекта), его обосновании и о защите проекта.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3) В концепции написано, что целесообразно</a:t>
            </a:r>
            <a:r>
              <a:rPr lang="ru-RU" baseline="0" dirty="0" smtClean="0"/>
              <a:t> </a:t>
            </a:r>
            <a:r>
              <a:rPr lang="ru-RU" dirty="0" smtClean="0"/>
              <a:t>интегрировать ИКТ в учебный предмет «Технологи». Однако мы рассматриваем ИКТ только как средство</a:t>
            </a:r>
            <a:r>
              <a:rPr lang="ru-RU" baseline="0" dirty="0" smtClean="0"/>
              <a:t> достижения предметных целей.</a:t>
            </a:r>
          </a:p>
          <a:p>
            <a:pPr marL="0" indent="0">
              <a:buNone/>
            </a:pP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4) Для эффективной реализации основных задач предметной области необходимо использовать ресурсы </a:t>
            </a:r>
            <a:r>
              <a:rPr lang="ru-RU" baseline="0" dirty="0" err="1" smtClean="0"/>
              <a:t>ЦМИТов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кванториумов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Фаблабов</a:t>
            </a:r>
            <a:r>
              <a:rPr lang="ru-RU" baseline="0" dirty="0" smtClean="0"/>
              <a:t>, центров компетенций (</a:t>
            </a:r>
            <a:r>
              <a:rPr lang="ru-RU" baseline="0" dirty="0" err="1" smtClean="0"/>
              <a:t>Ворлдскиллс</a:t>
            </a:r>
            <a:r>
              <a:rPr lang="ru-RU" baseline="0" dirty="0" smtClean="0"/>
              <a:t> и т.д.). Однако в большинстве городов их нет. А что делать на селе?</a:t>
            </a:r>
          </a:p>
          <a:p>
            <a:pPr marL="0" indent="0">
              <a:buNone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Не все положения концепции достаточно полно раскрывают содержание курса технологии и его реализацию. Необходима доработка материала.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993662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Однако при этом Концепция</a:t>
            </a:r>
            <a:r>
              <a:rPr lang="ru-RU" baseline="0" dirty="0" smtClean="0"/>
              <a:t> имеет ряд </a:t>
            </a:r>
            <a:r>
              <a:rPr lang="ru-RU" baseline="0" dirty="0" err="1" smtClean="0"/>
              <a:t>недочетов</a:t>
            </a:r>
            <a:r>
              <a:rPr lang="ru-RU" baseline="0" dirty="0" smtClean="0"/>
              <a:t>: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Разночтения</a:t>
            </a:r>
          </a:p>
          <a:p>
            <a:pPr marL="0" indent="0">
              <a:buNone/>
            </a:pPr>
            <a:r>
              <a:rPr lang="ru-RU" dirty="0" smtClean="0"/>
              <a:t>технологии </a:t>
            </a:r>
            <a:r>
              <a:rPr lang="ru-RU" dirty="0" err="1" smtClean="0"/>
              <a:t>здоровьесбережения</a:t>
            </a:r>
            <a:r>
              <a:rPr lang="ru-RU" dirty="0" smtClean="0"/>
              <a:t> -  это соблюдение правил безопасной работы, положений санитарии и гигиены,</a:t>
            </a:r>
          </a:p>
          <a:p>
            <a:pPr marL="0" indent="0">
              <a:buNone/>
            </a:pPr>
            <a:r>
              <a:rPr lang="ru-RU" dirty="0" err="1" smtClean="0"/>
              <a:t>природоподобные</a:t>
            </a:r>
            <a:r>
              <a:rPr lang="ru-RU" dirty="0" smtClean="0"/>
              <a:t> технологии -  это технологии направленные на сохранение природы.</a:t>
            </a:r>
          </a:p>
          <a:p>
            <a:pPr marL="0" indent="0">
              <a:buNone/>
            </a:pPr>
            <a:r>
              <a:rPr lang="ru-RU" dirty="0" smtClean="0"/>
              <a:t>Таким образом, технологии </a:t>
            </a:r>
            <a:r>
              <a:rPr lang="ru-RU" dirty="0" err="1" smtClean="0"/>
              <a:t>здоровьесбережения</a:t>
            </a:r>
            <a:r>
              <a:rPr lang="ru-RU" dirty="0" smtClean="0"/>
              <a:t> и </a:t>
            </a:r>
            <a:r>
              <a:rPr lang="ru-RU" dirty="0" err="1" smtClean="0"/>
              <a:t>природоподобные</a:t>
            </a:r>
            <a:r>
              <a:rPr lang="ru-RU" dirty="0" smtClean="0"/>
              <a:t> технологии не должны составлять самостоятельные модули образовательной программы, а как бы пронизывать все остальные модули. </a:t>
            </a:r>
          </a:p>
          <a:p>
            <a:pPr marL="0" indent="0">
              <a:buNone/>
            </a:pPr>
            <a:r>
              <a:rPr lang="ru-RU" dirty="0" smtClean="0"/>
              <a:t>Во избежание разночтений, здесь необходимо дать </a:t>
            </a:r>
            <a:r>
              <a:rPr lang="ru-RU" dirty="0" err="1" smtClean="0"/>
              <a:t>развернутое</a:t>
            </a:r>
            <a:r>
              <a:rPr lang="ru-RU" dirty="0" smtClean="0"/>
              <a:t> представление перечисленных видов технологий.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2) В Концепции сказано, что: «ведущей формой учебной деятельности в ходе освоения предметной области «Технология» является проектная деятельность в полном цикле: «от выделения проблемы до внедрения результата».</a:t>
            </a:r>
            <a:r>
              <a:rPr lang="ru-RU" baseline="0" dirty="0" smtClean="0"/>
              <a:t> </a:t>
            </a:r>
            <a:r>
              <a:rPr lang="ru-RU" dirty="0" smtClean="0"/>
              <a:t>Говорить о «внедрении результата» с обучающимися начальной и основной школы не совсем верно. Вероятно, здесь стоит сказать о достижении результата (создании объекта), его обосновании и о защите проекта.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3) В концепции написано, что целесообразно</a:t>
            </a:r>
            <a:r>
              <a:rPr lang="ru-RU" baseline="0" dirty="0" smtClean="0"/>
              <a:t> </a:t>
            </a:r>
            <a:r>
              <a:rPr lang="ru-RU" dirty="0" smtClean="0"/>
              <a:t>интегрировать ИКТ в учебный предмет «Технологи». Однако мы рассматриваем ИКТ только как средство</a:t>
            </a:r>
            <a:r>
              <a:rPr lang="ru-RU" baseline="0" dirty="0" smtClean="0"/>
              <a:t> достижения предметных целей.</a:t>
            </a:r>
          </a:p>
          <a:p>
            <a:pPr marL="0" indent="0">
              <a:buNone/>
            </a:pP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4) Для эффективной реализации основных задач предметной области необходимо использовать ресурсы </a:t>
            </a:r>
            <a:r>
              <a:rPr lang="ru-RU" baseline="0" dirty="0" err="1" smtClean="0"/>
              <a:t>ЦМИТов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кванториумов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Фаблабов</a:t>
            </a:r>
            <a:r>
              <a:rPr lang="ru-RU" baseline="0" dirty="0" smtClean="0"/>
              <a:t>, центров компетенций (</a:t>
            </a:r>
            <a:r>
              <a:rPr lang="ru-RU" baseline="0" dirty="0" err="1" smtClean="0"/>
              <a:t>Ворлдскиллс</a:t>
            </a:r>
            <a:r>
              <a:rPr lang="ru-RU" baseline="0" dirty="0" smtClean="0"/>
              <a:t> и т.д.). Однако в большинстве городов их нет. А что делать на селе?</a:t>
            </a:r>
          </a:p>
          <a:p>
            <a:pPr marL="0" indent="0">
              <a:buNone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Не все положения концепции достаточно полно раскрывают содержание курса технологии и его реализацию. Необходима доработка материала.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55653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35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737188" y="921366"/>
            <a:ext cx="9144000" cy="2387600"/>
          </a:xfr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l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7188" y="3507577"/>
            <a:ext cx="9144000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Рисунок 11" descr="line.jpg"/>
          <p:cNvPicPr>
            <a:picLocks noChangeAspect="1"/>
          </p:cNvPicPr>
          <p:nvPr userDrawn="1"/>
        </p:nvPicPr>
        <p:blipFill rotWithShape="1">
          <a:blip r:embed="rId3" cstate="print"/>
          <a:srcRect l="176" t="10082" b="-3"/>
          <a:stretch/>
        </p:blipFill>
        <p:spPr>
          <a:xfrm rot="10800000">
            <a:off x="-3" y="6790649"/>
            <a:ext cx="12192001" cy="67350"/>
          </a:xfrm>
          <a:prstGeom prst="rect">
            <a:avLst/>
          </a:prstGeom>
        </p:spPr>
      </p:pic>
      <p:sp>
        <p:nvSpPr>
          <p:cNvPr id="13" name="AutoShape 4"/>
          <p:cNvSpPr>
            <a:spLocks noChangeAspect="1" noChangeArrowheads="1" noTextEdit="1"/>
          </p:cNvSpPr>
          <p:nvPr userDrawn="1"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10104558" y="546724"/>
            <a:ext cx="576131" cy="33206"/>
          </a:xfrm>
          <a:custGeom>
            <a:avLst/>
            <a:gdLst/>
            <a:ahLst/>
            <a:cxnLst>
              <a:cxn ang="0">
                <a:pos x="1505" y="0"/>
              </a:cxn>
              <a:cxn ang="0">
                <a:pos x="0" y="0"/>
              </a:cxn>
              <a:cxn ang="0">
                <a:pos x="0" y="84"/>
              </a:cxn>
              <a:cxn ang="0">
                <a:pos x="1509" y="84"/>
              </a:cxn>
              <a:cxn ang="0">
                <a:pos x="1505" y="0"/>
              </a:cxn>
            </a:cxnLst>
            <a:rect l="0" t="0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11029357" y="546724"/>
            <a:ext cx="576131" cy="33206"/>
          </a:xfrm>
          <a:custGeom>
            <a:avLst/>
            <a:gdLst/>
            <a:ahLst/>
            <a:cxnLst>
              <a:cxn ang="0">
                <a:pos x="1510" y="0"/>
              </a:cxn>
              <a:cxn ang="0">
                <a:pos x="9" y="0"/>
              </a:cxn>
              <a:cxn ang="0">
                <a:pos x="0" y="84"/>
              </a:cxn>
              <a:cxn ang="0">
                <a:pos x="1510" y="84"/>
              </a:cxn>
              <a:cxn ang="0">
                <a:pos x="1510" y="0"/>
              </a:cxn>
            </a:cxnLst>
            <a:rect l="0" t="0" r="r" b="b"/>
            <a:pathLst>
              <a:path w="1510" h="84">
                <a:moveTo>
                  <a:pt x="1510" y="0"/>
                </a:moveTo>
                <a:lnTo>
                  <a:pt x="9" y="0"/>
                </a:lnTo>
                <a:lnTo>
                  <a:pt x="0" y="84"/>
                </a:lnTo>
                <a:lnTo>
                  <a:pt x="1510" y="84"/>
                </a:lnTo>
                <a:lnTo>
                  <a:pt x="1510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10099577" y="666268"/>
            <a:ext cx="131166" cy="122864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48" y="309"/>
              </a:cxn>
              <a:cxn ang="0">
                <a:pos x="148" y="292"/>
              </a:cxn>
              <a:cxn ang="0">
                <a:pos x="106" y="283"/>
              </a:cxn>
              <a:cxn ang="0">
                <a:pos x="106" y="30"/>
              </a:cxn>
              <a:cxn ang="0">
                <a:pos x="232" y="30"/>
              </a:cxn>
              <a:cxn ang="0">
                <a:pos x="232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342" h="309">
                <a:moveTo>
                  <a:pt x="0" y="17"/>
                </a:move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48" y="309"/>
                </a:lnTo>
                <a:lnTo>
                  <a:pt x="148" y="292"/>
                </a:lnTo>
                <a:lnTo>
                  <a:pt x="106" y="283"/>
                </a:lnTo>
                <a:lnTo>
                  <a:pt x="106" y="30"/>
                </a:lnTo>
                <a:lnTo>
                  <a:pt x="232" y="30"/>
                </a:lnTo>
                <a:lnTo>
                  <a:pt x="232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Freeform 9"/>
          <p:cNvSpPr>
            <a:spLocks noEditPoints="1"/>
          </p:cNvSpPr>
          <p:nvPr userDrawn="1"/>
        </p:nvSpPr>
        <p:spPr bwMode="auto">
          <a:xfrm>
            <a:off x="10253987" y="666268"/>
            <a:ext cx="89658" cy="122864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139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39" y="309"/>
              </a:cxn>
              <a:cxn ang="0">
                <a:pos x="156" y="309"/>
              </a:cxn>
              <a:cxn ang="0">
                <a:pos x="156" y="292"/>
              </a:cxn>
              <a:cxn ang="0">
                <a:pos x="139" y="288"/>
              </a:cxn>
              <a:cxn ang="0">
                <a:pos x="101" y="283"/>
              </a:cxn>
              <a:cxn ang="0">
                <a:pos x="101" y="178"/>
              </a:cxn>
              <a:cxn ang="0">
                <a:pos x="127" y="178"/>
              </a:cxn>
              <a:cxn ang="0">
                <a:pos x="139" y="178"/>
              </a:cxn>
              <a:cxn ang="0">
                <a:pos x="236" y="81"/>
              </a:cxn>
              <a:cxn ang="0">
                <a:pos x="148" y="0"/>
              </a:cxn>
              <a:cxn ang="0">
                <a:pos x="139" y="161"/>
              </a:cxn>
              <a:cxn ang="0">
                <a:pos x="139" y="161"/>
              </a:cxn>
              <a:cxn ang="0">
                <a:pos x="118" y="161"/>
              </a:cxn>
              <a:cxn ang="0">
                <a:pos x="101" y="161"/>
              </a:cxn>
              <a:cxn ang="0">
                <a:pos x="101" y="21"/>
              </a:cxn>
              <a:cxn ang="0">
                <a:pos x="118" y="21"/>
              </a:cxn>
              <a:cxn ang="0">
                <a:pos x="139" y="26"/>
              </a:cxn>
              <a:cxn ang="0">
                <a:pos x="173" y="93"/>
              </a:cxn>
              <a:cxn ang="0">
                <a:pos x="139" y="161"/>
              </a:cxn>
            </a:cxnLst>
            <a:rect l="0" t="0" r="r" b="b"/>
            <a:pathLst>
              <a:path w="236" h="309">
                <a:moveTo>
                  <a:pt x="148" y="0"/>
                </a:moveTo>
                <a:lnTo>
                  <a:pt x="139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39" y="309"/>
                </a:lnTo>
                <a:lnTo>
                  <a:pt x="156" y="309"/>
                </a:lnTo>
                <a:lnTo>
                  <a:pt x="156" y="292"/>
                </a:lnTo>
                <a:lnTo>
                  <a:pt x="139" y="288"/>
                </a:lnTo>
                <a:lnTo>
                  <a:pt x="101" y="283"/>
                </a:lnTo>
                <a:lnTo>
                  <a:pt x="101" y="178"/>
                </a:lnTo>
                <a:lnTo>
                  <a:pt x="127" y="178"/>
                </a:lnTo>
                <a:lnTo>
                  <a:pt x="139" y="178"/>
                </a:lnTo>
                <a:cubicBezTo>
                  <a:pt x="203" y="174"/>
                  <a:pt x="236" y="144"/>
                  <a:pt x="236" y="81"/>
                </a:cubicBezTo>
                <a:cubicBezTo>
                  <a:pt x="236" y="26"/>
                  <a:pt x="198" y="0"/>
                  <a:pt x="148" y="0"/>
                </a:cubicBezTo>
                <a:close/>
                <a:moveTo>
                  <a:pt x="139" y="161"/>
                </a:moveTo>
                <a:lnTo>
                  <a:pt x="139" y="161"/>
                </a:lnTo>
                <a:lnTo>
                  <a:pt x="118" y="161"/>
                </a:lnTo>
                <a:lnTo>
                  <a:pt x="101" y="161"/>
                </a:lnTo>
                <a:lnTo>
                  <a:pt x="101" y="21"/>
                </a:lnTo>
                <a:lnTo>
                  <a:pt x="118" y="21"/>
                </a:lnTo>
                <a:cubicBezTo>
                  <a:pt x="122" y="21"/>
                  <a:pt x="131" y="21"/>
                  <a:pt x="139" y="26"/>
                </a:cubicBezTo>
                <a:cubicBezTo>
                  <a:pt x="156" y="30"/>
                  <a:pt x="173" y="51"/>
                  <a:pt x="173" y="93"/>
                </a:cubicBezTo>
                <a:cubicBezTo>
                  <a:pt x="173" y="123"/>
                  <a:pt x="165" y="152"/>
                  <a:pt x="139" y="161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Freeform 10"/>
          <p:cNvSpPr>
            <a:spLocks noEditPoints="1"/>
          </p:cNvSpPr>
          <p:nvPr userDrawn="1"/>
        </p:nvSpPr>
        <p:spPr bwMode="auto">
          <a:xfrm>
            <a:off x="10368549" y="664607"/>
            <a:ext cx="121204" cy="126184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56" y="0"/>
              </a:cxn>
              <a:cxn ang="0">
                <a:pos x="0" y="156"/>
              </a:cxn>
              <a:cxn ang="0">
                <a:pos x="156" y="317"/>
              </a:cxn>
              <a:cxn ang="0">
                <a:pos x="160" y="317"/>
              </a:cxn>
              <a:cxn ang="0">
                <a:pos x="317" y="156"/>
              </a:cxn>
              <a:cxn ang="0">
                <a:pos x="160" y="0"/>
              </a:cxn>
              <a:cxn ang="0">
                <a:pos x="160" y="300"/>
              </a:cxn>
              <a:cxn ang="0">
                <a:pos x="160" y="300"/>
              </a:cxn>
              <a:cxn ang="0">
                <a:pos x="156" y="300"/>
              </a:cxn>
              <a:cxn ang="0">
                <a:pos x="72" y="148"/>
              </a:cxn>
              <a:cxn ang="0">
                <a:pos x="156" y="17"/>
              </a:cxn>
              <a:cxn ang="0">
                <a:pos x="245" y="169"/>
              </a:cxn>
              <a:cxn ang="0">
                <a:pos x="160" y="300"/>
              </a:cxn>
            </a:cxnLst>
            <a:rect l="0" t="0" r="r" b="b"/>
            <a:pathLst>
              <a:path w="317" h="317">
                <a:moveTo>
                  <a:pt x="160" y="0"/>
                </a:moveTo>
                <a:lnTo>
                  <a:pt x="156" y="0"/>
                </a:lnTo>
                <a:cubicBezTo>
                  <a:pt x="55" y="0"/>
                  <a:pt x="0" y="55"/>
                  <a:pt x="0" y="156"/>
                </a:cubicBezTo>
                <a:cubicBezTo>
                  <a:pt x="0" y="262"/>
                  <a:pt x="55" y="317"/>
                  <a:pt x="156" y="317"/>
                </a:cubicBezTo>
                <a:lnTo>
                  <a:pt x="160" y="317"/>
                </a:lnTo>
                <a:cubicBezTo>
                  <a:pt x="258" y="317"/>
                  <a:pt x="317" y="262"/>
                  <a:pt x="317" y="156"/>
                </a:cubicBezTo>
                <a:cubicBezTo>
                  <a:pt x="317" y="55"/>
                  <a:pt x="262" y="0"/>
                  <a:pt x="160" y="0"/>
                </a:cubicBezTo>
                <a:close/>
                <a:moveTo>
                  <a:pt x="160" y="300"/>
                </a:moveTo>
                <a:lnTo>
                  <a:pt x="160" y="300"/>
                </a:lnTo>
                <a:lnTo>
                  <a:pt x="156" y="300"/>
                </a:lnTo>
                <a:cubicBezTo>
                  <a:pt x="110" y="296"/>
                  <a:pt x="72" y="258"/>
                  <a:pt x="72" y="148"/>
                </a:cubicBezTo>
                <a:cubicBezTo>
                  <a:pt x="72" y="55"/>
                  <a:pt x="106" y="21"/>
                  <a:pt x="156" y="17"/>
                </a:cubicBezTo>
                <a:cubicBezTo>
                  <a:pt x="207" y="21"/>
                  <a:pt x="245" y="63"/>
                  <a:pt x="245" y="169"/>
                </a:cubicBezTo>
                <a:cubicBezTo>
                  <a:pt x="245" y="232"/>
                  <a:pt x="220" y="300"/>
                  <a:pt x="160" y="300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10517978" y="664607"/>
            <a:ext cx="111241" cy="126184"/>
          </a:xfrm>
          <a:custGeom>
            <a:avLst/>
            <a:gdLst/>
            <a:ahLst/>
            <a:cxnLst>
              <a:cxn ang="0">
                <a:pos x="190" y="296"/>
              </a:cxn>
              <a:cxn ang="0">
                <a:pos x="72" y="156"/>
              </a:cxn>
              <a:cxn ang="0">
                <a:pos x="173" y="21"/>
              </a:cxn>
              <a:cxn ang="0">
                <a:pos x="266" y="101"/>
              </a:cxn>
              <a:cxn ang="0">
                <a:pos x="283" y="101"/>
              </a:cxn>
              <a:cxn ang="0">
                <a:pos x="283" y="17"/>
              </a:cxn>
              <a:cxn ang="0">
                <a:pos x="262" y="17"/>
              </a:cxn>
              <a:cxn ang="0">
                <a:pos x="165" y="0"/>
              </a:cxn>
              <a:cxn ang="0">
                <a:pos x="0" y="152"/>
              </a:cxn>
              <a:cxn ang="0">
                <a:pos x="165" y="317"/>
              </a:cxn>
              <a:cxn ang="0">
                <a:pos x="292" y="287"/>
              </a:cxn>
              <a:cxn ang="0">
                <a:pos x="292" y="241"/>
              </a:cxn>
              <a:cxn ang="0">
                <a:pos x="283" y="241"/>
              </a:cxn>
              <a:cxn ang="0">
                <a:pos x="190" y="296"/>
              </a:cxn>
            </a:cxnLst>
            <a:rect l="0" t="0" r="r" b="b"/>
            <a:pathLst>
              <a:path w="292" h="317">
                <a:moveTo>
                  <a:pt x="190" y="296"/>
                </a:moveTo>
                <a:cubicBezTo>
                  <a:pt x="114" y="296"/>
                  <a:pt x="72" y="224"/>
                  <a:pt x="72" y="156"/>
                </a:cubicBezTo>
                <a:cubicBezTo>
                  <a:pt x="72" y="80"/>
                  <a:pt x="110" y="21"/>
                  <a:pt x="173" y="21"/>
                </a:cubicBezTo>
                <a:cubicBezTo>
                  <a:pt x="224" y="21"/>
                  <a:pt x="258" y="51"/>
                  <a:pt x="266" y="101"/>
                </a:cubicBezTo>
                <a:lnTo>
                  <a:pt x="283" y="101"/>
                </a:lnTo>
                <a:lnTo>
                  <a:pt x="283" y="17"/>
                </a:lnTo>
                <a:lnTo>
                  <a:pt x="262" y="17"/>
                </a:lnTo>
                <a:cubicBezTo>
                  <a:pt x="233" y="8"/>
                  <a:pt x="199" y="0"/>
                  <a:pt x="165" y="0"/>
                </a:cubicBezTo>
                <a:cubicBezTo>
                  <a:pt x="76" y="0"/>
                  <a:pt x="0" y="47"/>
                  <a:pt x="0" y="152"/>
                </a:cubicBezTo>
                <a:cubicBezTo>
                  <a:pt x="0" y="254"/>
                  <a:pt x="68" y="317"/>
                  <a:pt x="165" y="317"/>
                </a:cubicBezTo>
                <a:cubicBezTo>
                  <a:pt x="237" y="317"/>
                  <a:pt x="262" y="300"/>
                  <a:pt x="292" y="287"/>
                </a:cubicBezTo>
                <a:lnTo>
                  <a:pt x="292" y="241"/>
                </a:lnTo>
                <a:lnTo>
                  <a:pt x="283" y="241"/>
                </a:lnTo>
                <a:cubicBezTo>
                  <a:pt x="271" y="279"/>
                  <a:pt x="228" y="296"/>
                  <a:pt x="190" y="296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Freeform 12"/>
          <p:cNvSpPr>
            <a:spLocks noEditPoints="1"/>
          </p:cNvSpPr>
          <p:nvPr userDrawn="1"/>
        </p:nvSpPr>
        <p:spPr bwMode="auto">
          <a:xfrm>
            <a:off x="10654125" y="666268"/>
            <a:ext cx="96299" cy="122864"/>
          </a:xfrm>
          <a:custGeom>
            <a:avLst/>
            <a:gdLst/>
            <a:ahLst/>
            <a:cxnLst>
              <a:cxn ang="0">
                <a:pos x="174" y="148"/>
              </a:cxn>
              <a:cxn ang="0">
                <a:pos x="174" y="144"/>
              </a:cxn>
              <a:cxn ang="0">
                <a:pos x="241" y="72"/>
              </a:cxn>
              <a:cxn ang="0">
                <a:pos x="14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40" y="309"/>
              </a:cxn>
              <a:cxn ang="0">
                <a:pos x="148" y="309"/>
              </a:cxn>
              <a:cxn ang="0">
                <a:pos x="254" y="228"/>
              </a:cxn>
              <a:cxn ang="0">
                <a:pos x="174" y="148"/>
              </a:cxn>
              <a:cxn ang="0">
                <a:pos x="102" y="21"/>
              </a:cxn>
              <a:cxn ang="0">
                <a:pos x="102" y="21"/>
              </a:cxn>
              <a:cxn ang="0">
                <a:pos x="140" y="26"/>
              </a:cxn>
              <a:cxn ang="0">
                <a:pos x="174" y="81"/>
              </a:cxn>
              <a:cxn ang="0">
                <a:pos x="140" y="136"/>
              </a:cxn>
              <a:cxn ang="0">
                <a:pos x="127" y="140"/>
              </a:cxn>
              <a:cxn ang="0">
                <a:pos x="102" y="140"/>
              </a:cxn>
              <a:cxn ang="0">
                <a:pos x="102" y="21"/>
              </a:cxn>
              <a:cxn ang="0">
                <a:pos x="140" y="288"/>
              </a:cxn>
              <a:cxn ang="0">
                <a:pos x="140" y="288"/>
              </a:cxn>
              <a:cxn ang="0">
                <a:pos x="102" y="271"/>
              </a:cxn>
              <a:cxn ang="0">
                <a:pos x="102" y="157"/>
              </a:cxn>
              <a:cxn ang="0">
                <a:pos x="127" y="157"/>
              </a:cxn>
              <a:cxn ang="0">
                <a:pos x="140" y="157"/>
              </a:cxn>
              <a:cxn ang="0">
                <a:pos x="190" y="228"/>
              </a:cxn>
              <a:cxn ang="0">
                <a:pos x="140" y="288"/>
              </a:cxn>
            </a:cxnLst>
            <a:rect l="0" t="0" r="r" b="b"/>
            <a:pathLst>
              <a:path w="254" h="309">
                <a:moveTo>
                  <a:pt x="174" y="148"/>
                </a:moveTo>
                <a:lnTo>
                  <a:pt x="174" y="144"/>
                </a:lnTo>
                <a:cubicBezTo>
                  <a:pt x="212" y="136"/>
                  <a:pt x="241" y="110"/>
                  <a:pt x="241" y="72"/>
                </a:cubicBezTo>
                <a:cubicBezTo>
                  <a:pt x="241" y="21"/>
                  <a:pt x="199" y="0"/>
                  <a:pt x="140" y="0"/>
                </a:cubicBez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40" y="309"/>
                </a:lnTo>
                <a:lnTo>
                  <a:pt x="148" y="309"/>
                </a:lnTo>
                <a:cubicBezTo>
                  <a:pt x="207" y="309"/>
                  <a:pt x="254" y="279"/>
                  <a:pt x="254" y="228"/>
                </a:cubicBezTo>
                <a:cubicBezTo>
                  <a:pt x="254" y="174"/>
                  <a:pt x="224" y="152"/>
                  <a:pt x="174" y="148"/>
                </a:cubicBezTo>
                <a:close/>
                <a:moveTo>
                  <a:pt x="102" y="21"/>
                </a:moveTo>
                <a:lnTo>
                  <a:pt x="102" y="21"/>
                </a:lnTo>
                <a:cubicBezTo>
                  <a:pt x="114" y="21"/>
                  <a:pt x="127" y="21"/>
                  <a:pt x="140" y="26"/>
                </a:cubicBezTo>
                <a:cubicBezTo>
                  <a:pt x="161" y="30"/>
                  <a:pt x="174" y="47"/>
                  <a:pt x="174" y="81"/>
                </a:cubicBezTo>
                <a:cubicBezTo>
                  <a:pt x="174" y="106"/>
                  <a:pt x="165" y="131"/>
                  <a:pt x="140" y="136"/>
                </a:cubicBezTo>
                <a:cubicBezTo>
                  <a:pt x="135" y="136"/>
                  <a:pt x="131" y="140"/>
                  <a:pt x="127" y="140"/>
                </a:cubicBezTo>
                <a:lnTo>
                  <a:pt x="102" y="140"/>
                </a:lnTo>
                <a:lnTo>
                  <a:pt x="102" y="21"/>
                </a:lnTo>
                <a:close/>
                <a:moveTo>
                  <a:pt x="140" y="288"/>
                </a:moveTo>
                <a:lnTo>
                  <a:pt x="140" y="288"/>
                </a:lnTo>
                <a:cubicBezTo>
                  <a:pt x="123" y="288"/>
                  <a:pt x="110" y="279"/>
                  <a:pt x="102" y="271"/>
                </a:cubicBezTo>
                <a:lnTo>
                  <a:pt x="102" y="157"/>
                </a:lnTo>
                <a:lnTo>
                  <a:pt x="127" y="157"/>
                </a:lnTo>
                <a:lnTo>
                  <a:pt x="140" y="157"/>
                </a:lnTo>
                <a:cubicBezTo>
                  <a:pt x="174" y="165"/>
                  <a:pt x="190" y="190"/>
                  <a:pt x="190" y="228"/>
                </a:cubicBezTo>
                <a:cubicBezTo>
                  <a:pt x="190" y="262"/>
                  <a:pt x="174" y="288"/>
                  <a:pt x="140" y="288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Freeform 13"/>
          <p:cNvSpPr>
            <a:spLocks/>
          </p:cNvSpPr>
          <p:nvPr userDrawn="1"/>
        </p:nvSpPr>
        <p:spPr bwMode="auto">
          <a:xfrm>
            <a:off x="10778649" y="666268"/>
            <a:ext cx="89658" cy="122864"/>
          </a:xfrm>
          <a:custGeom>
            <a:avLst/>
            <a:gdLst/>
            <a:ahLst/>
            <a:cxnLst>
              <a:cxn ang="0">
                <a:pos x="199" y="279"/>
              </a:cxn>
              <a:cxn ang="0">
                <a:pos x="101" y="279"/>
              </a:cxn>
              <a:cxn ang="0">
                <a:pos x="101" y="157"/>
              </a:cxn>
              <a:cxn ang="0">
                <a:pos x="156" y="157"/>
              </a:cxn>
              <a:cxn ang="0">
                <a:pos x="169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69" y="93"/>
              </a:cxn>
              <a:cxn ang="0">
                <a:pos x="156" y="136"/>
              </a:cxn>
              <a:cxn ang="0">
                <a:pos x="101" y="136"/>
              </a:cxn>
              <a:cxn ang="0">
                <a:pos x="101" y="30"/>
              </a:cxn>
              <a:cxn ang="0">
                <a:pos x="194" y="30"/>
              </a:cxn>
              <a:cxn ang="0">
                <a:pos x="207" y="81"/>
              </a:cxn>
              <a:cxn ang="0">
                <a:pos x="224" y="81"/>
              </a:cxn>
              <a:cxn ang="0">
                <a:pos x="220" y="0"/>
              </a:cxn>
              <a:cxn ang="0">
                <a:pos x="203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4" y="309"/>
              </a:cxn>
              <a:cxn ang="0">
                <a:pos x="237" y="220"/>
              </a:cxn>
              <a:cxn ang="0">
                <a:pos x="220" y="220"/>
              </a:cxn>
              <a:cxn ang="0">
                <a:pos x="199" y="279"/>
              </a:cxn>
            </a:cxnLst>
            <a:rect l="0" t="0" r="r" b="b"/>
            <a:pathLst>
              <a:path w="237" h="309">
                <a:moveTo>
                  <a:pt x="199" y="279"/>
                </a:moveTo>
                <a:lnTo>
                  <a:pt x="101" y="279"/>
                </a:lnTo>
                <a:lnTo>
                  <a:pt x="101" y="157"/>
                </a:lnTo>
                <a:lnTo>
                  <a:pt x="156" y="157"/>
                </a:lnTo>
                <a:lnTo>
                  <a:pt x="169" y="199"/>
                </a:lnTo>
                <a:lnTo>
                  <a:pt x="186" y="199"/>
                </a:lnTo>
                <a:cubicBezTo>
                  <a:pt x="182" y="182"/>
                  <a:pt x="182" y="165"/>
                  <a:pt x="182" y="144"/>
                </a:cubicBezTo>
                <a:cubicBezTo>
                  <a:pt x="182" y="127"/>
                  <a:pt x="182" y="110"/>
                  <a:pt x="186" y="93"/>
                </a:cubicBezTo>
                <a:lnTo>
                  <a:pt x="169" y="93"/>
                </a:lnTo>
                <a:lnTo>
                  <a:pt x="156" y="136"/>
                </a:lnTo>
                <a:lnTo>
                  <a:pt x="101" y="136"/>
                </a:lnTo>
                <a:lnTo>
                  <a:pt x="101" y="30"/>
                </a:lnTo>
                <a:lnTo>
                  <a:pt x="194" y="30"/>
                </a:lnTo>
                <a:lnTo>
                  <a:pt x="207" y="81"/>
                </a:lnTo>
                <a:lnTo>
                  <a:pt x="224" y="81"/>
                </a:lnTo>
                <a:lnTo>
                  <a:pt x="220" y="0"/>
                </a:lnTo>
                <a:lnTo>
                  <a:pt x="203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4" y="309"/>
                </a:lnTo>
                <a:lnTo>
                  <a:pt x="237" y="220"/>
                </a:lnTo>
                <a:lnTo>
                  <a:pt x="220" y="220"/>
                </a:lnTo>
                <a:lnTo>
                  <a:pt x="199" y="279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Freeform 14"/>
          <p:cNvSpPr>
            <a:spLocks/>
          </p:cNvSpPr>
          <p:nvPr userDrawn="1"/>
        </p:nvSpPr>
        <p:spPr bwMode="auto">
          <a:xfrm>
            <a:off x="10893211" y="666268"/>
            <a:ext cx="189277" cy="157731"/>
          </a:xfrm>
          <a:custGeom>
            <a:avLst/>
            <a:gdLst/>
            <a:ahLst/>
            <a:cxnLst>
              <a:cxn ang="0">
                <a:pos x="444" y="26"/>
              </a:cxn>
              <a:cxn ang="0">
                <a:pos x="490" y="17"/>
              </a:cxn>
              <a:cxn ang="0">
                <a:pos x="490" y="0"/>
              </a:cxn>
              <a:cxn ang="0">
                <a:pos x="338" y="0"/>
              </a:cxn>
              <a:cxn ang="0">
                <a:pos x="338" y="17"/>
              </a:cxn>
              <a:cxn ang="0">
                <a:pos x="380" y="26"/>
              </a:cxn>
              <a:cxn ang="0">
                <a:pos x="380" y="283"/>
              </a:cxn>
              <a:cxn ang="0">
                <a:pos x="275" y="283"/>
              </a:cxn>
              <a:cxn ang="0">
                <a:pos x="275" y="26"/>
              </a:cxn>
              <a:cxn ang="0">
                <a:pos x="317" y="17"/>
              </a:cxn>
              <a:cxn ang="0">
                <a:pos x="317" y="0"/>
              </a:cxn>
              <a:cxn ang="0">
                <a:pos x="169" y="0"/>
              </a:cxn>
              <a:cxn ang="0">
                <a:pos x="169" y="17"/>
              </a:cxn>
              <a:cxn ang="0">
                <a:pos x="211" y="26"/>
              </a:cxn>
              <a:cxn ang="0">
                <a:pos x="211" y="283"/>
              </a:cxn>
              <a:cxn ang="0">
                <a:pos x="106" y="283"/>
              </a:cxn>
              <a:cxn ang="0">
                <a:pos x="106" y="26"/>
              </a:cxn>
              <a:cxn ang="0">
                <a:pos x="148" y="17"/>
              </a:cxn>
              <a:cxn ang="0">
                <a:pos x="148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457" y="309"/>
              </a:cxn>
              <a:cxn ang="0">
                <a:pos x="457" y="398"/>
              </a:cxn>
              <a:cxn ang="0">
                <a:pos x="474" y="398"/>
              </a:cxn>
              <a:cxn ang="0">
                <a:pos x="495" y="283"/>
              </a:cxn>
              <a:cxn ang="0">
                <a:pos x="444" y="283"/>
              </a:cxn>
              <a:cxn ang="0">
                <a:pos x="444" y="26"/>
              </a:cxn>
            </a:cxnLst>
            <a:rect l="0" t="0" r="r" b="b"/>
            <a:pathLst>
              <a:path w="495" h="398">
                <a:moveTo>
                  <a:pt x="444" y="26"/>
                </a:moveTo>
                <a:lnTo>
                  <a:pt x="490" y="17"/>
                </a:lnTo>
                <a:lnTo>
                  <a:pt x="490" y="0"/>
                </a:lnTo>
                <a:lnTo>
                  <a:pt x="338" y="0"/>
                </a:lnTo>
                <a:lnTo>
                  <a:pt x="338" y="17"/>
                </a:lnTo>
                <a:lnTo>
                  <a:pt x="380" y="26"/>
                </a:lnTo>
                <a:lnTo>
                  <a:pt x="380" y="283"/>
                </a:lnTo>
                <a:lnTo>
                  <a:pt x="275" y="283"/>
                </a:lnTo>
                <a:lnTo>
                  <a:pt x="275" y="26"/>
                </a:lnTo>
                <a:lnTo>
                  <a:pt x="317" y="17"/>
                </a:lnTo>
                <a:lnTo>
                  <a:pt x="317" y="0"/>
                </a:lnTo>
                <a:lnTo>
                  <a:pt x="169" y="0"/>
                </a:lnTo>
                <a:lnTo>
                  <a:pt x="169" y="17"/>
                </a:lnTo>
                <a:lnTo>
                  <a:pt x="211" y="26"/>
                </a:lnTo>
                <a:lnTo>
                  <a:pt x="211" y="283"/>
                </a:lnTo>
                <a:lnTo>
                  <a:pt x="106" y="283"/>
                </a:lnTo>
                <a:lnTo>
                  <a:pt x="106" y="26"/>
                </a:lnTo>
                <a:lnTo>
                  <a:pt x="148" y="17"/>
                </a:lnTo>
                <a:lnTo>
                  <a:pt x="148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457" y="309"/>
                </a:lnTo>
                <a:lnTo>
                  <a:pt x="457" y="398"/>
                </a:lnTo>
                <a:lnTo>
                  <a:pt x="474" y="398"/>
                </a:lnTo>
                <a:lnTo>
                  <a:pt x="495" y="283"/>
                </a:lnTo>
                <a:lnTo>
                  <a:pt x="444" y="283"/>
                </a:lnTo>
                <a:lnTo>
                  <a:pt x="444" y="26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Freeform 15"/>
          <p:cNvSpPr>
            <a:spLocks/>
          </p:cNvSpPr>
          <p:nvPr userDrawn="1"/>
        </p:nvSpPr>
        <p:spPr bwMode="auto">
          <a:xfrm>
            <a:off x="11100751" y="666268"/>
            <a:ext cx="91317" cy="122864"/>
          </a:xfrm>
          <a:custGeom>
            <a:avLst/>
            <a:gdLst/>
            <a:ahLst/>
            <a:cxnLst>
              <a:cxn ang="0">
                <a:pos x="237" y="220"/>
              </a:cxn>
              <a:cxn ang="0">
                <a:pos x="224" y="220"/>
              </a:cxn>
              <a:cxn ang="0">
                <a:pos x="199" y="279"/>
              </a:cxn>
              <a:cxn ang="0">
                <a:pos x="102" y="279"/>
              </a:cxn>
              <a:cxn ang="0">
                <a:pos x="102" y="157"/>
              </a:cxn>
              <a:cxn ang="0">
                <a:pos x="157" y="157"/>
              </a:cxn>
              <a:cxn ang="0">
                <a:pos x="170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74" y="93"/>
              </a:cxn>
              <a:cxn ang="0">
                <a:pos x="157" y="136"/>
              </a:cxn>
              <a:cxn ang="0">
                <a:pos x="102" y="136"/>
              </a:cxn>
              <a:cxn ang="0">
                <a:pos x="102" y="30"/>
              </a:cxn>
              <a:cxn ang="0">
                <a:pos x="195" y="30"/>
              </a:cxn>
              <a:cxn ang="0">
                <a:pos x="208" y="81"/>
              </a:cxn>
              <a:cxn ang="0">
                <a:pos x="224" y="81"/>
              </a:cxn>
              <a:cxn ang="0">
                <a:pos x="22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37" y="220"/>
              </a:cxn>
            </a:cxnLst>
            <a:rect l="0" t="0" r="r" b="b"/>
            <a:pathLst>
              <a:path w="237" h="309">
                <a:moveTo>
                  <a:pt x="237" y="220"/>
                </a:moveTo>
                <a:lnTo>
                  <a:pt x="224" y="220"/>
                </a:lnTo>
                <a:lnTo>
                  <a:pt x="199" y="279"/>
                </a:lnTo>
                <a:lnTo>
                  <a:pt x="102" y="279"/>
                </a:lnTo>
                <a:lnTo>
                  <a:pt x="102" y="157"/>
                </a:lnTo>
                <a:lnTo>
                  <a:pt x="157" y="157"/>
                </a:lnTo>
                <a:lnTo>
                  <a:pt x="170" y="199"/>
                </a:lnTo>
                <a:lnTo>
                  <a:pt x="186" y="199"/>
                </a:lnTo>
                <a:cubicBezTo>
                  <a:pt x="186" y="182"/>
                  <a:pt x="182" y="165"/>
                  <a:pt x="182" y="144"/>
                </a:cubicBezTo>
                <a:cubicBezTo>
                  <a:pt x="182" y="127"/>
                  <a:pt x="186" y="110"/>
                  <a:pt x="186" y="93"/>
                </a:cubicBezTo>
                <a:lnTo>
                  <a:pt x="174" y="93"/>
                </a:lnTo>
                <a:lnTo>
                  <a:pt x="157" y="136"/>
                </a:lnTo>
                <a:lnTo>
                  <a:pt x="102" y="136"/>
                </a:lnTo>
                <a:lnTo>
                  <a:pt x="102" y="30"/>
                </a:lnTo>
                <a:lnTo>
                  <a:pt x="195" y="30"/>
                </a:lnTo>
                <a:lnTo>
                  <a:pt x="208" y="81"/>
                </a:lnTo>
                <a:lnTo>
                  <a:pt x="224" y="81"/>
                </a:lnTo>
                <a:lnTo>
                  <a:pt x="220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37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Freeform 16"/>
          <p:cNvSpPr>
            <a:spLocks/>
          </p:cNvSpPr>
          <p:nvPr userDrawn="1"/>
        </p:nvSpPr>
        <p:spPr bwMode="auto">
          <a:xfrm>
            <a:off x="11216974" y="666268"/>
            <a:ext cx="129505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6" y="26"/>
              </a:cxn>
              <a:cxn ang="0">
                <a:pos x="236" y="136"/>
              </a:cxn>
              <a:cxn ang="0">
                <a:pos x="105" y="136"/>
              </a:cxn>
              <a:cxn ang="0">
                <a:pos x="105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5" y="283"/>
              </a:cxn>
              <a:cxn ang="0">
                <a:pos x="105" y="161"/>
              </a:cxn>
              <a:cxn ang="0">
                <a:pos x="236" y="161"/>
              </a:cxn>
              <a:cxn ang="0">
                <a:pos x="236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6" y="26"/>
                </a:lnTo>
                <a:lnTo>
                  <a:pt x="236" y="136"/>
                </a:lnTo>
                <a:lnTo>
                  <a:pt x="105" y="136"/>
                </a:lnTo>
                <a:lnTo>
                  <a:pt x="105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5" y="283"/>
                </a:lnTo>
                <a:lnTo>
                  <a:pt x="105" y="161"/>
                </a:lnTo>
                <a:lnTo>
                  <a:pt x="236" y="161"/>
                </a:lnTo>
                <a:lnTo>
                  <a:pt x="236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Freeform 17"/>
          <p:cNvSpPr>
            <a:spLocks/>
          </p:cNvSpPr>
          <p:nvPr userDrawn="1"/>
        </p:nvSpPr>
        <p:spPr bwMode="auto">
          <a:xfrm>
            <a:off x="11368063" y="666268"/>
            <a:ext cx="131166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7" y="26"/>
              </a:cxn>
              <a:cxn ang="0">
                <a:pos x="237" y="30"/>
              </a:cxn>
              <a:cxn ang="0">
                <a:pos x="106" y="237"/>
              </a:cxn>
              <a:cxn ang="0">
                <a:pos x="106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6" y="283"/>
              </a:cxn>
              <a:cxn ang="0">
                <a:pos x="106" y="279"/>
              </a:cxn>
              <a:cxn ang="0">
                <a:pos x="237" y="72"/>
              </a:cxn>
              <a:cxn ang="0">
                <a:pos x="237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7" y="26"/>
                </a:lnTo>
                <a:lnTo>
                  <a:pt x="237" y="30"/>
                </a:lnTo>
                <a:lnTo>
                  <a:pt x="106" y="237"/>
                </a:lnTo>
                <a:lnTo>
                  <a:pt x="106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6" y="283"/>
                </a:lnTo>
                <a:lnTo>
                  <a:pt x="106" y="279"/>
                </a:lnTo>
                <a:lnTo>
                  <a:pt x="237" y="72"/>
                </a:lnTo>
                <a:lnTo>
                  <a:pt x="237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Freeform 18"/>
          <p:cNvSpPr>
            <a:spLocks/>
          </p:cNvSpPr>
          <p:nvPr userDrawn="1"/>
        </p:nvSpPr>
        <p:spPr bwMode="auto">
          <a:xfrm>
            <a:off x="11519152" y="666268"/>
            <a:ext cx="92978" cy="122864"/>
          </a:xfrm>
          <a:custGeom>
            <a:avLst/>
            <a:gdLst/>
            <a:ahLst/>
            <a:cxnLst>
              <a:cxn ang="0">
                <a:pos x="225" y="220"/>
              </a:cxn>
              <a:cxn ang="0">
                <a:pos x="199" y="279"/>
              </a:cxn>
              <a:cxn ang="0">
                <a:pos x="106" y="279"/>
              </a:cxn>
              <a:cxn ang="0">
                <a:pos x="106" y="157"/>
              </a:cxn>
              <a:cxn ang="0">
                <a:pos x="161" y="157"/>
              </a:cxn>
              <a:cxn ang="0">
                <a:pos x="174" y="199"/>
              </a:cxn>
              <a:cxn ang="0">
                <a:pos x="187" y="199"/>
              </a:cxn>
              <a:cxn ang="0">
                <a:pos x="187" y="144"/>
              </a:cxn>
              <a:cxn ang="0">
                <a:pos x="187" y="93"/>
              </a:cxn>
              <a:cxn ang="0">
                <a:pos x="174" y="93"/>
              </a:cxn>
              <a:cxn ang="0">
                <a:pos x="161" y="136"/>
              </a:cxn>
              <a:cxn ang="0">
                <a:pos x="106" y="136"/>
              </a:cxn>
              <a:cxn ang="0">
                <a:pos x="106" y="30"/>
              </a:cxn>
              <a:cxn ang="0">
                <a:pos x="195" y="30"/>
              </a:cxn>
              <a:cxn ang="0">
                <a:pos x="212" y="81"/>
              </a:cxn>
              <a:cxn ang="0">
                <a:pos x="225" y="81"/>
              </a:cxn>
              <a:cxn ang="0">
                <a:pos x="225" y="0"/>
              </a:cxn>
              <a:cxn ang="0">
                <a:pos x="0" y="0"/>
              </a:cxn>
              <a:cxn ang="0">
                <a:pos x="0" y="17"/>
              </a:cxn>
              <a:cxn ang="0">
                <a:pos x="43" y="26"/>
              </a:cxn>
              <a:cxn ang="0">
                <a:pos x="43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41" y="220"/>
              </a:cxn>
              <a:cxn ang="0">
                <a:pos x="225" y="220"/>
              </a:cxn>
            </a:cxnLst>
            <a:rect l="0" t="0" r="r" b="b"/>
            <a:pathLst>
              <a:path w="241" h="309">
                <a:moveTo>
                  <a:pt x="225" y="220"/>
                </a:moveTo>
                <a:lnTo>
                  <a:pt x="199" y="279"/>
                </a:lnTo>
                <a:lnTo>
                  <a:pt x="106" y="279"/>
                </a:lnTo>
                <a:lnTo>
                  <a:pt x="106" y="157"/>
                </a:lnTo>
                <a:lnTo>
                  <a:pt x="161" y="157"/>
                </a:lnTo>
                <a:lnTo>
                  <a:pt x="174" y="199"/>
                </a:lnTo>
                <a:lnTo>
                  <a:pt x="187" y="199"/>
                </a:lnTo>
                <a:lnTo>
                  <a:pt x="187" y="144"/>
                </a:lnTo>
                <a:lnTo>
                  <a:pt x="187" y="93"/>
                </a:lnTo>
                <a:lnTo>
                  <a:pt x="174" y="93"/>
                </a:lnTo>
                <a:lnTo>
                  <a:pt x="161" y="136"/>
                </a:lnTo>
                <a:lnTo>
                  <a:pt x="106" y="136"/>
                </a:lnTo>
                <a:lnTo>
                  <a:pt x="106" y="30"/>
                </a:lnTo>
                <a:lnTo>
                  <a:pt x="195" y="30"/>
                </a:lnTo>
                <a:lnTo>
                  <a:pt x="212" y="81"/>
                </a:lnTo>
                <a:lnTo>
                  <a:pt x="225" y="81"/>
                </a:lnTo>
                <a:lnTo>
                  <a:pt x="225" y="0"/>
                </a:lnTo>
                <a:lnTo>
                  <a:pt x="0" y="0"/>
                </a:lnTo>
                <a:lnTo>
                  <a:pt x="0" y="17"/>
                </a:lnTo>
                <a:lnTo>
                  <a:pt x="43" y="26"/>
                </a:lnTo>
                <a:lnTo>
                  <a:pt x="43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41" y="220"/>
                </a:lnTo>
                <a:lnTo>
                  <a:pt x="225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Freeform 19"/>
          <p:cNvSpPr>
            <a:spLocks noEditPoints="1"/>
          </p:cNvSpPr>
          <p:nvPr userDrawn="1"/>
        </p:nvSpPr>
        <p:spPr bwMode="auto">
          <a:xfrm>
            <a:off x="10735481" y="300997"/>
            <a:ext cx="240746" cy="303839"/>
          </a:xfrm>
          <a:custGeom>
            <a:avLst/>
            <a:gdLst/>
            <a:ahLst/>
            <a:cxnLst>
              <a:cxn ang="0">
                <a:pos x="317" y="774"/>
              </a:cxn>
              <a:cxn ang="0">
                <a:pos x="587" y="668"/>
              </a:cxn>
              <a:cxn ang="0">
                <a:pos x="630" y="85"/>
              </a:cxn>
              <a:cxn ang="0">
                <a:pos x="317" y="0"/>
              </a:cxn>
              <a:cxn ang="0">
                <a:pos x="160" y="42"/>
              </a:cxn>
              <a:cxn ang="0">
                <a:pos x="0" y="85"/>
              </a:cxn>
              <a:cxn ang="0">
                <a:pos x="42" y="668"/>
              </a:cxn>
              <a:cxn ang="0">
                <a:pos x="160" y="715"/>
              </a:cxn>
              <a:cxn ang="0">
                <a:pos x="317" y="774"/>
              </a:cxn>
              <a:cxn ang="0">
                <a:pos x="160" y="76"/>
              </a:cxn>
              <a:cxn ang="0">
                <a:pos x="160" y="76"/>
              </a:cxn>
              <a:cxn ang="0">
                <a:pos x="224" y="59"/>
              </a:cxn>
              <a:cxn ang="0">
                <a:pos x="160" y="161"/>
              </a:cxn>
              <a:cxn ang="0">
                <a:pos x="105" y="258"/>
              </a:cxn>
              <a:cxn ang="0">
                <a:pos x="105" y="186"/>
              </a:cxn>
              <a:cxn ang="0">
                <a:pos x="101" y="93"/>
              </a:cxn>
              <a:cxn ang="0">
                <a:pos x="160" y="76"/>
              </a:cxn>
              <a:cxn ang="0">
                <a:pos x="76" y="643"/>
              </a:cxn>
              <a:cxn ang="0">
                <a:pos x="76" y="643"/>
              </a:cxn>
              <a:cxn ang="0">
                <a:pos x="55" y="385"/>
              </a:cxn>
              <a:cxn ang="0">
                <a:pos x="114" y="389"/>
              </a:cxn>
              <a:cxn ang="0">
                <a:pos x="160" y="313"/>
              </a:cxn>
              <a:cxn ang="0">
                <a:pos x="228" y="203"/>
              </a:cxn>
              <a:cxn ang="0">
                <a:pos x="224" y="275"/>
              </a:cxn>
              <a:cxn ang="0">
                <a:pos x="228" y="397"/>
              </a:cxn>
              <a:cxn ang="0">
                <a:pos x="317" y="402"/>
              </a:cxn>
              <a:cxn ang="0">
                <a:pos x="317" y="34"/>
              </a:cxn>
              <a:cxn ang="0">
                <a:pos x="596" y="110"/>
              </a:cxn>
              <a:cxn ang="0">
                <a:pos x="575" y="385"/>
              </a:cxn>
              <a:cxn ang="0">
                <a:pos x="494" y="389"/>
              </a:cxn>
              <a:cxn ang="0">
                <a:pos x="507" y="156"/>
              </a:cxn>
              <a:cxn ang="0">
                <a:pos x="410" y="140"/>
              </a:cxn>
              <a:cxn ang="0">
                <a:pos x="406" y="397"/>
              </a:cxn>
              <a:cxn ang="0">
                <a:pos x="317" y="402"/>
              </a:cxn>
              <a:cxn ang="0">
                <a:pos x="317" y="736"/>
              </a:cxn>
              <a:cxn ang="0">
                <a:pos x="160" y="676"/>
              </a:cxn>
              <a:cxn ang="0">
                <a:pos x="76" y="643"/>
              </a:cxn>
            </a:cxnLst>
            <a:rect l="0" t="0" r="r" b="b"/>
            <a:pathLst>
              <a:path w="630" h="774">
                <a:moveTo>
                  <a:pt x="317" y="774"/>
                </a:moveTo>
                <a:lnTo>
                  <a:pt x="587" y="668"/>
                </a:lnTo>
                <a:lnTo>
                  <a:pt x="630" y="85"/>
                </a:lnTo>
                <a:lnTo>
                  <a:pt x="317" y="0"/>
                </a:lnTo>
                <a:lnTo>
                  <a:pt x="160" y="42"/>
                </a:lnTo>
                <a:lnTo>
                  <a:pt x="0" y="85"/>
                </a:lnTo>
                <a:lnTo>
                  <a:pt x="42" y="668"/>
                </a:lnTo>
                <a:lnTo>
                  <a:pt x="160" y="715"/>
                </a:lnTo>
                <a:lnTo>
                  <a:pt x="317" y="774"/>
                </a:lnTo>
                <a:close/>
                <a:moveTo>
                  <a:pt x="160" y="76"/>
                </a:moveTo>
                <a:lnTo>
                  <a:pt x="160" y="76"/>
                </a:lnTo>
                <a:lnTo>
                  <a:pt x="224" y="59"/>
                </a:lnTo>
                <a:lnTo>
                  <a:pt x="160" y="161"/>
                </a:lnTo>
                <a:lnTo>
                  <a:pt x="105" y="258"/>
                </a:lnTo>
                <a:lnTo>
                  <a:pt x="105" y="186"/>
                </a:lnTo>
                <a:lnTo>
                  <a:pt x="101" y="93"/>
                </a:lnTo>
                <a:lnTo>
                  <a:pt x="160" y="76"/>
                </a:lnTo>
                <a:close/>
                <a:moveTo>
                  <a:pt x="76" y="643"/>
                </a:moveTo>
                <a:lnTo>
                  <a:pt x="76" y="643"/>
                </a:lnTo>
                <a:lnTo>
                  <a:pt x="55" y="385"/>
                </a:lnTo>
                <a:lnTo>
                  <a:pt x="114" y="389"/>
                </a:lnTo>
                <a:lnTo>
                  <a:pt x="160" y="313"/>
                </a:lnTo>
                <a:lnTo>
                  <a:pt x="228" y="203"/>
                </a:lnTo>
                <a:lnTo>
                  <a:pt x="224" y="275"/>
                </a:lnTo>
                <a:lnTo>
                  <a:pt x="228" y="397"/>
                </a:lnTo>
                <a:lnTo>
                  <a:pt x="317" y="402"/>
                </a:lnTo>
                <a:lnTo>
                  <a:pt x="317" y="34"/>
                </a:lnTo>
                <a:lnTo>
                  <a:pt x="596" y="110"/>
                </a:lnTo>
                <a:lnTo>
                  <a:pt x="575" y="385"/>
                </a:lnTo>
                <a:lnTo>
                  <a:pt x="494" y="389"/>
                </a:lnTo>
                <a:lnTo>
                  <a:pt x="507" y="156"/>
                </a:lnTo>
                <a:lnTo>
                  <a:pt x="410" y="140"/>
                </a:lnTo>
                <a:lnTo>
                  <a:pt x="406" y="397"/>
                </a:lnTo>
                <a:lnTo>
                  <a:pt x="317" y="402"/>
                </a:lnTo>
                <a:lnTo>
                  <a:pt x="317" y="736"/>
                </a:lnTo>
                <a:lnTo>
                  <a:pt x="160" y="676"/>
                </a:lnTo>
                <a:lnTo>
                  <a:pt x="76" y="643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8" name="Группа 27"/>
          <p:cNvGrpSpPr/>
          <p:nvPr userDrawn="1"/>
        </p:nvGrpSpPr>
        <p:grpSpPr>
          <a:xfrm>
            <a:off x="0" y="548203"/>
            <a:ext cx="9888209" cy="33206"/>
            <a:chOff x="0" y="548203"/>
            <a:chExt cx="9888209" cy="33206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5361108" y="548203"/>
              <a:ext cx="4527101" cy="33206"/>
              <a:chOff x="5361108" y="546724"/>
              <a:chExt cx="4527101" cy="33206"/>
            </a:xfrm>
          </p:grpSpPr>
          <p:grpSp>
            <p:nvGrpSpPr>
              <p:cNvPr id="60" name="Группа 59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8" name="Группа 67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9" name="Группа 68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1" name="Группа 60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2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3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0" name="Группа 29"/>
            <p:cNvGrpSpPr/>
            <p:nvPr/>
          </p:nvGrpSpPr>
          <p:grpSpPr>
            <a:xfrm>
              <a:off x="1048040" y="548203"/>
              <a:ext cx="4527101" cy="33206"/>
              <a:chOff x="5361108" y="546724"/>
              <a:chExt cx="4527101" cy="33206"/>
            </a:xfrm>
          </p:grpSpPr>
          <p:grpSp>
            <p:nvGrpSpPr>
              <p:cNvPr id="46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5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7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8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9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" name="Группа 30"/>
            <p:cNvGrpSpPr/>
            <p:nvPr/>
          </p:nvGrpSpPr>
          <p:grpSpPr>
            <a:xfrm>
              <a:off x="0" y="548203"/>
              <a:ext cx="4527101" cy="33206"/>
              <a:chOff x="5361108" y="546724"/>
              <a:chExt cx="4527101" cy="33206"/>
            </a:xfrm>
          </p:grpSpPr>
          <p:grpSp>
            <p:nvGrpSpPr>
              <p:cNvPr id="32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0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3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3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xmlns="" val="351481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line.jpg"/>
          <p:cNvPicPr>
            <a:picLocks noChangeAspect="1"/>
          </p:cNvPicPr>
          <p:nvPr userDrawn="1"/>
        </p:nvPicPr>
        <p:blipFill rotWithShape="1">
          <a:blip r:embed="rId2" cstate="print"/>
          <a:srcRect l="176" t="10082" b="-3"/>
          <a:stretch/>
        </p:blipFill>
        <p:spPr>
          <a:xfrm rot="10800000">
            <a:off x="-3" y="6790649"/>
            <a:ext cx="12192001" cy="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26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3" y="1"/>
            <a:ext cx="12182951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3042" tIns="43042" rIns="43042" bIns="43042" anchor="ctr"/>
          <a:lstStyle/>
          <a:p>
            <a:pPr defTabSz="856845" eaLnBrk="1" hangingPunct="1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500">
              <a:solidFill>
                <a:srgbClr val="FFFFFF"/>
              </a:solidFill>
              <a:latin typeface="+mn-lt"/>
              <a:cs typeface="+mn-cs"/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224438" y="33120"/>
            <a:ext cx="1174312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86088" tIns="43045" rIns="86088" bIns="43045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54650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" y="6302668"/>
            <a:ext cx="12191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81086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3501905"/>
            <a:ext cx="12192000" cy="2701187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26" y="96046"/>
            <a:ext cx="9002774" cy="8176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17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005840"/>
            <a:ext cx="12192000" cy="82391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0" y="96046"/>
            <a:ext cx="8955088" cy="8176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00584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1829751"/>
            <a:ext cx="5157787" cy="44472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00584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829751"/>
            <a:ext cx="5183188" cy="44472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7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35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pic>
        <p:nvPicPr>
          <p:cNvPr id="12" name="Рисунок 11" descr="line.jpg"/>
          <p:cNvPicPr>
            <a:picLocks noChangeAspect="1"/>
          </p:cNvPicPr>
          <p:nvPr userDrawn="1"/>
        </p:nvPicPr>
        <p:blipFill rotWithShape="1">
          <a:blip r:embed="rId3" cstate="print"/>
          <a:srcRect l="176" t="10082" b="-3"/>
          <a:stretch/>
        </p:blipFill>
        <p:spPr>
          <a:xfrm rot="10800000">
            <a:off x="-3" y="6790649"/>
            <a:ext cx="12192001" cy="67350"/>
          </a:xfrm>
          <a:prstGeom prst="rect">
            <a:avLst/>
          </a:prstGeom>
        </p:spPr>
      </p:pic>
      <p:sp>
        <p:nvSpPr>
          <p:cNvPr id="13" name="AutoShape 4"/>
          <p:cNvSpPr>
            <a:spLocks noChangeAspect="1" noChangeArrowheads="1" noTextEdit="1"/>
          </p:cNvSpPr>
          <p:nvPr userDrawn="1"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10104558" y="546724"/>
            <a:ext cx="576131" cy="33206"/>
          </a:xfrm>
          <a:custGeom>
            <a:avLst/>
            <a:gdLst/>
            <a:ahLst/>
            <a:cxnLst>
              <a:cxn ang="0">
                <a:pos x="1505" y="0"/>
              </a:cxn>
              <a:cxn ang="0">
                <a:pos x="0" y="0"/>
              </a:cxn>
              <a:cxn ang="0">
                <a:pos x="0" y="84"/>
              </a:cxn>
              <a:cxn ang="0">
                <a:pos x="1509" y="84"/>
              </a:cxn>
              <a:cxn ang="0">
                <a:pos x="1505" y="0"/>
              </a:cxn>
            </a:cxnLst>
            <a:rect l="0" t="0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11029357" y="546724"/>
            <a:ext cx="576131" cy="33206"/>
          </a:xfrm>
          <a:custGeom>
            <a:avLst/>
            <a:gdLst/>
            <a:ahLst/>
            <a:cxnLst>
              <a:cxn ang="0">
                <a:pos x="1510" y="0"/>
              </a:cxn>
              <a:cxn ang="0">
                <a:pos x="9" y="0"/>
              </a:cxn>
              <a:cxn ang="0">
                <a:pos x="0" y="84"/>
              </a:cxn>
              <a:cxn ang="0">
                <a:pos x="1510" y="84"/>
              </a:cxn>
              <a:cxn ang="0">
                <a:pos x="1510" y="0"/>
              </a:cxn>
            </a:cxnLst>
            <a:rect l="0" t="0" r="r" b="b"/>
            <a:pathLst>
              <a:path w="1510" h="84">
                <a:moveTo>
                  <a:pt x="1510" y="0"/>
                </a:moveTo>
                <a:lnTo>
                  <a:pt x="9" y="0"/>
                </a:lnTo>
                <a:lnTo>
                  <a:pt x="0" y="84"/>
                </a:lnTo>
                <a:lnTo>
                  <a:pt x="1510" y="84"/>
                </a:lnTo>
                <a:lnTo>
                  <a:pt x="1510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10099577" y="666268"/>
            <a:ext cx="131166" cy="122864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48" y="309"/>
              </a:cxn>
              <a:cxn ang="0">
                <a:pos x="148" y="292"/>
              </a:cxn>
              <a:cxn ang="0">
                <a:pos x="106" y="283"/>
              </a:cxn>
              <a:cxn ang="0">
                <a:pos x="106" y="30"/>
              </a:cxn>
              <a:cxn ang="0">
                <a:pos x="232" y="30"/>
              </a:cxn>
              <a:cxn ang="0">
                <a:pos x="232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342" h="309">
                <a:moveTo>
                  <a:pt x="0" y="17"/>
                </a:move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48" y="309"/>
                </a:lnTo>
                <a:lnTo>
                  <a:pt x="148" y="292"/>
                </a:lnTo>
                <a:lnTo>
                  <a:pt x="106" y="283"/>
                </a:lnTo>
                <a:lnTo>
                  <a:pt x="106" y="30"/>
                </a:lnTo>
                <a:lnTo>
                  <a:pt x="232" y="30"/>
                </a:lnTo>
                <a:lnTo>
                  <a:pt x="232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Freeform 9"/>
          <p:cNvSpPr>
            <a:spLocks noEditPoints="1"/>
          </p:cNvSpPr>
          <p:nvPr userDrawn="1"/>
        </p:nvSpPr>
        <p:spPr bwMode="auto">
          <a:xfrm>
            <a:off x="10253987" y="666268"/>
            <a:ext cx="89658" cy="122864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139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39" y="309"/>
              </a:cxn>
              <a:cxn ang="0">
                <a:pos x="156" y="309"/>
              </a:cxn>
              <a:cxn ang="0">
                <a:pos x="156" y="292"/>
              </a:cxn>
              <a:cxn ang="0">
                <a:pos x="139" y="288"/>
              </a:cxn>
              <a:cxn ang="0">
                <a:pos x="101" y="283"/>
              </a:cxn>
              <a:cxn ang="0">
                <a:pos x="101" y="178"/>
              </a:cxn>
              <a:cxn ang="0">
                <a:pos x="127" y="178"/>
              </a:cxn>
              <a:cxn ang="0">
                <a:pos x="139" y="178"/>
              </a:cxn>
              <a:cxn ang="0">
                <a:pos x="236" y="81"/>
              </a:cxn>
              <a:cxn ang="0">
                <a:pos x="148" y="0"/>
              </a:cxn>
              <a:cxn ang="0">
                <a:pos x="139" y="161"/>
              </a:cxn>
              <a:cxn ang="0">
                <a:pos x="139" y="161"/>
              </a:cxn>
              <a:cxn ang="0">
                <a:pos x="118" y="161"/>
              </a:cxn>
              <a:cxn ang="0">
                <a:pos x="101" y="161"/>
              </a:cxn>
              <a:cxn ang="0">
                <a:pos x="101" y="21"/>
              </a:cxn>
              <a:cxn ang="0">
                <a:pos x="118" y="21"/>
              </a:cxn>
              <a:cxn ang="0">
                <a:pos x="139" y="26"/>
              </a:cxn>
              <a:cxn ang="0">
                <a:pos x="173" y="93"/>
              </a:cxn>
              <a:cxn ang="0">
                <a:pos x="139" y="161"/>
              </a:cxn>
            </a:cxnLst>
            <a:rect l="0" t="0" r="r" b="b"/>
            <a:pathLst>
              <a:path w="236" h="309">
                <a:moveTo>
                  <a:pt x="148" y="0"/>
                </a:moveTo>
                <a:lnTo>
                  <a:pt x="139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39" y="309"/>
                </a:lnTo>
                <a:lnTo>
                  <a:pt x="156" y="309"/>
                </a:lnTo>
                <a:lnTo>
                  <a:pt x="156" y="292"/>
                </a:lnTo>
                <a:lnTo>
                  <a:pt x="139" y="288"/>
                </a:lnTo>
                <a:lnTo>
                  <a:pt x="101" y="283"/>
                </a:lnTo>
                <a:lnTo>
                  <a:pt x="101" y="178"/>
                </a:lnTo>
                <a:lnTo>
                  <a:pt x="127" y="178"/>
                </a:lnTo>
                <a:lnTo>
                  <a:pt x="139" y="178"/>
                </a:lnTo>
                <a:cubicBezTo>
                  <a:pt x="203" y="174"/>
                  <a:pt x="236" y="144"/>
                  <a:pt x="236" y="81"/>
                </a:cubicBezTo>
                <a:cubicBezTo>
                  <a:pt x="236" y="26"/>
                  <a:pt x="198" y="0"/>
                  <a:pt x="148" y="0"/>
                </a:cubicBezTo>
                <a:close/>
                <a:moveTo>
                  <a:pt x="139" y="161"/>
                </a:moveTo>
                <a:lnTo>
                  <a:pt x="139" y="161"/>
                </a:lnTo>
                <a:lnTo>
                  <a:pt x="118" y="161"/>
                </a:lnTo>
                <a:lnTo>
                  <a:pt x="101" y="161"/>
                </a:lnTo>
                <a:lnTo>
                  <a:pt x="101" y="21"/>
                </a:lnTo>
                <a:lnTo>
                  <a:pt x="118" y="21"/>
                </a:lnTo>
                <a:cubicBezTo>
                  <a:pt x="122" y="21"/>
                  <a:pt x="131" y="21"/>
                  <a:pt x="139" y="26"/>
                </a:cubicBezTo>
                <a:cubicBezTo>
                  <a:pt x="156" y="30"/>
                  <a:pt x="173" y="51"/>
                  <a:pt x="173" y="93"/>
                </a:cubicBezTo>
                <a:cubicBezTo>
                  <a:pt x="173" y="123"/>
                  <a:pt x="165" y="152"/>
                  <a:pt x="139" y="161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Freeform 10"/>
          <p:cNvSpPr>
            <a:spLocks noEditPoints="1"/>
          </p:cNvSpPr>
          <p:nvPr userDrawn="1"/>
        </p:nvSpPr>
        <p:spPr bwMode="auto">
          <a:xfrm>
            <a:off x="10368549" y="664607"/>
            <a:ext cx="121204" cy="126184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56" y="0"/>
              </a:cxn>
              <a:cxn ang="0">
                <a:pos x="0" y="156"/>
              </a:cxn>
              <a:cxn ang="0">
                <a:pos x="156" y="317"/>
              </a:cxn>
              <a:cxn ang="0">
                <a:pos x="160" y="317"/>
              </a:cxn>
              <a:cxn ang="0">
                <a:pos x="317" y="156"/>
              </a:cxn>
              <a:cxn ang="0">
                <a:pos x="160" y="0"/>
              </a:cxn>
              <a:cxn ang="0">
                <a:pos x="160" y="300"/>
              </a:cxn>
              <a:cxn ang="0">
                <a:pos x="160" y="300"/>
              </a:cxn>
              <a:cxn ang="0">
                <a:pos x="156" y="300"/>
              </a:cxn>
              <a:cxn ang="0">
                <a:pos x="72" y="148"/>
              </a:cxn>
              <a:cxn ang="0">
                <a:pos x="156" y="17"/>
              </a:cxn>
              <a:cxn ang="0">
                <a:pos x="245" y="169"/>
              </a:cxn>
              <a:cxn ang="0">
                <a:pos x="160" y="300"/>
              </a:cxn>
            </a:cxnLst>
            <a:rect l="0" t="0" r="r" b="b"/>
            <a:pathLst>
              <a:path w="317" h="317">
                <a:moveTo>
                  <a:pt x="160" y="0"/>
                </a:moveTo>
                <a:lnTo>
                  <a:pt x="156" y="0"/>
                </a:lnTo>
                <a:cubicBezTo>
                  <a:pt x="55" y="0"/>
                  <a:pt x="0" y="55"/>
                  <a:pt x="0" y="156"/>
                </a:cubicBezTo>
                <a:cubicBezTo>
                  <a:pt x="0" y="262"/>
                  <a:pt x="55" y="317"/>
                  <a:pt x="156" y="317"/>
                </a:cubicBezTo>
                <a:lnTo>
                  <a:pt x="160" y="317"/>
                </a:lnTo>
                <a:cubicBezTo>
                  <a:pt x="258" y="317"/>
                  <a:pt x="317" y="262"/>
                  <a:pt x="317" y="156"/>
                </a:cubicBezTo>
                <a:cubicBezTo>
                  <a:pt x="317" y="55"/>
                  <a:pt x="262" y="0"/>
                  <a:pt x="160" y="0"/>
                </a:cubicBezTo>
                <a:close/>
                <a:moveTo>
                  <a:pt x="160" y="300"/>
                </a:moveTo>
                <a:lnTo>
                  <a:pt x="160" y="300"/>
                </a:lnTo>
                <a:lnTo>
                  <a:pt x="156" y="300"/>
                </a:lnTo>
                <a:cubicBezTo>
                  <a:pt x="110" y="296"/>
                  <a:pt x="72" y="258"/>
                  <a:pt x="72" y="148"/>
                </a:cubicBezTo>
                <a:cubicBezTo>
                  <a:pt x="72" y="55"/>
                  <a:pt x="106" y="21"/>
                  <a:pt x="156" y="17"/>
                </a:cubicBezTo>
                <a:cubicBezTo>
                  <a:pt x="207" y="21"/>
                  <a:pt x="245" y="63"/>
                  <a:pt x="245" y="169"/>
                </a:cubicBezTo>
                <a:cubicBezTo>
                  <a:pt x="245" y="232"/>
                  <a:pt x="220" y="300"/>
                  <a:pt x="160" y="300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10517978" y="664607"/>
            <a:ext cx="111241" cy="126184"/>
          </a:xfrm>
          <a:custGeom>
            <a:avLst/>
            <a:gdLst/>
            <a:ahLst/>
            <a:cxnLst>
              <a:cxn ang="0">
                <a:pos x="190" y="296"/>
              </a:cxn>
              <a:cxn ang="0">
                <a:pos x="72" y="156"/>
              </a:cxn>
              <a:cxn ang="0">
                <a:pos x="173" y="21"/>
              </a:cxn>
              <a:cxn ang="0">
                <a:pos x="266" y="101"/>
              </a:cxn>
              <a:cxn ang="0">
                <a:pos x="283" y="101"/>
              </a:cxn>
              <a:cxn ang="0">
                <a:pos x="283" y="17"/>
              </a:cxn>
              <a:cxn ang="0">
                <a:pos x="262" y="17"/>
              </a:cxn>
              <a:cxn ang="0">
                <a:pos x="165" y="0"/>
              </a:cxn>
              <a:cxn ang="0">
                <a:pos x="0" y="152"/>
              </a:cxn>
              <a:cxn ang="0">
                <a:pos x="165" y="317"/>
              </a:cxn>
              <a:cxn ang="0">
                <a:pos x="292" y="287"/>
              </a:cxn>
              <a:cxn ang="0">
                <a:pos x="292" y="241"/>
              </a:cxn>
              <a:cxn ang="0">
                <a:pos x="283" y="241"/>
              </a:cxn>
              <a:cxn ang="0">
                <a:pos x="190" y="296"/>
              </a:cxn>
            </a:cxnLst>
            <a:rect l="0" t="0" r="r" b="b"/>
            <a:pathLst>
              <a:path w="292" h="317">
                <a:moveTo>
                  <a:pt x="190" y="296"/>
                </a:moveTo>
                <a:cubicBezTo>
                  <a:pt x="114" y="296"/>
                  <a:pt x="72" y="224"/>
                  <a:pt x="72" y="156"/>
                </a:cubicBezTo>
                <a:cubicBezTo>
                  <a:pt x="72" y="80"/>
                  <a:pt x="110" y="21"/>
                  <a:pt x="173" y="21"/>
                </a:cubicBezTo>
                <a:cubicBezTo>
                  <a:pt x="224" y="21"/>
                  <a:pt x="258" y="51"/>
                  <a:pt x="266" y="101"/>
                </a:cubicBezTo>
                <a:lnTo>
                  <a:pt x="283" y="101"/>
                </a:lnTo>
                <a:lnTo>
                  <a:pt x="283" y="17"/>
                </a:lnTo>
                <a:lnTo>
                  <a:pt x="262" y="17"/>
                </a:lnTo>
                <a:cubicBezTo>
                  <a:pt x="233" y="8"/>
                  <a:pt x="199" y="0"/>
                  <a:pt x="165" y="0"/>
                </a:cubicBezTo>
                <a:cubicBezTo>
                  <a:pt x="76" y="0"/>
                  <a:pt x="0" y="47"/>
                  <a:pt x="0" y="152"/>
                </a:cubicBezTo>
                <a:cubicBezTo>
                  <a:pt x="0" y="254"/>
                  <a:pt x="68" y="317"/>
                  <a:pt x="165" y="317"/>
                </a:cubicBezTo>
                <a:cubicBezTo>
                  <a:pt x="237" y="317"/>
                  <a:pt x="262" y="300"/>
                  <a:pt x="292" y="287"/>
                </a:cubicBezTo>
                <a:lnTo>
                  <a:pt x="292" y="241"/>
                </a:lnTo>
                <a:lnTo>
                  <a:pt x="283" y="241"/>
                </a:lnTo>
                <a:cubicBezTo>
                  <a:pt x="271" y="279"/>
                  <a:pt x="228" y="296"/>
                  <a:pt x="190" y="296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Freeform 12"/>
          <p:cNvSpPr>
            <a:spLocks noEditPoints="1"/>
          </p:cNvSpPr>
          <p:nvPr userDrawn="1"/>
        </p:nvSpPr>
        <p:spPr bwMode="auto">
          <a:xfrm>
            <a:off x="10654125" y="666268"/>
            <a:ext cx="96299" cy="122864"/>
          </a:xfrm>
          <a:custGeom>
            <a:avLst/>
            <a:gdLst/>
            <a:ahLst/>
            <a:cxnLst>
              <a:cxn ang="0">
                <a:pos x="174" y="148"/>
              </a:cxn>
              <a:cxn ang="0">
                <a:pos x="174" y="144"/>
              </a:cxn>
              <a:cxn ang="0">
                <a:pos x="241" y="72"/>
              </a:cxn>
              <a:cxn ang="0">
                <a:pos x="14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40" y="309"/>
              </a:cxn>
              <a:cxn ang="0">
                <a:pos x="148" y="309"/>
              </a:cxn>
              <a:cxn ang="0">
                <a:pos x="254" y="228"/>
              </a:cxn>
              <a:cxn ang="0">
                <a:pos x="174" y="148"/>
              </a:cxn>
              <a:cxn ang="0">
                <a:pos x="102" y="21"/>
              </a:cxn>
              <a:cxn ang="0">
                <a:pos x="102" y="21"/>
              </a:cxn>
              <a:cxn ang="0">
                <a:pos x="140" y="26"/>
              </a:cxn>
              <a:cxn ang="0">
                <a:pos x="174" y="81"/>
              </a:cxn>
              <a:cxn ang="0">
                <a:pos x="140" y="136"/>
              </a:cxn>
              <a:cxn ang="0">
                <a:pos x="127" y="140"/>
              </a:cxn>
              <a:cxn ang="0">
                <a:pos x="102" y="140"/>
              </a:cxn>
              <a:cxn ang="0">
                <a:pos x="102" y="21"/>
              </a:cxn>
              <a:cxn ang="0">
                <a:pos x="140" y="288"/>
              </a:cxn>
              <a:cxn ang="0">
                <a:pos x="140" y="288"/>
              </a:cxn>
              <a:cxn ang="0">
                <a:pos x="102" y="271"/>
              </a:cxn>
              <a:cxn ang="0">
                <a:pos x="102" y="157"/>
              </a:cxn>
              <a:cxn ang="0">
                <a:pos x="127" y="157"/>
              </a:cxn>
              <a:cxn ang="0">
                <a:pos x="140" y="157"/>
              </a:cxn>
              <a:cxn ang="0">
                <a:pos x="190" y="228"/>
              </a:cxn>
              <a:cxn ang="0">
                <a:pos x="140" y="288"/>
              </a:cxn>
            </a:cxnLst>
            <a:rect l="0" t="0" r="r" b="b"/>
            <a:pathLst>
              <a:path w="254" h="309">
                <a:moveTo>
                  <a:pt x="174" y="148"/>
                </a:moveTo>
                <a:lnTo>
                  <a:pt x="174" y="144"/>
                </a:lnTo>
                <a:cubicBezTo>
                  <a:pt x="212" y="136"/>
                  <a:pt x="241" y="110"/>
                  <a:pt x="241" y="72"/>
                </a:cubicBezTo>
                <a:cubicBezTo>
                  <a:pt x="241" y="21"/>
                  <a:pt x="199" y="0"/>
                  <a:pt x="140" y="0"/>
                </a:cubicBez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40" y="309"/>
                </a:lnTo>
                <a:lnTo>
                  <a:pt x="148" y="309"/>
                </a:lnTo>
                <a:cubicBezTo>
                  <a:pt x="207" y="309"/>
                  <a:pt x="254" y="279"/>
                  <a:pt x="254" y="228"/>
                </a:cubicBezTo>
                <a:cubicBezTo>
                  <a:pt x="254" y="174"/>
                  <a:pt x="224" y="152"/>
                  <a:pt x="174" y="148"/>
                </a:cubicBezTo>
                <a:close/>
                <a:moveTo>
                  <a:pt x="102" y="21"/>
                </a:moveTo>
                <a:lnTo>
                  <a:pt x="102" y="21"/>
                </a:lnTo>
                <a:cubicBezTo>
                  <a:pt x="114" y="21"/>
                  <a:pt x="127" y="21"/>
                  <a:pt x="140" y="26"/>
                </a:cubicBezTo>
                <a:cubicBezTo>
                  <a:pt x="161" y="30"/>
                  <a:pt x="174" y="47"/>
                  <a:pt x="174" y="81"/>
                </a:cubicBezTo>
                <a:cubicBezTo>
                  <a:pt x="174" y="106"/>
                  <a:pt x="165" y="131"/>
                  <a:pt x="140" y="136"/>
                </a:cubicBezTo>
                <a:cubicBezTo>
                  <a:pt x="135" y="136"/>
                  <a:pt x="131" y="140"/>
                  <a:pt x="127" y="140"/>
                </a:cubicBezTo>
                <a:lnTo>
                  <a:pt x="102" y="140"/>
                </a:lnTo>
                <a:lnTo>
                  <a:pt x="102" y="21"/>
                </a:lnTo>
                <a:close/>
                <a:moveTo>
                  <a:pt x="140" y="288"/>
                </a:moveTo>
                <a:lnTo>
                  <a:pt x="140" y="288"/>
                </a:lnTo>
                <a:cubicBezTo>
                  <a:pt x="123" y="288"/>
                  <a:pt x="110" y="279"/>
                  <a:pt x="102" y="271"/>
                </a:cubicBezTo>
                <a:lnTo>
                  <a:pt x="102" y="157"/>
                </a:lnTo>
                <a:lnTo>
                  <a:pt x="127" y="157"/>
                </a:lnTo>
                <a:lnTo>
                  <a:pt x="140" y="157"/>
                </a:lnTo>
                <a:cubicBezTo>
                  <a:pt x="174" y="165"/>
                  <a:pt x="190" y="190"/>
                  <a:pt x="190" y="228"/>
                </a:cubicBezTo>
                <a:cubicBezTo>
                  <a:pt x="190" y="262"/>
                  <a:pt x="174" y="288"/>
                  <a:pt x="140" y="288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Freeform 13"/>
          <p:cNvSpPr>
            <a:spLocks/>
          </p:cNvSpPr>
          <p:nvPr userDrawn="1"/>
        </p:nvSpPr>
        <p:spPr bwMode="auto">
          <a:xfrm>
            <a:off x="10778649" y="666268"/>
            <a:ext cx="89658" cy="122864"/>
          </a:xfrm>
          <a:custGeom>
            <a:avLst/>
            <a:gdLst/>
            <a:ahLst/>
            <a:cxnLst>
              <a:cxn ang="0">
                <a:pos x="199" y="279"/>
              </a:cxn>
              <a:cxn ang="0">
                <a:pos x="101" y="279"/>
              </a:cxn>
              <a:cxn ang="0">
                <a:pos x="101" y="157"/>
              </a:cxn>
              <a:cxn ang="0">
                <a:pos x="156" y="157"/>
              </a:cxn>
              <a:cxn ang="0">
                <a:pos x="169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69" y="93"/>
              </a:cxn>
              <a:cxn ang="0">
                <a:pos x="156" y="136"/>
              </a:cxn>
              <a:cxn ang="0">
                <a:pos x="101" y="136"/>
              </a:cxn>
              <a:cxn ang="0">
                <a:pos x="101" y="30"/>
              </a:cxn>
              <a:cxn ang="0">
                <a:pos x="194" y="30"/>
              </a:cxn>
              <a:cxn ang="0">
                <a:pos x="207" y="81"/>
              </a:cxn>
              <a:cxn ang="0">
                <a:pos x="224" y="81"/>
              </a:cxn>
              <a:cxn ang="0">
                <a:pos x="220" y="0"/>
              </a:cxn>
              <a:cxn ang="0">
                <a:pos x="203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4" y="309"/>
              </a:cxn>
              <a:cxn ang="0">
                <a:pos x="237" y="220"/>
              </a:cxn>
              <a:cxn ang="0">
                <a:pos x="220" y="220"/>
              </a:cxn>
              <a:cxn ang="0">
                <a:pos x="199" y="279"/>
              </a:cxn>
            </a:cxnLst>
            <a:rect l="0" t="0" r="r" b="b"/>
            <a:pathLst>
              <a:path w="237" h="309">
                <a:moveTo>
                  <a:pt x="199" y="279"/>
                </a:moveTo>
                <a:lnTo>
                  <a:pt x="101" y="279"/>
                </a:lnTo>
                <a:lnTo>
                  <a:pt x="101" y="157"/>
                </a:lnTo>
                <a:lnTo>
                  <a:pt x="156" y="157"/>
                </a:lnTo>
                <a:lnTo>
                  <a:pt x="169" y="199"/>
                </a:lnTo>
                <a:lnTo>
                  <a:pt x="186" y="199"/>
                </a:lnTo>
                <a:cubicBezTo>
                  <a:pt x="182" y="182"/>
                  <a:pt x="182" y="165"/>
                  <a:pt x="182" y="144"/>
                </a:cubicBezTo>
                <a:cubicBezTo>
                  <a:pt x="182" y="127"/>
                  <a:pt x="182" y="110"/>
                  <a:pt x="186" y="93"/>
                </a:cubicBezTo>
                <a:lnTo>
                  <a:pt x="169" y="93"/>
                </a:lnTo>
                <a:lnTo>
                  <a:pt x="156" y="136"/>
                </a:lnTo>
                <a:lnTo>
                  <a:pt x="101" y="136"/>
                </a:lnTo>
                <a:lnTo>
                  <a:pt x="101" y="30"/>
                </a:lnTo>
                <a:lnTo>
                  <a:pt x="194" y="30"/>
                </a:lnTo>
                <a:lnTo>
                  <a:pt x="207" y="81"/>
                </a:lnTo>
                <a:lnTo>
                  <a:pt x="224" y="81"/>
                </a:lnTo>
                <a:lnTo>
                  <a:pt x="220" y="0"/>
                </a:lnTo>
                <a:lnTo>
                  <a:pt x="203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4" y="309"/>
                </a:lnTo>
                <a:lnTo>
                  <a:pt x="237" y="220"/>
                </a:lnTo>
                <a:lnTo>
                  <a:pt x="220" y="220"/>
                </a:lnTo>
                <a:lnTo>
                  <a:pt x="199" y="279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Freeform 14"/>
          <p:cNvSpPr>
            <a:spLocks/>
          </p:cNvSpPr>
          <p:nvPr userDrawn="1"/>
        </p:nvSpPr>
        <p:spPr bwMode="auto">
          <a:xfrm>
            <a:off x="10893211" y="666268"/>
            <a:ext cx="189277" cy="157731"/>
          </a:xfrm>
          <a:custGeom>
            <a:avLst/>
            <a:gdLst/>
            <a:ahLst/>
            <a:cxnLst>
              <a:cxn ang="0">
                <a:pos x="444" y="26"/>
              </a:cxn>
              <a:cxn ang="0">
                <a:pos x="490" y="17"/>
              </a:cxn>
              <a:cxn ang="0">
                <a:pos x="490" y="0"/>
              </a:cxn>
              <a:cxn ang="0">
                <a:pos x="338" y="0"/>
              </a:cxn>
              <a:cxn ang="0">
                <a:pos x="338" y="17"/>
              </a:cxn>
              <a:cxn ang="0">
                <a:pos x="380" y="26"/>
              </a:cxn>
              <a:cxn ang="0">
                <a:pos x="380" y="283"/>
              </a:cxn>
              <a:cxn ang="0">
                <a:pos x="275" y="283"/>
              </a:cxn>
              <a:cxn ang="0">
                <a:pos x="275" y="26"/>
              </a:cxn>
              <a:cxn ang="0">
                <a:pos x="317" y="17"/>
              </a:cxn>
              <a:cxn ang="0">
                <a:pos x="317" y="0"/>
              </a:cxn>
              <a:cxn ang="0">
                <a:pos x="169" y="0"/>
              </a:cxn>
              <a:cxn ang="0">
                <a:pos x="169" y="17"/>
              </a:cxn>
              <a:cxn ang="0">
                <a:pos x="211" y="26"/>
              </a:cxn>
              <a:cxn ang="0">
                <a:pos x="211" y="283"/>
              </a:cxn>
              <a:cxn ang="0">
                <a:pos x="106" y="283"/>
              </a:cxn>
              <a:cxn ang="0">
                <a:pos x="106" y="26"/>
              </a:cxn>
              <a:cxn ang="0">
                <a:pos x="148" y="17"/>
              </a:cxn>
              <a:cxn ang="0">
                <a:pos x="148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457" y="309"/>
              </a:cxn>
              <a:cxn ang="0">
                <a:pos x="457" y="398"/>
              </a:cxn>
              <a:cxn ang="0">
                <a:pos x="474" y="398"/>
              </a:cxn>
              <a:cxn ang="0">
                <a:pos x="495" y="283"/>
              </a:cxn>
              <a:cxn ang="0">
                <a:pos x="444" y="283"/>
              </a:cxn>
              <a:cxn ang="0">
                <a:pos x="444" y="26"/>
              </a:cxn>
            </a:cxnLst>
            <a:rect l="0" t="0" r="r" b="b"/>
            <a:pathLst>
              <a:path w="495" h="398">
                <a:moveTo>
                  <a:pt x="444" y="26"/>
                </a:moveTo>
                <a:lnTo>
                  <a:pt x="490" y="17"/>
                </a:lnTo>
                <a:lnTo>
                  <a:pt x="490" y="0"/>
                </a:lnTo>
                <a:lnTo>
                  <a:pt x="338" y="0"/>
                </a:lnTo>
                <a:lnTo>
                  <a:pt x="338" y="17"/>
                </a:lnTo>
                <a:lnTo>
                  <a:pt x="380" y="26"/>
                </a:lnTo>
                <a:lnTo>
                  <a:pt x="380" y="283"/>
                </a:lnTo>
                <a:lnTo>
                  <a:pt x="275" y="283"/>
                </a:lnTo>
                <a:lnTo>
                  <a:pt x="275" y="26"/>
                </a:lnTo>
                <a:lnTo>
                  <a:pt x="317" y="17"/>
                </a:lnTo>
                <a:lnTo>
                  <a:pt x="317" y="0"/>
                </a:lnTo>
                <a:lnTo>
                  <a:pt x="169" y="0"/>
                </a:lnTo>
                <a:lnTo>
                  <a:pt x="169" y="17"/>
                </a:lnTo>
                <a:lnTo>
                  <a:pt x="211" y="26"/>
                </a:lnTo>
                <a:lnTo>
                  <a:pt x="211" y="283"/>
                </a:lnTo>
                <a:lnTo>
                  <a:pt x="106" y="283"/>
                </a:lnTo>
                <a:lnTo>
                  <a:pt x="106" y="26"/>
                </a:lnTo>
                <a:lnTo>
                  <a:pt x="148" y="17"/>
                </a:lnTo>
                <a:lnTo>
                  <a:pt x="148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457" y="309"/>
                </a:lnTo>
                <a:lnTo>
                  <a:pt x="457" y="398"/>
                </a:lnTo>
                <a:lnTo>
                  <a:pt x="474" y="398"/>
                </a:lnTo>
                <a:lnTo>
                  <a:pt x="495" y="283"/>
                </a:lnTo>
                <a:lnTo>
                  <a:pt x="444" y="283"/>
                </a:lnTo>
                <a:lnTo>
                  <a:pt x="444" y="26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Freeform 15"/>
          <p:cNvSpPr>
            <a:spLocks/>
          </p:cNvSpPr>
          <p:nvPr userDrawn="1"/>
        </p:nvSpPr>
        <p:spPr bwMode="auto">
          <a:xfrm>
            <a:off x="11100751" y="666268"/>
            <a:ext cx="91317" cy="122864"/>
          </a:xfrm>
          <a:custGeom>
            <a:avLst/>
            <a:gdLst/>
            <a:ahLst/>
            <a:cxnLst>
              <a:cxn ang="0">
                <a:pos x="237" y="220"/>
              </a:cxn>
              <a:cxn ang="0">
                <a:pos x="224" y="220"/>
              </a:cxn>
              <a:cxn ang="0">
                <a:pos x="199" y="279"/>
              </a:cxn>
              <a:cxn ang="0">
                <a:pos x="102" y="279"/>
              </a:cxn>
              <a:cxn ang="0">
                <a:pos x="102" y="157"/>
              </a:cxn>
              <a:cxn ang="0">
                <a:pos x="157" y="157"/>
              </a:cxn>
              <a:cxn ang="0">
                <a:pos x="170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74" y="93"/>
              </a:cxn>
              <a:cxn ang="0">
                <a:pos x="157" y="136"/>
              </a:cxn>
              <a:cxn ang="0">
                <a:pos x="102" y="136"/>
              </a:cxn>
              <a:cxn ang="0">
                <a:pos x="102" y="30"/>
              </a:cxn>
              <a:cxn ang="0">
                <a:pos x="195" y="30"/>
              </a:cxn>
              <a:cxn ang="0">
                <a:pos x="208" y="81"/>
              </a:cxn>
              <a:cxn ang="0">
                <a:pos x="224" y="81"/>
              </a:cxn>
              <a:cxn ang="0">
                <a:pos x="22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37" y="220"/>
              </a:cxn>
            </a:cxnLst>
            <a:rect l="0" t="0" r="r" b="b"/>
            <a:pathLst>
              <a:path w="237" h="309">
                <a:moveTo>
                  <a:pt x="237" y="220"/>
                </a:moveTo>
                <a:lnTo>
                  <a:pt x="224" y="220"/>
                </a:lnTo>
                <a:lnTo>
                  <a:pt x="199" y="279"/>
                </a:lnTo>
                <a:lnTo>
                  <a:pt x="102" y="279"/>
                </a:lnTo>
                <a:lnTo>
                  <a:pt x="102" y="157"/>
                </a:lnTo>
                <a:lnTo>
                  <a:pt x="157" y="157"/>
                </a:lnTo>
                <a:lnTo>
                  <a:pt x="170" y="199"/>
                </a:lnTo>
                <a:lnTo>
                  <a:pt x="186" y="199"/>
                </a:lnTo>
                <a:cubicBezTo>
                  <a:pt x="186" y="182"/>
                  <a:pt x="182" y="165"/>
                  <a:pt x="182" y="144"/>
                </a:cubicBezTo>
                <a:cubicBezTo>
                  <a:pt x="182" y="127"/>
                  <a:pt x="186" y="110"/>
                  <a:pt x="186" y="93"/>
                </a:cubicBezTo>
                <a:lnTo>
                  <a:pt x="174" y="93"/>
                </a:lnTo>
                <a:lnTo>
                  <a:pt x="157" y="136"/>
                </a:lnTo>
                <a:lnTo>
                  <a:pt x="102" y="136"/>
                </a:lnTo>
                <a:lnTo>
                  <a:pt x="102" y="30"/>
                </a:lnTo>
                <a:lnTo>
                  <a:pt x="195" y="30"/>
                </a:lnTo>
                <a:lnTo>
                  <a:pt x="208" y="81"/>
                </a:lnTo>
                <a:lnTo>
                  <a:pt x="224" y="81"/>
                </a:lnTo>
                <a:lnTo>
                  <a:pt x="220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37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Freeform 16"/>
          <p:cNvSpPr>
            <a:spLocks/>
          </p:cNvSpPr>
          <p:nvPr userDrawn="1"/>
        </p:nvSpPr>
        <p:spPr bwMode="auto">
          <a:xfrm>
            <a:off x="11216974" y="666268"/>
            <a:ext cx="129505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6" y="26"/>
              </a:cxn>
              <a:cxn ang="0">
                <a:pos x="236" y="136"/>
              </a:cxn>
              <a:cxn ang="0">
                <a:pos x="105" y="136"/>
              </a:cxn>
              <a:cxn ang="0">
                <a:pos x="105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5" y="283"/>
              </a:cxn>
              <a:cxn ang="0">
                <a:pos x="105" y="161"/>
              </a:cxn>
              <a:cxn ang="0">
                <a:pos x="236" y="161"/>
              </a:cxn>
              <a:cxn ang="0">
                <a:pos x="236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6" y="26"/>
                </a:lnTo>
                <a:lnTo>
                  <a:pt x="236" y="136"/>
                </a:lnTo>
                <a:lnTo>
                  <a:pt x="105" y="136"/>
                </a:lnTo>
                <a:lnTo>
                  <a:pt x="105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5" y="283"/>
                </a:lnTo>
                <a:lnTo>
                  <a:pt x="105" y="161"/>
                </a:lnTo>
                <a:lnTo>
                  <a:pt x="236" y="161"/>
                </a:lnTo>
                <a:lnTo>
                  <a:pt x="236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Freeform 17"/>
          <p:cNvSpPr>
            <a:spLocks/>
          </p:cNvSpPr>
          <p:nvPr userDrawn="1"/>
        </p:nvSpPr>
        <p:spPr bwMode="auto">
          <a:xfrm>
            <a:off x="11368063" y="666268"/>
            <a:ext cx="131166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7" y="26"/>
              </a:cxn>
              <a:cxn ang="0">
                <a:pos x="237" y="30"/>
              </a:cxn>
              <a:cxn ang="0">
                <a:pos x="106" y="237"/>
              </a:cxn>
              <a:cxn ang="0">
                <a:pos x="106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6" y="283"/>
              </a:cxn>
              <a:cxn ang="0">
                <a:pos x="106" y="279"/>
              </a:cxn>
              <a:cxn ang="0">
                <a:pos x="237" y="72"/>
              </a:cxn>
              <a:cxn ang="0">
                <a:pos x="237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7" y="26"/>
                </a:lnTo>
                <a:lnTo>
                  <a:pt x="237" y="30"/>
                </a:lnTo>
                <a:lnTo>
                  <a:pt x="106" y="237"/>
                </a:lnTo>
                <a:lnTo>
                  <a:pt x="106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6" y="283"/>
                </a:lnTo>
                <a:lnTo>
                  <a:pt x="106" y="279"/>
                </a:lnTo>
                <a:lnTo>
                  <a:pt x="237" y="72"/>
                </a:lnTo>
                <a:lnTo>
                  <a:pt x="237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Freeform 18"/>
          <p:cNvSpPr>
            <a:spLocks/>
          </p:cNvSpPr>
          <p:nvPr userDrawn="1"/>
        </p:nvSpPr>
        <p:spPr bwMode="auto">
          <a:xfrm>
            <a:off x="11519152" y="666268"/>
            <a:ext cx="92978" cy="122864"/>
          </a:xfrm>
          <a:custGeom>
            <a:avLst/>
            <a:gdLst/>
            <a:ahLst/>
            <a:cxnLst>
              <a:cxn ang="0">
                <a:pos x="225" y="220"/>
              </a:cxn>
              <a:cxn ang="0">
                <a:pos x="199" y="279"/>
              </a:cxn>
              <a:cxn ang="0">
                <a:pos x="106" y="279"/>
              </a:cxn>
              <a:cxn ang="0">
                <a:pos x="106" y="157"/>
              </a:cxn>
              <a:cxn ang="0">
                <a:pos x="161" y="157"/>
              </a:cxn>
              <a:cxn ang="0">
                <a:pos x="174" y="199"/>
              </a:cxn>
              <a:cxn ang="0">
                <a:pos x="187" y="199"/>
              </a:cxn>
              <a:cxn ang="0">
                <a:pos x="187" y="144"/>
              </a:cxn>
              <a:cxn ang="0">
                <a:pos x="187" y="93"/>
              </a:cxn>
              <a:cxn ang="0">
                <a:pos x="174" y="93"/>
              </a:cxn>
              <a:cxn ang="0">
                <a:pos x="161" y="136"/>
              </a:cxn>
              <a:cxn ang="0">
                <a:pos x="106" y="136"/>
              </a:cxn>
              <a:cxn ang="0">
                <a:pos x="106" y="30"/>
              </a:cxn>
              <a:cxn ang="0">
                <a:pos x="195" y="30"/>
              </a:cxn>
              <a:cxn ang="0">
                <a:pos x="212" y="81"/>
              </a:cxn>
              <a:cxn ang="0">
                <a:pos x="225" y="81"/>
              </a:cxn>
              <a:cxn ang="0">
                <a:pos x="225" y="0"/>
              </a:cxn>
              <a:cxn ang="0">
                <a:pos x="0" y="0"/>
              </a:cxn>
              <a:cxn ang="0">
                <a:pos x="0" y="17"/>
              </a:cxn>
              <a:cxn ang="0">
                <a:pos x="43" y="26"/>
              </a:cxn>
              <a:cxn ang="0">
                <a:pos x="43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41" y="220"/>
              </a:cxn>
              <a:cxn ang="0">
                <a:pos x="225" y="220"/>
              </a:cxn>
            </a:cxnLst>
            <a:rect l="0" t="0" r="r" b="b"/>
            <a:pathLst>
              <a:path w="241" h="309">
                <a:moveTo>
                  <a:pt x="225" y="220"/>
                </a:moveTo>
                <a:lnTo>
                  <a:pt x="199" y="279"/>
                </a:lnTo>
                <a:lnTo>
                  <a:pt x="106" y="279"/>
                </a:lnTo>
                <a:lnTo>
                  <a:pt x="106" y="157"/>
                </a:lnTo>
                <a:lnTo>
                  <a:pt x="161" y="157"/>
                </a:lnTo>
                <a:lnTo>
                  <a:pt x="174" y="199"/>
                </a:lnTo>
                <a:lnTo>
                  <a:pt x="187" y="199"/>
                </a:lnTo>
                <a:lnTo>
                  <a:pt x="187" y="144"/>
                </a:lnTo>
                <a:lnTo>
                  <a:pt x="187" y="93"/>
                </a:lnTo>
                <a:lnTo>
                  <a:pt x="174" y="93"/>
                </a:lnTo>
                <a:lnTo>
                  <a:pt x="161" y="136"/>
                </a:lnTo>
                <a:lnTo>
                  <a:pt x="106" y="136"/>
                </a:lnTo>
                <a:lnTo>
                  <a:pt x="106" y="30"/>
                </a:lnTo>
                <a:lnTo>
                  <a:pt x="195" y="30"/>
                </a:lnTo>
                <a:lnTo>
                  <a:pt x="212" y="81"/>
                </a:lnTo>
                <a:lnTo>
                  <a:pt x="225" y="81"/>
                </a:lnTo>
                <a:lnTo>
                  <a:pt x="225" y="0"/>
                </a:lnTo>
                <a:lnTo>
                  <a:pt x="0" y="0"/>
                </a:lnTo>
                <a:lnTo>
                  <a:pt x="0" y="17"/>
                </a:lnTo>
                <a:lnTo>
                  <a:pt x="43" y="26"/>
                </a:lnTo>
                <a:lnTo>
                  <a:pt x="43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41" y="220"/>
                </a:lnTo>
                <a:lnTo>
                  <a:pt x="225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Freeform 19"/>
          <p:cNvSpPr>
            <a:spLocks noEditPoints="1"/>
          </p:cNvSpPr>
          <p:nvPr userDrawn="1"/>
        </p:nvSpPr>
        <p:spPr bwMode="auto">
          <a:xfrm>
            <a:off x="10735481" y="300997"/>
            <a:ext cx="240746" cy="303839"/>
          </a:xfrm>
          <a:custGeom>
            <a:avLst/>
            <a:gdLst/>
            <a:ahLst/>
            <a:cxnLst>
              <a:cxn ang="0">
                <a:pos x="317" y="774"/>
              </a:cxn>
              <a:cxn ang="0">
                <a:pos x="587" y="668"/>
              </a:cxn>
              <a:cxn ang="0">
                <a:pos x="630" y="85"/>
              </a:cxn>
              <a:cxn ang="0">
                <a:pos x="317" y="0"/>
              </a:cxn>
              <a:cxn ang="0">
                <a:pos x="160" y="42"/>
              </a:cxn>
              <a:cxn ang="0">
                <a:pos x="0" y="85"/>
              </a:cxn>
              <a:cxn ang="0">
                <a:pos x="42" y="668"/>
              </a:cxn>
              <a:cxn ang="0">
                <a:pos x="160" y="715"/>
              </a:cxn>
              <a:cxn ang="0">
                <a:pos x="317" y="774"/>
              </a:cxn>
              <a:cxn ang="0">
                <a:pos x="160" y="76"/>
              </a:cxn>
              <a:cxn ang="0">
                <a:pos x="160" y="76"/>
              </a:cxn>
              <a:cxn ang="0">
                <a:pos x="224" y="59"/>
              </a:cxn>
              <a:cxn ang="0">
                <a:pos x="160" y="161"/>
              </a:cxn>
              <a:cxn ang="0">
                <a:pos x="105" y="258"/>
              </a:cxn>
              <a:cxn ang="0">
                <a:pos x="105" y="186"/>
              </a:cxn>
              <a:cxn ang="0">
                <a:pos x="101" y="93"/>
              </a:cxn>
              <a:cxn ang="0">
                <a:pos x="160" y="76"/>
              </a:cxn>
              <a:cxn ang="0">
                <a:pos x="76" y="643"/>
              </a:cxn>
              <a:cxn ang="0">
                <a:pos x="76" y="643"/>
              </a:cxn>
              <a:cxn ang="0">
                <a:pos x="55" y="385"/>
              </a:cxn>
              <a:cxn ang="0">
                <a:pos x="114" y="389"/>
              </a:cxn>
              <a:cxn ang="0">
                <a:pos x="160" y="313"/>
              </a:cxn>
              <a:cxn ang="0">
                <a:pos x="228" y="203"/>
              </a:cxn>
              <a:cxn ang="0">
                <a:pos x="224" y="275"/>
              </a:cxn>
              <a:cxn ang="0">
                <a:pos x="228" y="397"/>
              </a:cxn>
              <a:cxn ang="0">
                <a:pos x="317" y="402"/>
              </a:cxn>
              <a:cxn ang="0">
                <a:pos x="317" y="34"/>
              </a:cxn>
              <a:cxn ang="0">
                <a:pos x="596" y="110"/>
              </a:cxn>
              <a:cxn ang="0">
                <a:pos x="575" y="385"/>
              </a:cxn>
              <a:cxn ang="0">
                <a:pos x="494" y="389"/>
              </a:cxn>
              <a:cxn ang="0">
                <a:pos x="507" y="156"/>
              </a:cxn>
              <a:cxn ang="0">
                <a:pos x="410" y="140"/>
              </a:cxn>
              <a:cxn ang="0">
                <a:pos x="406" y="397"/>
              </a:cxn>
              <a:cxn ang="0">
                <a:pos x="317" y="402"/>
              </a:cxn>
              <a:cxn ang="0">
                <a:pos x="317" y="736"/>
              </a:cxn>
              <a:cxn ang="0">
                <a:pos x="160" y="676"/>
              </a:cxn>
              <a:cxn ang="0">
                <a:pos x="76" y="643"/>
              </a:cxn>
            </a:cxnLst>
            <a:rect l="0" t="0" r="r" b="b"/>
            <a:pathLst>
              <a:path w="630" h="774">
                <a:moveTo>
                  <a:pt x="317" y="774"/>
                </a:moveTo>
                <a:lnTo>
                  <a:pt x="587" y="668"/>
                </a:lnTo>
                <a:lnTo>
                  <a:pt x="630" y="85"/>
                </a:lnTo>
                <a:lnTo>
                  <a:pt x="317" y="0"/>
                </a:lnTo>
                <a:lnTo>
                  <a:pt x="160" y="42"/>
                </a:lnTo>
                <a:lnTo>
                  <a:pt x="0" y="85"/>
                </a:lnTo>
                <a:lnTo>
                  <a:pt x="42" y="668"/>
                </a:lnTo>
                <a:lnTo>
                  <a:pt x="160" y="715"/>
                </a:lnTo>
                <a:lnTo>
                  <a:pt x="317" y="774"/>
                </a:lnTo>
                <a:close/>
                <a:moveTo>
                  <a:pt x="160" y="76"/>
                </a:moveTo>
                <a:lnTo>
                  <a:pt x="160" y="76"/>
                </a:lnTo>
                <a:lnTo>
                  <a:pt x="224" y="59"/>
                </a:lnTo>
                <a:lnTo>
                  <a:pt x="160" y="161"/>
                </a:lnTo>
                <a:lnTo>
                  <a:pt x="105" y="258"/>
                </a:lnTo>
                <a:lnTo>
                  <a:pt x="105" y="186"/>
                </a:lnTo>
                <a:lnTo>
                  <a:pt x="101" y="93"/>
                </a:lnTo>
                <a:lnTo>
                  <a:pt x="160" y="76"/>
                </a:lnTo>
                <a:close/>
                <a:moveTo>
                  <a:pt x="76" y="643"/>
                </a:moveTo>
                <a:lnTo>
                  <a:pt x="76" y="643"/>
                </a:lnTo>
                <a:lnTo>
                  <a:pt x="55" y="385"/>
                </a:lnTo>
                <a:lnTo>
                  <a:pt x="114" y="389"/>
                </a:lnTo>
                <a:lnTo>
                  <a:pt x="160" y="313"/>
                </a:lnTo>
                <a:lnTo>
                  <a:pt x="228" y="203"/>
                </a:lnTo>
                <a:lnTo>
                  <a:pt x="224" y="275"/>
                </a:lnTo>
                <a:lnTo>
                  <a:pt x="228" y="397"/>
                </a:lnTo>
                <a:lnTo>
                  <a:pt x="317" y="402"/>
                </a:lnTo>
                <a:lnTo>
                  <a:pt x="317" y="34"/>
                </a:lnTo>
                <a:lnTo>
                  <a:pt x="596" y="110"/>
                </a:lnTo>
                <a:lnTo>
                  <a:pt x="575" y="385"/>
                </a:lnTo>
                <a:lnTo>
                  <a:pt x="494" y="389"/>
                </a:lnTo>
                <a:lnTo>
                  <a:pt x="507" y="156"/>
                </a:lnTo>
                <a:lnTo>
                  <a:pt x="410" y="140"/>
                </a:lnTo>
                <a:lnTo>
                  <a:pt x="406" y="397"/>
                </a:lnTo>
                <a:lnTo>
                  <a:pt x="317" y="402"/>
                </a:lnTo>
                <a:lnTo>
                  <a:pt x="317" y="736"/>
                </a:lnTo>
                <a:lnTo>
                  <a:pt x="160" y="676"/>
                </a:lnTo>
                <a:lnTo>
                  <a:pt x="76" y="643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8" name="Группа 27"/>
          <p:cNvGrpSpPr/>
          <p:nvPr userDrawn="1"/>
        </p:nvGrpSpPr>
        <p:grpSpPr>
          <a:xfrm>
            <a:off x="0" y="548203"/>
            <a:ext cx="9888209" cy="33206"/>
            <a:chOff x="0" y="548203"/>
            <a:chExt cx="9888209" cy="33206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5361108" y="548203"/>
              <a:ext cx="4527101" cy="33206"/>
              <a:chOff x="5361108" y="546724"/>
              <a:chExt cx="4527101" cy="33206"/>
            </a:xfrm>
          </p:grpSpPr>
          <p:grpSp>
            <p:nvGrpSpPr>
              <p:cNvPr id="60" name="Группа 59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8" name="Группа 67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9" name="Группа 68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1" name="Группа 60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2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3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0" name="Группа 29"/>
            <p:cNvGrpSpPr/>
            <p:nvPr/>
          </p:nvGrpSpPr>
          <p:grpSpPr>
            <a:xfrm>
              <a:off x="1048040" y="548203"/>
              <a:ext cx="4527101" cy="33206"/>
              <a:chOff x="5361108" y="546724"/>
              <a:chExt cx="4527101" cy="33206"/>
            </a:xfrm>
          </p:grpSpPr>
          <p:grpSp>
            <p:nvGrpSpPr>
              <p:cNvPr id="46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5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7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8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9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" name="Группа 30"/>
            <p:cNvGrpSpPr/>
            <p:nvPr/>
          </p:nvGrpSpPr>
          <p:grpSpPr>
            <a:xfrm>
              <a:off x="0" y="548203"/>
              <a:ext cx="4527101" cy="33206"/>
              <a:chOff x="5361108" y="546724"/>
              <a:chExt cx="4527101" cy="33206"/>
            </a:xfrm>
          </p:grpSpPr>
          <p:grpSp>
            <p:nvGrpSpPr>
              <p:cNvPr id="32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0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3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3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75" name="Заголовок 1"/>
          <p:cNvSpPr txBox="1">
            <a:spLocks/>
          </p:cNvSpPr>
          <p:nvPr userDrawn="1"/>
        </p:nvSpPr>
        <p:spPr>
          <a:xfrm>
            <a:off x="0" y="192753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СПАСИБО ЗА ВНИМАНИЕ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01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6316" y="96253"/>
            <a:ext cx="8947484" cy="80611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5840"/>
            <a:ext cx="10515600" cy="52609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369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696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005840"/>
            <a:ext cx="12192000" cy="164592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26" y="96046"/>
            <a:ext cx="9002774" cy="8176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5840"/>
            <a:ext cx="5181600" cy="51711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05840"/>
            <a:ext cx="5181600" cy="51711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51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005840"/>
            <a:ext cx="12192000" cy="164592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26" y="96046"/>
            <a:ext cx="9002774" cy="8176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38200" y="1005840"/>
            <a:ext cx="10515600" cy="52609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511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Но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005840"/>
            <a:ext cx="12192000" cy="164592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26" y="96046"/>
            <a:ext cx="9002774" cy="8176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348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0" y="96046"/>
            <a:ext cx="8955088" cy="8176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405447"/>
            <a:ext cx="5157787" cy="37891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839788" y="129398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98883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0" y="96046"/>
            <a:ext cx="8955088" cy="8176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05447"/>
            <a:ext cx="5183188" cy="37891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29398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845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50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005840"/>
            <a:ext cx="10515600" cy="5171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11019791" y="6200878"/>
            <a:ext cx="682923" cy="345423"/>
          </a:xfrm>
          <a:prstGeom prst="rect">
            <a:avLst/>
          </a:prstGeom>
        </p:spPr>
        <p:txBody>
          <a:bodyPr vert="horz" lIns="78230" tIns="39115" rIns="78230" bIns="39115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821BB2-611B-492C-B73E-32A514CCECF5}" type="slidenum">
              <a:rPr lang="ru-RU" sz="1350" b="1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ru-RU" sz="105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flipH="1">
            <a:off x="0" y="97974"/>
            <a:ext cx="12192000" cy="85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2068286" y="192428"/>
            <a:ext cx="2050" cy="626298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44"/>
          <p:cNvGrpSpPr/>
          <p:nvPr userDrawn="1"/>
        </p:nvGrpSpPr>
        <p:grpSpPr>
          <a:xfrm>
            <a:off x="316597" y="256608"/>
            <a:ext cx="1440066" cy="497938"/>
            <a:chOff x="338369" y="163286"/>
            <a:chExt cx="1440066" cy="497938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0" name="Рисунок 29" descr="line.jpg"/>
          <p:cNvPicPr>
            <a:picLocks noChangeAspect="1"/>
          </p:cNvPicPr>
          <p:nvPr userDrawn="1"/>
        </p:nvPicPr>
        <p:blipFill rotWithShape="1">
          <a:blip r:embed="rId16" cstate="print"/>
          <a:srcRect l="176" t="10082" b="-3"/>
          <a:stretch/>
        </p:blipFill>
        <p:spPr>
          <a:xfrm rot="10800000">
            <a:off x="-1" y="6790649"/>
            <a:ext cx="12192001" cy="673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26" y="96046"/>
            <a:ext cx="9002774" cy="81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247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11" r:id="rId5"/>
    <p:sldLayoutId id="2147483712" r:id="rId6"/>
    <p:sldLayoutId id="2147483704" r:id="rId7"/>
    <p:sldLayoutId id="2147483713" r:id="rId8"/>
    <p:sldLayoutId id="2147483705" r:id="rId9"/>
    <p:sldLayoutId id="2147483706" r:id="rId10"/>
    <p:sldLayoutId id="2147483716" r:id="rId11"/>
    <p:sldLayoutId id="2147483717" r:id="rId12"/>
    <p:sldLayoutId id="2147483719" r:id="rId13"/>
    <p:sldLayoutId id="2147483720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2300" b="1" kern="1200" spc="-40" dirty="0">
          <a:solidFill>
            <a:srgbClr val="294790"/>
          </a:solidFill>
          <a:latin typeface="Calibri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4824" y="1206500"/>
            <a:ext cx="11429673" cy="23876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2E75B6"/>
                </a:solidFill>
                <a:latin typeface="+mj-lt"/>
                <a:ea typeface="+mj-ea"/>
                <a:cs typeface="+mj-cs"/>
              </a:rPr>
              <a:t>ПРОЕКТИРОВАНИЕ РАБОЧЕЙ ПРОГРАММЫ НА 2019/2020 УЧЕБНЫЙ ГОД: </a:t>
            </a:r>
            <a:r>
              <a:rPr lang="ru-RU" sz="4400" dirty="0" smtClean="0">
                <a:solidFill>
                  <a:srgbClr val="E22A8B"/>
                </a:solidFill>
                <a:latin typeface="+mj-lt"/>
                <a:ea typeface="+mj-ea"/>
                <a:cs typeface="+mj-cs"/>
              </a:rPr>
              <a:t>НОВЫЕ ТРЕБОВАНИЯ И НОВЫЕ ВОЗМОЖНОСТИ</a:t>
            </a:r>
            <a:endParaRPr lang="ru-RU" sz="4400" dirty="0">
              <a:solidFill>
                <a:srgbClr val="E22A8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4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mtClean="0">
                <a:solidFill>
                  <a:srgbClr val="294891"/>
                </a:solidFill>
              </a:rPr>
              <a:t>КОНЦЕПЦИЯ ПРЕПОДАВАНИЯ УЧЕБНОГО ПРЕДМЕТА «ТЕХНОЛОГИЯ»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867295" y="1172095"/>
          <a:ext cx="10457411" cy="5195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195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735634" y="2057513"/>
            <a:ext cx="376755" cy="658782"/>
          </a:xfrm>
          <a:custGeom>
            <a:avLst/>
            <a:gdLst/>
            <a:ahLst/>
            <a:cxnLst>
              <a:cxn ang="0">
                <a:pos x="841" y="2672"/>
              </a:cxn>
              <a:cxn ang="0">
                <a:pos x="841" y="881"/>
              </a:cxn>
              <a:cxn ang="0">
                <a:pos x="393" y="1334"/>
              </a:cxn>
              <a:cxn ang="0">
                <a:pos x="0" y="921"/>
              </a:cxn>
              <a:cxn ang="0">
                <a:pos x="933" y="0"/>
              </a:cxn>
              <a:cxn ang="0">
                <a:pos x="1530" y="0"/>
              </a:cxn>
              <a:cxn ang="0">
                <a:pos x="1530" y="2672"/>
              </a:cxn>
              <a:cxn ang="0">
                <a:pos x="841" y="2672"/>
              </a:cxn>
            </a:cxnLst>
            <a:rect l="0" t="0" r="r" b="b"/>
            <a:pathLst>
              <a:path w="1530" h="2672">
                <a:moveTo>
                  <a:pt x="841" y="2672"/>
                </a:moveTo>
                <a:lnTo>
                  <a:pt x="841" y="881"/>
                </a:lnTo>
                <a:lnTo>
                  <a:pt x="393" y="1334"/>
                </a:lnTo>
                <a:lnTo>
                  <a:pt x="0" y="921"/>
                </a:lnTo>
                <a:lnTo>
                  <a:pt x="933" y="0"/>
                </a:lnTo>
                <a:lnTo>
                  <a:pt x="1530" y="0"/>
                </a:lnTo>
                <a:lnTo>
                  <a:pt x="1530" y="2672"/>
                </a:lnTo>
                <a:lnTo>
                  <a:pt x="841" y="2672"/>
                </a:lnTo>
                <a:close/>
              </a:path>
            </a:pathLst>
          </a:custGeom>
          <a:solidFill>
            <a:srgbClr val="DAE3F3">
              <a:alpha val="81961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3792" y="3759419"/>
            <a:ext cx="100501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ведущей формой учебной деятельности в ходе освоения предметной области «Технология» является </a:t>
            </a:r>
            <a:r>
              <a:rPr lang="ru-RU" sz="2800" b="1" dirty="0">
                <a:solidFill>
                  <a:srgbClr val="C00000"/>
                </a:solidFill>
              </a:rPr>
              <a:t>проектная деятельность в полном цикле: «от выделения проблемы до внедрения </a:t>
            </a:r>
            <a:r>
              <a:rPr lang="ru-RU" sz="2800" b="1" dirty="0" smtClean="0">
                <a:solidFill>
                  <a:srgbClr val="C00000"/>
                </a:solidFill>
              </a:rPr>
              <a:t>результата»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РАЗВИТИЯ ПРЕДМЕТНОЙ ОБЛАСТИ «ТЕХНОЛОГИЯ»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54901" y="4333125"/>
            <a:ext cx="538221" cy="668470"/>
          </a:xfrm>
          <a:custGeom>
            <a:avLst/>
            <a:gdLst/>
            <a:ahLst/>
            <a:cxnLst>
              <a:cxn ang="0">
                <a:pos x="88" y="2711"/>
              </a:cxn>
              <a:cxn ang="0">
                <a:pos x="88" y="2175"/>
              </a:cxn>
              <a:cxn ang="0">
                <a:pos x="791" y="1658"/>
              </a:cxn>
              <a:cxn ang="0">
                <a:pos x="1210" y="1315"/>
              </a:cxn>
              <a:cxn ang="0">
                <a:pos x="1410" y="1083"/>
              </a:cxn>
              <a:cxn ang="0">
                <a:pos x="1462" y="889"/>
              </a:cxn>
              <a:cxn ang="0">
                <a:pos x="1352" y="679"/>
              </a:cxn>
              <a:cxn ang="0">
                <a:pos x="1094" y="608"/>
              </a:cxn>
              <a:cxn ang="0">
                <a:pos x="697" y="687"/>
              </a:cxn>
              <a:cxn ang="0">
                <a:pos x="381" y="901"/>
              </a:cxn>
              <a:cxn ang="0">
                <a:pos x="0" y="444"/>
              </a:cxn>
              <a:cxn ang="0">
                <a:pos x="236" y="244"/>
              </a:cxn>
              <a:cxn ang="0">
                <a:pos x="507" y="106"/>
              </a:cxn>
              <a:cxn ang="0">
                <a:pos x="795" y="26"/>
              </a:cxn>
              <a:cxn ang="0">
                <a:pos x="1082" y="0"/>
              </a:cxn>
              <a:cxn ang="0">
                <a:pos x="1516" y="64"/>
              </a:cxn>
              <a:cxn ang="0">
                <a:pos x="1859" y="244"/>
              </a:cxn>
              <a:cxn ang="0">
                <a:pos x="2083" y="524"/>
              </a:cxn>
              <a:cxn ang="0">
                <a:pos x="2163" y="889"/>
              </a:cxn>
              <a:cxn ang="0">
                <a:pos x="2107" y="1187"/>
              </a:cxn>
              <a:cxn ang="0">
                <a:pos x="1933" y="1480"/>
              </a:cxn>
              <a:cxn ang="0">
                <a:pos x="1634" y="1782"/>
              </a:cxn>
              <a:cxn ang="0">
                <a:pos x="1206" y="2110"/>
              </a:cxn>
              <a:cxn ang="0">
                <a:pos x="2183" y="2110"/>
              </a:cxn>
              <a:cxn ang="0">
                <a:pos x="2183" y="2711"/>
              </a:cxn>
              <a:cxn ang="0">
                <a:pos x="88" y="2711"/>
              </a:cxn>
            </a:cxnLst>
            <a:rect l="0" t="0" r="r" b="b"/>
            <a:pathLst>
              <a:path w="2183" h="2711">
                <a:moveTo>
                  <a:pt x="88" y="2711"/>
                </a:moveTo>
                <a:lnTo>
                  <a:pt x="88" y="2175"/>
                </a:lnTo>
                <a:cubicBezTo>
                  <a:pt x="377" y="1966"/>
                  <a:pt x="611" y="1794"/>
                  <a:pt x="791" y="1658"/>
                </a:cubicBezTo>
                <a:cubicBezTo>
                  <a:pt x="971" y="1522"/>
                  <a:pt x="1111" y="1408"/>
                  <a:pt x="1210" y="1315"/>
                </a:cubicBezTo>
                <a:cubicBezTo>
                  <a:pt x="1309" y="1223"/>
                  <a:pt x="1375" y="1146"/>
                  <a:pt x="1410" y="1083"/>
                </a:cubicBezTo>
                <a:cubicBezTo>
                  <a:pt x="1445" y="1020"/>
                  <a:pt x="1462" y="956"/>
                  <a:pt x="1462" y="889"/>
                </a:cubicBezTo>
                <a:cubicBezTo>
                  <a:pt x="1462" y="795"/>
                  <a:pt x="1425" y="725"/>
                  <a:pt x="1352" y="679"/>
                </a:cubicBezTo>
                <a:cubicBezTo>
                  <a:pt x="1279" y="632"/>
                  <a:pt x="1192" y="608"/>
                  <a:pt x="1094" y="608"/>
                </a:cubicBezTo>
                <a:cubicBezTo>
                  <a:pt x="944" y="608"/>
                  <a:pt x="812" y="634"/>
                  <a:pt x="697" y="687"/>
                </a:cubicBezTo>
                <a:cubicBezTo>
                  <a:pt x="582" y="739"/>
                  <a:pt x="477" y="810"/>
                  <a:pt x="381" y="901"/>
                </a:cubicBezTo>
                <a:lnTo>
                  <a:pt x="0" y="444"/>
                </a:lnTo>
                <a:cubicBezTo>
                  <a:pt x="72" y="367"/>
                  <a:pt x="151" y="300"/>
                  <a:pt x="236" y="244"/>
                </a:cubicBezTo>
                <a:cubicBezTo>
                  <a:pt x="322" y="188"/>
                  <a:pt x="412" y="142"/>
                  <a:pt x="507" y="106"/>
                </a:cubicBezTo>
                <a:cubicBezTo>
                  <a:pt x="602" y="70"/>
                  <a:pt x="698" y="43"/>
                  <a:pt x="795" y="26"/>
                </a:cubicBezTo>
                <a:cubicBezTo>
                  <a:pt x="893" y="8"/>
                  <a:pt x="988" y="0"/>
                  <a:pt x="1082" y="0"/>
                </a:cubicBezTo>
                <a:cubicBezTo>
                  <a:pt x="1239" y="0"/>
                  <a:pt x="1384" y="21"/>
                  <a:pt x="1516" y="64"/>
                </a:cubicBezTo>
                <a:cubicBezTo>
                  <a:pt x="1648" y="106"/>
                  <a:pt x="1763" y="166"/>
                  <a:pt x="1859" y="244"/>
                </a:cubicBezTo>
                <a:cubicBezTo>
                  <a:pt x="1955" y="321"/>
                  <a:pt x="2030" y="415"/>
                  <a:pt x="2083" y="524"/>
                </a:cubicBezTo>
                <a:cubicBezTo>
                  <a:pt x="2136" y="634"/>
                  <a:pt x="2163" y="755"/>
                  <a:pt x="2163" y="889"/>
                </a:cubicBezTo>
                <a:cubicBezTo>
                  <a:pt x="2163" y="990"/>
                  <a:pt x="2144" y="1090"/>
                  <a:pt x="2107" y="1187"/>
                </a:cubicBezTo>
                <a:cubicBezTo>
                  <a:pt x="2070" y="1285"/>
                  <a:pt x="2012" y="1382"/>
                  <a:pt x="1933" y="1480"/>
                </a:cubicBezTo>
                <a:cubicBezTo>
                  <a:pt x="1854" y="1577"/>
                  <a:pt x="1755" y="1678"/>
                  <a:pt x="1634" y="1782"/>
                </a:cubicBezTo>
                <a:cubicBezTo>
                  <a:pt x="1514" y="1886"/>
                  <a:pt x="1371" y="1996"/>
                  <a:pt x="1206" y="2110"/>
                </a:cubicBezTo>
                <a:lnTo>
                  <a:pt x="2183" y="2110"/>
                </a:lnTo>
                <a:lnTo>
                  <a:pt x="2183" y="2711"/>
                </a:lnTo>
                <a:lnTo>
                  <a:pt x="88" y="271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8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13792" y="1478963"/>
            <a:ext cx="100501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… на </a:t>
            </a:r>
            <a:r>
              <a:rPr lang="ru-RU" sz="2800" dirty="0"/>
              <a:t>каждом из уровней образования соответствующим образом и преемственно должны быть представлены следующие технологии: цифровые технологии, </a:t>
            </a:r>
            <a:r>
              <a:rPr lang="ru-RU" sz="2800" dirty="0" smtClean="0"/>
              <a:t>… </a:t>
            </a:r>
            <a:r>
              <a:rPr lang="ru-RU" sz="2800" b="1" dirty="0" smtClean="0">
                <a:solidFill>
                  <a:srgbClr val="C00000"/>
                </a:solidFill>
              </a:rPr>
              <a:t>технологии </a:t>
            </a:r>
            <a:r>
              <a:rPr lang="ru-RU" sz="2800" b="1" dirty="0" err="1">
                <a:solidFill>
                  <a:srgbClr val="C00000"/>
                </a:solidFill>
              </a:rPr>
              <a:t>здоровьесбережения</a:t>
            </a:r>
            <a:r>
              <a:rPr lang="ru-RU" sz="2800" b="1" dirty="0">
                <a:solidFill>
                  <a:srgbClr val="C00000"/>
                </a:solidFill>
              </a:rPr>
              <a:t>, </a:t>
            </a:r>
            <a:r>
              <a:rPr lang="ru-RU" sz="2800" b="1" dirty="0" err="1">
                <a:solidFill>
                  <a:srgbClr val="C00000"/>
                </a:solidFill>
              </a:rPr>
              <a:t>природоподобные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технологии, </a:t>
            </a:r>
            <a:r>
              <a:rPr lang="ru-RU" sz="2800" dirty="0" smtClean="0"/>
              <a:t>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5082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РАЗВИТИЯ ПРЕДМЕТНОЙ ОБЛАСТИ «ТЕХНОЛОГИЯ»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51672" y="2020379"/>
            <a:ext cx="544679" cy="680311"/>
          </a:xfrm>
          <a:custGeom>
            <a:avLst/>
            <a:gdLst/>
            <a:ahLst/>
            <a:cxnLst>
              <a:cxn ang="0">
                <a:pos x="1106" y="2760"/>
              </a:cxn>
              <a:cxn ang="0">
                <a:pos x="437" y="2640"/>
              </a:cxn>
              <a:cxn ang="0">
                <a:pos x="0" y="2339"/>
              </a:cxn>
              <a:cxn ang="0">
                <a:pos x="348" y="1871"/>
              </a:cxn>
              <a:cxn ang="0">
                <a:pos x="511" y="1995"/>
              </a:cxn>
              <a:cxn ang="0">
                <a:pos x="697" y="2081"/>
              </a:cxn>
              <a:cxn ang="0">
                <a:pos x="891" y="2133"/>
              </a:cxn>
              <a:cxn ang="0">
                <a:pos x="1077" y="2151"/>
              </a:cxn>
              <a:cxn ang="0">
                <a:pos x="1414" y="2077"/>
              </a:cxn>
              <a:cxn ang="0">
                <a:pos x="1526" y="1891"/>
              </a:cxn>
              <a:cxn ang="0">
                <a:pos x="1424" y="1722"/>
              </a:cxn>
              <a:cxn ang="0">
                <a:pos x="1049" y="1666"/>
              </a:cxn>
              <a:cxn ang="0">
                <a:pos x="949" y="1666"/>
              </a:cxn>
              <a:cxn ang="0">
                <a:pos x="841" y="1666"/>
              </a:cxn>
              <a:cxn ang="0">
                <a:pos x="747" y="1668"/>
              </a:cxn>
              <a:cxn ang="0">
                <a:pos x="689" y="1670"/>
              </a:cxn>
              <a:cxn ang="0">
                <a:pos x="689" y="1057"/>
              </a:cxn>
              <a:cxn ang="0">
                <a:pos x="753" y="1059"/>
              </a:cxn>
              <a:cxn ang="0">
                <a:pos x="851" y="1061"/>
              </a:cxn>
              <a:cxn ang="0">
                <a:pos x="959" y="1061"/>
              </a:cxn>
              <a:cxn ang="0">
                <a:pos x="1049" y="1061"/>
              </a:cxn>
              <a:cxn ang="0">
                <a:pos x="1370" y="1009"/>
              </a:cxn>
              <a:cxn ang="0">
                <a:pos x="1482" y="853"/>
              </a:cxn>
              <a:cxn ang="0">
                <a:pos x="1354" y="667"/>
              </a:cxn>
              <a:cxn ang="0">
                <a:pos x="1033" y="609"/>
              </a:cxn>
              <a:cxn ang="0">
                <a:pos x="368" y="865"/>
              </a:cxn>
              <a:cxn ang="0">
                <a:pos x="36" y="433"/>
              </a:cxn>
              <a:cxn ang="0">
                <a:pos x="469" y="120"/>
              </a:cxn>
              <a:cxn ang="0">
                <a:pos x="1106" y="0"/>
              </a:cxn>
              <a:cxn ang="0">
                <a:pos x="1893" y="200"/>
              </a:cxn>
              <a:cxn ang="0">
                <a:pos x="2167" y="733"/>
              </a:cxn>
              <a:cxn ang="0">
                <a:pos x="2121" y="951"/>
              </a:cxn>
              <a:cxn ang="0">
                <a:pos x="1995" y="1132"/>
              </a:cxn>
              <a:cxn ang="0">
                <a:pos x="1808" y="1262"/>
              </a:cxn>
              <a:cxn ang="0">
                <a:pos x="1582" y="1334"/>
              </a:cxn>
              <a:cxn ang="0">
                <a:pos x="1800" y="1392"/>
              </a:cxn>
              <a:cxn ang="0">
                <a:pos x="2003" y="1518"/>
              </a:cxn>
              <a:cxn ang="0">
                <a:pos x="2153" y="1710"/>
              </a:cxn>
              <a:cxn ang="0">
                <a:pos x="2211" y="1967"/>
              </a:cxn>
              <a:cxn ang="0">
                <a:pos x="2131" y="2289"/>
              </a:cxn>
              <a:cxn ang="0">
                <a:pos x="1907" y="2539"/>
              </a:cxn>
              <a:cxn ang="0">
                <a:pos x="1558" y="2702"/>
              </a:cxn>
              <a:cxn ang="0">
                <a:pos x="1106" y="2760"/>
              </a:cxn>
            </a:cxnLst>
            <a:rect l="0" t="0" r="r" b="b"/>
            <a:pathLst>
              <a:path w="2211" h="2760">
                <a:moveTo>
                  <a:pt x="1106" y="2760"/>
                </a:moveTo>
                <a:cubicBezTo>
                  <a:pt x="846" y="2760"/>
                  <a:pt x="624" y="2720"/>
                  <a:pt x="437" y="2640"/>
                </a:cubicBezTo>
                <a:cubicBezTo>
                  <a:pt x="250" y="2559"/>
                  <a:pt x="104" y="2459"/>
                  <a:pt x="0" y="2339"/>
                </a:cubicBezTo>
                <a:lnTo>
                  <a:pt x="348" y="1871"/>
                </a:lnTo>
                <a:cubicBezTo>
                  <a:pt x="397" y="1919"/>
                  <a:pt x="451" y="1960"/>
                  <a:pt x="511" y="1995"/>
                </a:cubicBezTo>
                <a:cubicBezTo>
                  <a:pt x="571" y="2029"/>
                  <a:pt x="633" y="2058"/>
                  <a:pt x="697" y="2081"/>
                </a:cubicBezTo>
                <a:cubicBezTo>
                  <a:pt x="761" y="2104"/>
                  <a:pt x="826" y="2121"/>
                  <a:pt x="891" y="2133"/>
                </a:cubicBezTo>
                <a:cubicBezTo>
                  <a:pt x="957" y="2145"/>
                  <a:pt x="1019" y="2151"/>
                  <a:pt x="1077" y="2151"/>
                </a:cubicBezTo>
                <a:cubicBezTo>
                  <a:pt x="1227" y="2151"/>
                  <a:pt x="1339" y="2126"/>
                  <a:pt x="1414" y="2077"/>
                </a:cubicBezTo>
                <a:cubicBezTo>
                  <a:pt x="1489" y="2027"/>
                  <a:pt x="1526" y="1965"/>
                  <a:pt x="1526" y="1891"/>
                </a:cubicBezTo>
                <a:cubicBezTo>
                  <a:pt x="1526" y="1816"/>
                  <a:pt x="1492" y="1760"/>
                  <a:pt x="1424" y="1722"/>
                </a:cubicBezTo>
                <a:cubicBezTo>
                  <a:pt x="1356" y="1685"/>
                  <a:pt x="1231" y="1666"/>
                  <a:pt x="1049" y="1666"/>
                </a:cubicBezTo>
                <a:cubicBezTo>
                  <a:pt x="1020" y="1666"/>
                  <a:pt x="987" y="1666"/>
                  <a:pt x="949" y="1666"/>
                </a:cubicBezTo>
                <a:cubicBezTo>
                  <a:pt x="912" y="1666"/>
                  <a:pt x="876" y="1666"/>
                  <a:pt x="841" y="1666"/>
                </a:cubicBezTo>
                <a:cubicBezTo>
                  <a:pt x="806" y="1666"/>
                  <a:pt x="775" y="1667"/>
                  <a:pt x="747" y="1668"/>
                </a:cubicBezTo>
                <a:cubicBezTo>
                  <a:pt x="719" y="1670"/>
                  <a:pt x="700" y="1670"/>
                  <a:pt x="689" y="1670"/>
                </a:cubicBezTo>
                <a:lnTo>
                  <a:pt x="689" y="1057"/>
                </a:lnTo>
                <a:cubicBezTo>
                  <a:pt x="702" y="1057"/>
                  <a:pt x="724" y="1058"/>
                  <a:pt x="753" y="1059"/>
                </a:cubicBezTo>
                <a:cubicBezTo>
                  <a:pt x="782" y="1061"/>
                  <a:pt x="815" y="1061"/>
                  <a:pt x="851" y="1061"/>
                </a:cubicBezTo>
                <a:cubicBezTo>
                  <a:pt x="887" y="1061"/>
                  <a:pt x="923" y="1061"/>
                  <a:pt x="959" y="1061"/>
                </a:cubicBezTo>
                <a:cubicBezTo>
                  <a:pt x="995" y="1061"/>
                  <a:pt x="1025" y="1061"/>
                  <a:pt x="1049" y="1061"/>
                </a:cubicBezTo>
                <a:cubicBezTo>
                  <a:pt x="1188" y="1061"/>
                  <a:pt x="1295" y="1044"/>
                  <a:pt x="1370" y="1009"/>
                </a:cubicBezTo>
                <a:cubicBezTo>
                  <a:pt x="1445" y="975"/>
                  <a:pt x="1482" y="923"/>
                  <a:pt x="1482" y="853"/>
                </a:cubicBezTo>
                <a:cubicBezTo>
                  <a:pt x="1482" y="768"/>
                  <a:pt x="1439" y="706"/>
                  <a:pt x="1354" y="667"/>
                </a:cubicBezTo>
                <a:cubicBezTo>
                  <a:pt x="1268" y="628"/>
                  <a:pt x="1162" y="609"/>
                  <a:pt x="1033" y="609"/>
                </a:cubicBezTo>
                <a:cubicBezTo>
                  <a:pt x="782" y="609"/>
                  <a:pt x="561" y="694"/>
                  <a:pt x="368" y="865"/>
                </a:cubicBezTo>
                <a:lnTo>
                  <a:pt x="36" y="433"/>
                </a:lnTo>
                <a:cubicBezTo>
                  <a:pt x="148" y="304"/>
                  <a:pt x="292" y="200"/>
                  <a:pt x="469" y="120"/>
                </a:cubicBezTo>
                <a:cubicBezTo>
                  <a:pt x="645" y="40"/>
                  <a:pt x="857" y="0"/>
                  <a:pt x="1106" y="0"/>
                </a:cubicBezTo>
                <a:cubicBezTo>
                  <a:pt x="1447" y="0"/>
                  <a:pt x="1710" y="67"/>
                  <a:pt x="1893" y="200"/>
                </a:cubicBezTo>
                <a:cubicBezTo>
                  <a:pt x="2075" y="334"/>
                  <a:pt x="2167" y="511"/>
                  <a:pt x="2167" y="733"/>
                </a:cubicBezTo>
                <a:cubicBezTo>
                  <a:pt x="2167" y="810"/>
                  <a:pt x="2152" y="883"/>
                  <a:pt x="2121" y="951"/>
                </a:cubicBezTo>
                <a:cubicBezTo>
                  <a:pt x="2090" y="1019"/>
                  <a:pt x="2048" y="1079"/>
                  <a:pt x="1995" y="1132"/>
                </a:cubicBezTo>
                <a:cubicBezTo>
                  <a:pt x="1941" y="1184"/>
                  <a:pt x="1879" y="1227"/>
                  <a:pt x="1808" y="1262"/>
                </a:cubicBezTo>
                <a:cubicBezTo>
                  <a:pt x="1738" y="1296"/>
                  <a:pt x="1662" y="1320"/>
                  <a:pt x="1582" y="1334"/>
                </a:cubicBezTo>
                <a:cubicBezTo>
                  <a:pt x="1654" y="1342"/>
                  <a:pt x="1727" y="1361"/>
                  <a:pt x="1800" y="1392"/>
                </a:cubicBezTo>
                <a:cubicBezTo>
                  <a:pt x="1874" y="1423"/>
                  <a:pt x="1941" y="1465"/>
                  <a:pt x="2003" y="1518"/>
                </a:cubicBezTo>
                <a:cubicBezTo>
                  <a:pt x="2064" y="1571"/>
                  <a:pt x="2114" y="1636"/>
                  <a:pt x="2153" y="1710"/>
                </a:cubicBezTo>
                <a:cubicBezTo>
                  <a:pt x="2192" y="1785"/>
                  <a:pt x="2211" y="1871"/>
                  <a:pt x="2211" y="1967"/>
                </a:cubicBezTo>
                <a:cubicBezTo>
                  <a:pt x="2211" y="2084"/>
                  <a:pt x="2184" y="2192"/>
                  <a:pt x="2131" y="2289"/>
                </a:cubicBezTo>
                <a:cubicBezTo>
                  <a:pt x="2077" y="2387"/>
                  <a:pt x="2003" y="2470"/>
                  <a:pt x="1907" y="2539"/>
                </a:cubicBezTo>
                <a:cubicBezTo>
                  <a:pt x="1810" y="2609"/>
                  <a:pt x="1694" y="2663"/>
                  <a:pt x="1558" y="2702"/>
                </a:cubicBezTo>
                <a:cubicBezTo>
                  <a:pt x="1422" y="2740"/>
                  <a:pt x="1271" y="2760"/>
                  <a:pt x="1106" y="2760"/>
                </a:cubicBezTo>
                <a:close/>
              </a:path>
            </a:pathLst>
          </a:custGeom>
          <a:solidFill>
            <a:srgbClr val="DAE3F3">
              <a:alpha val="81961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641445" y="4033407"/>
            <a:ext cx="565132" cy="658782"/>
          </a:xfrm>
          <a:custGeom>
            <a:avLst/>
            <a:gdLst/>
            <a:ahLst/>
            <a:cxnLst>
              <a:cxn ang="0">
                <a:pos x="1278" y="2672"/>
              </a:cxn>
              <a:cxn ang="0">
                <a:pos x="1278" y="2183"/>
              </a:cxn>
              <a:cxn ang="0">
                <a:pos x="0" y="2183"/>
              </a:cxn>
              <a:cxn ang="0">
                <a:pos x="0" y="1647"/>
              </a:cxn>
              <a:cxn ang="0">
                <a:pos x="1013" y="0"/>
              </a:cxn>
              <a:cxn ang="0">
                <a:pos x="1971" y="0"/>
              </a:cxn>
              <a:cxn ang="0">
                <a:pos x="1971" y="1579"/>
              </a:cxn>
              <a:cxn ang="0">
                <a:pos x="2295" y="1579"/>
              </a:cxn>
              <a:cxn ang="0">
                <a:pos x="2295" y="2183"/>
              </a:cxn>
              <a:cxn ang="0">
                <a:pos x="1971" y="2183"/>
              </a:cxn>
              <a:cxn ang="0">
                <a:pos x="1971" y="2672"/>
              </a:cxn>
              <a:cxn ang="0">
                <a:pos x="1278" y="2672"/>
              </a:cxn>
              <a:cxn ang="0">
                <a:pos x="1278" y="601"/>
              </a:cxn>
              <a:cxn ang="0">
                <a:pos x="669" y="1579"/>
              </a:cxn>
              <a:cxn ang="0">
                <a:pos x="1278" y="1579"/>
              </a:cxn>
              <a:cxn ang="0">
                <a:pos x="1278" y="601"/>
              </a:cxn>
            </a:cxnLst>
            <a:rect l="0" t="0" r="r" b="b"/>
            <a:pathLst>
              <a:path w="2295" h="2672">
                <a:moveTo>
                  <a:pt x="1278" y="2672"/>
                </a:moveTo>
                <a:lnTo>
                  <a:pt x="1278" y="2183"/>
                </a:lnTo>
                <a:lnTo>
                  <a:pt x="0" y="2183"/>
                </a:lnTo>
                <a:lnTo>
                  <a:pt x="0" y="1647"/>
                </a:lnTo>
                <a:lnTo>
                  <a:pt x="1013" y="0"/>
                </a:lnTo>
                <a:lnTo>
                  <a:pt x="1971" y="0"/>
                </a:lnTo>
                <a:lnTo>
                  <a:pt x="1971" y="1579"/>
                </a:lnTo>
                <a:lnTo>
                  <a:pt x="2295" y="1579"/>
                </a:lnTo>
                <a:lnTo>
                  <a:pt x="2295" y="2183"/>
                </a:lnTo>
                <a:lnTo>
                  <a:pt x="1971" y="2183"/>
                </a:lnTo>
                <a:lnTo>
                  <a:pt x="1971" y="2672"/>
                </a:lnTo>
                <a:lnTo>
                  <a:pt x="1278" y="2672"/>
                </a:lnTo>
                <a:close/>
                <a:moveTo>
                  <a:pt x="1278" y="601"/>
                </a:moveTo>
                <a:lnTo>
                  <a:pt x="669" y="1579"/>
                </a:lnTo>
                <a:lnTo>
                  <a:pt x="1278" y="1579"/>
                </a:lnTo>
                <a:lnTo>
                  <a:pt x="1278" y="60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8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3793" y="1452593"/>
            <a:ext cx="10050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… целесообразно </a:t>
            </a:r>
            <a:r>
              <a:rPr lang="ru-RU" sz="2800" b="1" dirty="0" smtClean="0">
                <a:solidFill>
                  <a:srgbClr val="C00000"/>
                </a:solidFill>
              </a:rPr>
              <a:t>интегрировать ИКТ в учебный предмет «Технология»</a:t>
            </a:r>
            <a:r>
              <a:rPr lang="ru-RU" sz="2800" dirty="0" smtClean="0"/>
              <a:t>; при </a:t>
            </a:r>
            <a:r>
              <a:rPr lang="ru-RU" sz="2800" dirty="0"/>
              <a:t>этом учитель информатики может обеспечивать </a:t>
            </a:r>
            <a:r>
              <a:rPr lang="ru-RU" sz="2800" dirty="0" smtClean="0"/>
              <a:t>… преподавание </a:t>
            </a:r>
            <a:r>
              <a:rPr lang="ru-RU" sz="2800" dirty="0"/>
              <a:t>ИКТ в </a:t>
            </a:r>
            <a:r>
              <a:rPr lang="ru-RU" sz="2800" dirty="0" smtClean="0"/>
              <a:t>предметной </a:t>
            </a:r>
            <a:r>
              <a:rPr lang="ru-RU" sz="2800" dirty="0"/>
              <a:t>области «Технология</a:t>
            </a:r>
            <a:r>
              <a:rPr lang="ru-RU" sz="2800" dirty="0" smtClean="0"/>
              <a:t>» …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13793" y="3670301"/>
            <a:ext cx="100501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</a:rPr>
              <a:t>оценивание результатов проектной деятельности </a:t>
            </a:r>
            <a:r>
              <a:rPr lang="ru-RU" sz="2800" dirty="0"/>
              <a:t>с участием в этой системе известных </a:t>
            </a:r>
            <a:r>
              <a:rPr lang="ru-RU" sz="2800" b="1" dirty="0">
                <a:solidFill>
                  <a:srgbClr val="C00000"/>
                </a:solidFill>
              </a:rPr>
              <a:t>изобретателей, </a:t>
            </a:r>
            <a:r>
              <a:rPr lang="ru-RU" sz="2800" b="1" dirty="0" err="1">
                <a:solidFill>
                  <a:srgbClr val="C00000"/>
                </a:solidFill>
              </a:rPr>
              <a:t>ученых</a:t>
            </a:r>
            <a:r>
              <a:rPr lang="ru-RU" sz="2800" b="1" dirty="0">
                <a:solidFill>
                  <a:srgbClr val="C00000"/>
                </a:solidFill>
              </a:rPr>
              <a:t>, бизнесменов </a:t>
            </a:r>
            <a:r>
              <a:rPr lang="ru-RU" sz="2800" dirty="0"/>
              <a:t>с целью популяризации технологического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2421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РАЗВИТИЯ ПРЕДМЕТНОЙ ОБЛАСТИ «ТЕХНОЛОГИЯ»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652210" y="2301086"/>
            <a:ext cx="543603" cy="670623"/>
          </a:xfrm>
          <a:custGeom>
            <a:avLst/>
            <a:gdLst/>
            <a:ahLst/>
            <a:cxnLst>
              <a:cxn ang="0">
                <a:pos x="1078" y="2720"/>
              </a:cxn>
              <a:cxn ang="0">
                <a:pos x="455" y="2618"/>
              </a:cxn>
              <a:cxn ang="0">
                <a:pos x="0" y="2331"/>
              </a:cxn>
              <a:cxn ang="0">
                <a:pos x="377" y="1851"/>
              </a:cxn>
              <a:cxn ang="0">
                <a:pos x="697" y="2045"/>
              </a:cxn>
              <a:cxn ang="0">
                <a:pos x="1070" y="2111"/>
              </a:cxn>
              <a:cxn ang="0">
                <a:pos x="1398" y="2019"/>
              </a:cxn>
              <a:cxn ang="0">
                <a:pos x="1506" y="1803"/>
              </a:cxn>
              <a:cxn ang="0">
                <a:pos x="1402" y="1580"/>
              </a:cxn>
              <a:cxn ang="0">
                <a:pos x="1090" y="1494"/>
              </a:cxn>
              <a:cxn ang="0">
                <a:pos x="801" y="1542"/>
              </a:cxn>
              <a:cxn ang="0">
                <a:pos x="561" y="1694"/>
              </a:cxn>
              <a:cxn ang="0">
                <a:pos x="84" y="1578"/>
              </a:cxn>
              <a:cxn ang="0">
                <a:pos x="84" y="0"/>
              </a:cxn>
              <a:cxn ang="0">
                <a:pos x="2023" y="0"/>
              </a:cxn>
              <a:cxn ang="0">
                <a:pos x="2023" y="601"/>
              </a:cxn>
              <a:cxn ang="0">
                <a:pos x="773" y="601"/>
              </a:cxn>
              <a:cxn ang="0">
                <a:pos x="773" y="1118"/>
              </a:cxn>
              <a:cxn ang="0">
                <a:pos x="1018" y="965"/>
              </a:cxn>
              <a:cxn ang="0">
                <a:pos x="1346" y="905"/>
              </a:cxn>
              <a:cxn ang="0">
                <a:pos x="1671" y="965"/>
              </a:cxn>
              <a:cxn ang="0">
                <a:pos x="1947" y="1138"/>
              </a:cxn>
              <a:cxn ang="0">
                <a:pos x="2137" y="1412"/>
              </a:cxn>
              <a:cxn ang="0">
                <a:pos x="2207" y="1775"/>
              </a:cxn>
              <a:cxn ang="0">
                <a:pos x="2129" y="2165"/>
              </a:cxn>
              <a:cxn ang="0">
                <a:pos x="1903" y="2464"/>
              </a:cxn>
              <a:cxn ang="0">
                <a:pos x="1546" y="2654"/>
              </a:cxn>
              <a:cxn ang="0">
                <a:pos x="1078" y="2720"/>
              </a:cxn>
            </a:cxnLst>
            <a:rect l="0" t="0" r="r" b="b"/>
            <a:pathLst>
              <a:path w="2207" h="2720">
                <a:moveTo>
                  <a:pt x="1078" y="2720"/>
                </a:moveTo>
                <a:cubicBezTo>
                  <a:pt x="840" y="2720"/>
                  <a:pt x="632" y="2686"/>
                  <a:pt x="455" y="2618"/>
                </a:cubicBezTo>
                <a:cubicBezTo>
                  <a:pt x="277" y="2550"/>
                  <a:pt x="126" y="2454"/>
                  <a:pt x="0" y="2331"/>
                </a:cubicBezTo>
                <a:lnTo>
                  <a:pt x="377" y="1851"/>
                </a:lnTo>
                <a:cubicBezTo>
                  <a:pt x="470" y="1936"/>
                  <a:pt x="577" y="2001"/>
                  <a:pt x="697" y="2045"/>
                </a:cubicBezTo>
                <a:cubicBezTo>
                  <a:pt x="817" y="2089"/>
                  <a:pt x="942" y="2111"/>
                  <a:pt x="1070" y="2111"/>
                </a:cubicBezTo>
                <a:cubicBezTo>
                  <a:pt x="1217" y="2111"/>
                  <a:pt x="1326" y="2080"/>
                  <a:pt x="1398" y="2019"/>
                </a:cubicBezTo>
                <a:cubicBezTo>
                  <a:pt x="1470" y="1957"/>
                  <a:pt x="1506" y="1885"/>
                  <a:pt x="1506" y="1803"/>
                </a:cubicBezTo>
                <a:cubicBezTo>
                  <a:pt x="1506" y="1712"/>
                  <a:pt x="1472" y="1638"/>
                  <a:pt x="1402" y="1580"/>
                </a:cubicBezTo>
                <a:cubicBezTo>
                  <a:pt x="1333" y="1523"/>
                  <a:pt x="1229" y="1494"/>
                  <a:pt x="1090" y="1494"/>
                </a:cubicBezTo>
                <a:cubicBezTo>
                  <a:pt x="983" y="1494"/>
                  <a:pt x="887" y="1510"/>
                  <a:pt x="801" y="1542"/>
                </a:cubicBezTo>
                <a:cubicBezTo>
                  <a:pt x="716" y="1574"/>
                  <a:pt x="636" y="1625"/>
                  <a:pt x="561" y="1694"/>
                </a:cubicBezTo>
                <a:lnTo>
                  <a:pt x="84" y="1578"/>
                </a:lnTo>
                <a:lnTo>
                  <a:pt x="84" y="0"/>
                </a:lnTo>
                <a:lnTo>
                  <a:pt x="2023" y="0"/>
                </a:lnTo>
                <a:lnTo>
                  <a:pt x="2023" y="601"/>
                </a:lnTo>
                <a:lnTo>
                  <a:pt x="773" y="601"/>
                </a:lnTo>
                <a:lnTo>
                  <a:pt x="773" y="1118"/>
                </a:lnTo>
                <a:cubicBezTo>
                  <a:pt x="837" y="1056"/>
                  <a:pt x="919" y="1006"/>
                  <a:pt x="1018" y="965"/>
                </a:cubicBezTo>
                <a:cubicBezTo>
                  <a:pt x="1116" y="925"/>
                  <a:pt x="1226" y="905"/>
                  <a:pt x="1346" y="905"/>
                </a:cubicBezTo>
                <a:cubicBezTo>
                  <a:pt x="1458" y="905"/>
                  <a:pt x="1566" y="925"/>
                  <a:pt x="1671" y="965"/>
                </a:cubicBezTo>
                <a:cubicBezTo>
                  <a:pt x="1775" y="1006"/>
                  <a:pt x="1867" y="1063"/>
                  <a:pt x="1947" y="1138"/>
                </a:cubicBezTo>
                <a:cubicBezTo>
                  <a:pt x="2027" y="1212"/>
                  <a:pt x="2090" y="1304"/>
                  <a:pt x="2137" y="1412"/>
                </a:cubicBezTo>
                <a:cubicBezTo>
                  <a:pt x="2184" y="1520"/>
                  <a:pt x="2207" y="1641"/>
                  <a:pt x="2207" y="1775"/>
                </a:cubicBezTo>
                <a:cubicBezTo>
                  <a:pt x="2207" y="1919"/>
                  <a:pt x="2181" y="2049"/>
                  <a:pt x="2129" y="2165"/>
                </a:cubicBezTo>
                <a:cubicBezTo>
                  <a:pt x="2077" y="2281"/>
                  <a:pt x="2002" y="2381"/>
                  <a:pt x="1903" y="2464"/>
                </a:cubicBezTo>
                <a:cubicBezTo>
                  <a:pt x="1804" y="2546"/>
                  <a:pt x="1685" y="2610"/>
                  <a:pt x="1546" y="2654"/>
                </a:cubicBezTo>
                <a:cubicBezTo>
                  <a:pt x="1407" y="2698"/>
                  <a:pt x="1251" y="2720"/>
                  <a:pt x="1078" y="272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8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13793" y="1513013"/>
            <a:ext cx="10050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… </a:t>
            </a:r>
            <a:r>
              <a:rPr lang="ru-RU" sz="2800" b="1" dirty="0" smtClean="0">
                <a:solidFill>
                  <a:schemeClr val="accent6"/>
                </a:solidFill>
              </a:rPr>
              <a:t>необходимо </a:t>
            </a:r>
            <a:r>
              <a:rPr lang="ru-RU" sz="2800" b="1" dirty="0">
                <a:solidFill>
                  <a:schemeClr val="accent6"/>
                </a:solidFill>
              </a:rPr>
              <a:t>использовать ресурсы </a:t>
            </a:r>
            <a:r>
              <a:rPr lang="ru-RU" sz="2800" dirty="0"/>
              <a:t>организаций дополнительного образования, центров технологической поддержки образования, </a:t>
            </a:r>
            <a:r>
              <a:rPr lang="ru-RU" sz="2800" b="1" dirty="0">
                <a:solidFill>
                  <a:schemeClr val="accent6"/>
                </a:solidFill>
              </a:rPr>
              <a:t>детских технопарков </a:t>
            </a:r>
            <a:r>
              <a:rPr lang="ru-RU" sz="2800" dirty="0"/>
              <a:t>(включая «</a:t>
            </a:r>
            <a:r>
              <a:rPr lang="ru-RU" sz="2800" dirty="0" err="1"/>
              <a:t>Кванториумы</a:t>
            </a:r>
            <a:r>
              <a:rPr lang="ru-RU" sz="2800" dirty="0"/>
              <a:t>», </a:t>
            </a:r>
            <a:r>
              <a:rPr lang="ru-RU" sz="2800" dirty="0" err="1"/>
              <a:t>ЦМИТы</a:t>
            </a:r>
            <a:r>
              <a:rPr lang="ru-RU" sz="2800" dirty="0"/>
              <a:t>, </a:t>
            </a:r>
            <a:r>
              <a:rPr lang="ru-RU" sz="2800" dirty="0" err="1"/>
              <a:t>Фаблабы</a:t>
            </a:r>
            <a:r>
              <a:rPr lang="ru-RU" sz="2800" dirty="0"/>
              <a:t>), </a:t>
            </a:r>
            <a:r>
              <a:rPr lang="ru-RU" sz="2800" b="1" dirty="0">
                <a:solidFill>
                  <a:schemeClr val="accent6"/>
                </a:solidFill>
              </a:rPr>
              <a:t>специализированных центров компетенций</a:t>
            </a:r>
            <a:r>
              <a:rPr lang="ru-RU" sz="2800" b="1" dirty="0"/>
              <a:t> </a:t>
            </a:r>
            <a:r>
              <a:rPr lang="ru-RU" sz="2800" dirty="0"/>
              <a:t>(включая </a:t>
            </a:r>
            <a:r>
              <a:rPr lang="ru-RU" sz="2800" dirty="0" err="1"/>
              <a:t>Ворлдскиллс</a:t>
            </a:r>
            <a:r>
              <a:rPr lang="ru-RU" sz="2800" dirty="0"/>
              <a:t>), 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grpSp>
        <p:nvGrpSpPr>
          <p:cNvPr id="13" name="Группа 31"/>
          <p:cNvGrpSpPr/>
          <p:nvPr/>
        </p:nvGrpSpPr>
        <p:grpSpPr>
          <a:xfrm>
            <a:off x="5166858" y="4034201"/>
            <a:ext cx="1858285" cy="2258296"/>
            <a:chOff x="684213" y="839788"/>
            <a:chExt cx="1165225" cy="1416049"/>
          </a:xfrm>
        </p:grpSpPr>
        <p:sp>
          <p:nvSpPr>
            <p:cNvPr id="15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9" name="Picture 45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231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ФЕДЕРАЛЬНЫЙ ГОСУДАРСТВЕННЫЙ ОБРАЗОВАТЕЛЬНЫЙ СТАНДАРТ ОСНОВНОГО ОБЩЕГО ОБРАЗОВАНИЯ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08271" y="3285909"/>
            <a:ext cx="6145530" cy="873772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defTabSz="457200" hangingPunct="1">
              <a:defRPr/>
            </a:pPr>
            <a:r>
              <a:rPr lang="ru-RU" sz="2200" b="1" kern="1200" dirty="0">
                <a:solidFill>
                  <a:prstClr val="white"/>
                </a:solidFill>
              </a:rPr>
              <a:t>СТРУКТУРЕ </a:t>
            </a:r>
            <a:r>
              <a:rPr lang="ru-RU" sz="2200" b="1" kern="1200" dirty="0" smtClean="0">
                <a:solidFill>
                  <a:prstClr val="white"/>
                </a:solidFill>
              </a:rPr>
              <a:t>ОСНОВНОЙ </a:t>
            </a:r>
          </a:p>
          <a:p>
            <a:pPr defTabSz="457200" hangingPunct="1">
              <a:defRPr/>
            </a:pPr>
            <a:r>
              <a:rPr lang="ru-RU" sz="2200" b="1" kern="1200" dirty="0" smtClean="0">
                <a:solidFill>
                  <a:prstClr val="white"/>
                </a:solidFill>
              </a:rPr>
              <a:t>ОБРАЗОВАТЕЛЬНОЙ ПРОГРАММЫ</a:t>
            </a:r>
            <a:endParaRPr lang="ru-RU" sz="2200" b="1" kern="1200" dirty="0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275693" y="3051007"/>
            <a:ext cx="466064" cy="466064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defTabSz="457200" hangingPunct="1">
              <a:defRPr/>
            </a:pPr>
            <a:r>
              <a:rPr lang="ru-RU" sz="1800" kern="12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08271" y="2012214"/>
            <a:ext cx="6145530" cy="873772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defTabSz="457200" hangingPunct="1">
              <a:defRPr/>
            </a:pPr>
            <a:r>
              <a:rPr lang="ru-RU" sz="2200" b="1" kern="1200" dirty="0" smtClean="0">
                <a:solidFill>
                  <a:prstClr val="white"/>
                </a:solidFill>
              </a:rPr>
              <a:t>РЕЗУЛЬТАТАМ </a:t>
            </a:r>
            <a:r>
              <a:rPr lang="ru-RU" sz="2200" b="1" kern="1200" dirty="0">
                <a:solidFill>
                  <a:prstClr val="white"/>
                </a:solidFill>
              </a:rPr>
              <a:t>ОСВОЕНИЯ </a:t>
            </a:r>
            <a:r>
              <a:rPr lang="ru-RU" sz="2200" b="1" kern="1200" dirty="0" smtClean="0">
                <a:solidFill>
                  <a:prstClr val="white"/>
                </a:solidFill>
              </a:rPr>
              <a:t>ОСНОВНОЙ ОБРАЗОВАТЕЛЬНОЙ ПРОГРАММЫ</a:t>
            </a:r>
            <a:endParaRPr lang="ru-RU" sz="2200" b="1" kern="1200" dirty="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75693" y="1779182"/>
            <a:ext cx="466064" cy="466064"/>
          </a:xfrm>
          <a:prstGeom prst="ellipse">
            <a:avLst/>
          </a:prstGeom>
          <a:solidFill>
            <a:srgbClr val="E46C0A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defTabSz="457200" hangingPunct="1">
              <a:defRPr/>
            </a:pPr>
            <a:r>
              <a:rPr lang="ru-RU" sz="1800" kern="1200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08271" y="4559604"/>
            <a:ext cx="6145530" cy="873772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defTabSz="457200" hangingPunct="1">
              <a:defRPr/>
            </a:pPr>
            <a:r>
              <a:rPr lang="ru-RU" sz="2200" b="1" kern="1200" dirty="0">
                <a:solidFill>
                  <a:prstClr val="white"/>
                </a:solidFill>
              </a:rPr>
              <a:t>УСЛОВИЯМ РЕАЛИЗАЦИИ </a:t>
            </a:r>
            <a:r>
              <a:rPr lang="ru-RU" sz="2200" b="1" kern="1200" dirty="0" smtClean="0">
                <a:solidFill>
                  <a:prstClr val="white"/>
                </a:solidFill>
              </a:rPr>
              <a:t>ОСНОВНОЙ ОБРАЗОВАТЕЛЬНОЙ ПРОГРАММЫ</a:t>
            </a:r>
            <a:endParaRPr lang="ru-RU" sz="2200" b="1" kern="1200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75693" y="4326571"/>
            <a:ext cx="466064" cy="466064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defTabSz="457200" hangingPunct="1">
              <a:defRPr/>
            </a:pPr>
            <a:r>
              <a:rPr lang="ru-RU" sz="1800" kern="1200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199" y="1005840"/>
            <a:ext cx="3774273" cy="5260933"/>
          </a:xfrm>
          <a:prstGeom prst="rect">
            <a:avLst/>
          </a:prstGeom>
        </p:spPr>
      </p:pic>
      <p:grpSp>
        <p:nvGrpSpPr>
          <p:cNvPr id="20" name="Группа 31"/>
          <p:cNvGrpSpPr/>
          <p:nvPr/>
        </p:nvGrpSpPr>
        <p:grpSpPr>
          <a:xfrm>
            <a:off x="728030" y="898654"/>
            <a:ext cx="672816" cy="817645"/>
            <a:chOff x="684213" y="839788"/>
            <a:chExt cx="1165225" cy="1416049"/>
          </a:xfrm>
        </p:grpSpPr>
        <p:sp>
          <p:nvSpPr>
            <p:cNvPr id="21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5" name="Picture 450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Прямоугольник 25"/>
          <p:cNvSpPr/>
          <p:nvPr/>
        </p:nvSpPr>
        <p:spPr>
          <a:xfrm>
            <a:off x="5179985" y="1146723"/>
            <a:ext cx="6202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Стандарт включает в себя </a:t>
            </a:r>
            <a:r>
              <a:rPr lang="ru-RU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требования к:</a:t>
            </a:r>
            <a:endParaRPr lang="ru-RU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6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640256" y="3395406"/>
            <a:ext cx="3384000" cy="705645"/>
            <a:chOff x="633943" y="2490272"/>
            <a:chExt cx="2959483" cy="747244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33943" y="2490272"/>
              <a:ext cx="2959483" cy="747244"/>
            </a:xfrm>
            <a:prstGeom prst="roundRect">
              <a:avLst>
                <a:gd name="adj" fmla="val 10000"/>
              </a:avLst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8"/>
            <p:cNvSpPr txBox="1"/>
            <p:nvPr/>
          </p:nvSpPr>
          <p:spPr>
            <a:xfrm>
              <a:off x="655829" y="2512158"/>
              <a:ext cx="2915711" cy="7034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i="0" kern="1200" dirty="0" smtClean="0">
                  <a:solidFill>
                    <a:srgbClr val="E22A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Смыслообразование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Мотивация (учебная и социальная)</a:t>
              </a:r>
              <a:endParaRPr lang="ru-RU" sz="1400" b="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421129" y="3770731"/>
            <a:ext cx="3384000" cy="1942658"/>
            <a:chOff x="3943910" y="1061308"/>
            <a:chExt cx="3890086" cy="1885746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3943910" y="1061308"/>
              <a:ext cx="3890086" cy="1885746"/>
            </a:xfrm>
            <a:prstGeom prst="roundRect">
              <a:avLst>
                <a:gd name="adj" fmla="val 5587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Скругленный прямоугольник 5"/>
            <p:cNvSpPr txBox="1"/>
            <p:nvPr/>
          </p:nvSpPr>
          <p:spPr>
            <a:xfrm>
              <a:off x="3999142" y="1116540"/>
              <a:ext cx="3779622" cy="1775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i="0" kern="1200" dirty="0" smtClean="0">
                  <a:solidFill>
                    <a:srgbClr val="E22A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Познавательные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Работа с информацией</a:t>
              </a: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Работа с учебными моделями</a:t>
              </a: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Использование знаково-символических средств</a:t>
              </a: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Выполнение логических операций</a:t>
              </a: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Определение границ собственного знания и незнания</a:t>
              </a:r>
              <a:endParaRPr lang="ru-RU" sz="1400" b="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2051898" y="160757"/>
            <a:ext cx="8088204" cy="10800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prstClr val="white"/>
                </a:solidFill>
                <a:latin typeface="Calibri"/>
              </a:rPr>
              <a:t>ТРЕБОВАНИЯ К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РЕЗУЛЬТАТАМ ОСВОЕНИЯ ОСНОВНОЙ ОБРАЗОВАТЕЛЬНОЙ ПРОГРАММЫ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68436" y="415211"/>
            <a:ext cx="576064" cy="576064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2257" y="1387697"/>
            <a:ext cx="3240000" cy="720000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Личностные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3129" y="1393033"/>
            <a:ext cx="3240000" cy="720000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Метапредметные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4000" y="1391997"/>
            <a:ext cx="3240000" cy="7200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Предметные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8202000" y="2206627"/>
            <a:ext cx="3384000" cy="512595"/>
            <a:chOff x="7988194" y="1061308"/>
            <a:chExt cx="2446693" cy="51259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988194" y="1061308"/>
              <a:ext cx="2446693" cy="512595"/>
            </a:xfrm>
            <a:prstGeom prst="roundRect">
              <a:avLst>
                <a:gd name="adj" fmla="val 10000"/>
              </a:avLst>
            </a:prstGeom>
            <a:ln>
              <a:solidFill>
                <a:srgbClr val="E46C0A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8003207" y="1076321"/>
              <a:ext cx="2416667" cy="482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Основы системы научных знаний</a:t>
              </a:r>
              <a:endParaRPr lang="ru-RU" sz="1300" b="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202000" y="2796322"/>
            <a:ext cx="3384000" cy="970602"/>
            <a:chOff x="7988194" y="1651003"/>
            <a:chExt cx="2446693" cy="97060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988194" y="1651003"/>
              <a:ext cx="2446693" cy="970602"/>
            </a:xfrm>
            <a:prstGeom prst="roundRect">
              <a:avLst>
                <a:gd name="adj" fmla="val 5093"/>
              </a:avLst>
            </a:prstGeom>
            <a:ln>
              <a:solidFill>
                <a:srgbClr val="E46C0A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7"/>
            <p:cNvSpPr txBox="1"/>
            <p:nvPr/>
          </p:nvSpPr>
          <p:spPr>
            <a:xfrm>
              <a:off x="8016622" y="1679431"/>
              <a:ext cx="2389837" cy="913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Опыт предметной деятельности по получению, преобразованию и применению нового знания</a:t>
              </a:r>
              <a:endParaRPr lang="ru-RU" sz="1300" b="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40257" y="2207453"/>
            <a:ext cx="3384000" cy="1088197"/>
            <a:chOff x="633943" y="1061308"/>
            <a:chExt cx="2985792" cy="1351865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633943" y="1061308"/>
              <a:ext cx="2985792" cy="1351865"/>
            </a:xfrm>
            <a:prstGeom prst="roundRect">
              <a:avLst>
                <a:gd name="adj" fmla="val 8165"/>
              </a:avLst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5"/>
            <p:cNvSpPr txBox="1"/>
            <p:nvPr/>
          </p:nvSpPr>
          <p:spPr>
            <a:xfrm>
              <a:off x="673538" y="1100903"/>
              <a:ext cx="2906602" cy="1272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i="0" kern="1200" dirty="0" smtClean="0">
                  <a:solidFill>
                    <a:srgbClr val="E22A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Самоопределение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400" b="1" i="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i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Внутренняя позиция школьника</a:t>
              </a:r>
            </a:p>
            <a:p>
              <a:pPr marL="285750" lvl="0" indent="-285750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1400" i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амоидентификация</a:t>
              </a:r>
              <a:endParaRPr lang="ru-RU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1400" i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амоуважение и самооценка</a:t>
              </a:r>
              <a:endParaRPr lang="ru-RU" sz="1400" i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40256" y="4200807"/>
            <a:ext cx="3384000" cy="2046612"/>
            <a:chOff x="627740" y="3314616"/>
            <a:chExt cx="2975761" cy="212532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627740" y="3314616"/>
              <a:ext cx="2975761" cy="2125326"/>
            </a:xfrm>
            <a:prstGeom prst="roundRect">
              <a:avLst>
                <a:gd name="adj" fmla="val 5426"/>
              </a:avLst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11"/>
            <p:cNvSpPr txBox="1"/>
            <p:nvPr/>
          </p:nvSpPr>
          <p:spPr>
            <a:xfrm>
              <a:off x="689989" y="3376865"/>
              <a:ext cx="2851263" cy="2000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i="0" kern="1200" dirty="0" smtClean="0">
                  <a:solidFill>
                    <a:srgbClr val="E22A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Ценностная и морально-этическая ориентация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400" b="1" i="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Ориентация на выполнение морально-нравственных норм</a:t>
              </a:r>
            </a:p>
            <a:p>
              <a:pPr marL="285750" lvl="0" indent="-285750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Способность к решению моральных проблем на основе </a:t>
              </a:r>
              <a:r>
                <a:rPr lang="ru-RU" sz="1400" b="0" i="0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децентрации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 своих поступков</a:t>
              </a:r>
              <a:endParaRPr lang="ru-RU" sz="1400" b="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421129" y="2206627"/>
            <a:ext cx="3384000" cy="1470510"/>
            <a:chOff x="3943910" y="3024154"/>
            <a:chExt cx="3890086" cy="1336991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3943910" y="3024154"/>
              <a:ext cx="3890086" cy="1336991"/>
            </a:xfrm>
            <a:prstGeom prst="roundRect">
              <a:avLst>
                <a:gd name="adj" fmla="val 6114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Скругленный прямоугольник 8"/>
            <p:cNvSpPr txBox="1"/>
            <p:nvPr/>
          </p:nvSpPr>
          <p:spPr>
            <a:xfrm>
              <a:off x="3983069" y="3063313"/>
              <a:ext cx="3811768" cy="1258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i="0" kern="1200" dirty="0" smtClean="0">
                  <a:solidFill>
                    <a:srgbClr val="E22A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Регулятивные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Целеполагание</a:t>
              </a: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Планирование</a:t>
              </a: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Прогнозирование</a:t>
              </a: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Контроль и коррекция</a:t>
              </a: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421129" y="5806983"/>
            <a:ext cx="3384000" cy="878304"/>
            <a:chOff x="3943910" y="4438244"/>
            <a:chExt cx="3890086" cy="768243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3943910" y="4438244"/>
              <a:ext cx="3890086" cy="768243"/>
            </a:xfrm>
            <a:prstGeom prst="roundRect">
              <a:avLst>
                <a:gd name="adj" fmla="val 10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Скругленный прямоугольник 11"/>
            <p:cNvSpPr txBox="1"/>
            <p:nvPr/>
          </p:nvSpPr>
          <p:spPr>
            <a:xfrm>
              <a:off x="3966411" y="4460745"/>
              <a:ext cx="3845084" cy="723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i="0" kern="1200" dirty="0" smtClean="0">
                  <a:solidFill>
                    <a:srgbClr val="E22A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Коммуникативные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400" b="1" i="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Речевая деятельность</a:t>
              </a: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Навыки сотрудничества</a:t>
              </a:r>
              <a:endParaRPr lang="ru-RU" sz="1400" b="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728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ПРИМЕРНАЯ ОСНОВНАЯ ОБРАЗОВАТЕЛЬНАЯ ПРОГРАММА </a:t>
            </a:r>
            <a:br>
              <a:rPr lang="ru-RU" dirty="0" smtClean="0"/>
            </a:br>
            <a:r>
              <a:rPr lang="ru-RU" dirty="0" smtClean="0"/>
              <a:t>ОСНОВНОГО ОБЩЕГО ОБРАЗОВАНИЯ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67832" y="1716299"/>
            <a:ext cx="6685968" cy="455047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Примерная программа – документ,  рекомендательного характера, который  детально раскрывает обязательную  часть содержания обучения и параметры качества усвоения учебного материала по конкретному предмету учебного плана.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359" y="1005839"/>
            <a:ext cx="3711559" cy="5260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Группа 31"/>
          <p:cNvGrpSpPr/>
          <p:nvPr/>
        </p:nvGrpSpPr>
        <p:grpSpPr>
          <a:xfrm>
            <a:off x="728030" y="898654"/>
            <a:ext cx="672816" cy="817645"/>
            <a:chOff x="684213" y="839788"/>
            <a:chExt cx="1165225" cy="1416049"/>
          </a:xfrm>
        </p:grpSpPr>
        <p:sp>
          <p:nvSpPr>
            <p:cNvPr id="13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7" name="Picture 450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9068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ПРИМЕРНАЯ ОСНОВНАЯ ОБРАЗОВАТЕЛЬНАЯ ПРОГРАММА </a:t>
            </a:r>
            <a:br>
              <a:rPr lang="ru-RU" dirty="0" smtClean="0"/>
            </a:br>
            <a:r>
              <a:rPr lang="ru-RU" dirty="0" smtClean="0"/>
              <a:t>ОСНОВНОГО ОБЩЕГО ОБРАЗОВАНИЯ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359" y="1005839"/>
            <a:ext cx="3711559" cy="5260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Схема 3"/>
          <p:cNvGraphicFramePr/>
          <p:nvPr>
            <p:extLst/>
          </p:nvPr>
        </p:nvGraphicFramePr>
        <p:xfrm>
          <a:off x="4751480" y="1005839"/>
          <a:ext cx="7167399" cy="433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Группа 31"/>
          <p:cNvGrpSpPr/>
          <p:nvPr/>
        </p:nvGrpSpPr>
        <p:grpSpPr>
          <a:xfrm>
            <a:off x="728030" y="898654"/>
            <a:ext cx="672816" cy="817645"/>
            <a:chOff x="684213" y="839788"/>
            <a:chExt cx="1165225" cy="1416049"/>
          </a:xfrm>
        </p:grpSpPr>
        <p:sp>
          <p:nvSpPr>
            <p:cNvPr id="15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9" name="Picture 450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41821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ПРИМЕРНАЯ ОСНОВНАЯ ОБРАЗОВАТЕЛЬНАЯ ПРОГРАММА </a:t>
            </a:r>
            <a:br>
              <a:rPr lang="ru-RU" dirty="0"/>
            </a:br>
            <a:r>
              <a:rPr lang="ru-RU" dirty="0"/>
              <a:t>ОСНОВНОГО ОБЩЕГО ОБРАЗОВАНИЯ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562" y="1290327"/>
            <a:ext cx="9993734" cy="5044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Группа 31"/>
          <p:cNvGrpSpPr/>
          <p:nvPr/>
        </p:nvGrpSpPr>
        <p:grpSpPr>
          <a:xfrm>
            <a:off x="10717183" y="96046"/>
            <a:ext cx="672816" cy="817645"/>
            <a:chOff x="684213" y="839788"/>
            <a:chExt cx="1165225" cy="1416049"/>
          </a:xfrm>
        </p:grpSpPr>
        <p:sp>
          <p:nvSpPr>
            <p:cNvPr id="7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" name="Picture 450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8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ПРИМЕРНАЯ ОСНОВНАЯ ОБРАЗОВАТЕЛЬНАЯ ПРОГРАММА </a:t>
            </a:r>
            <a:br>
              <a:rPr lang="ru-RU" dirty="0"/>
            </a:br>
            <a:r>
              <a:rPr lang="ru-RU" dirty="0"/>
              <a:t>ОСНОВНОГО ОБЩЕГО ОБРАЗОВАНИЯ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562" y="1233885"/>
            <a:ext cx="9993733" cy="482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Группа 31"/>
          <p:cNvGrpSpPr/>
          <p:nvPr/>
        </p:nvGrpSpPr>
        <p:grpSpPr>
          <a:xfrm>
            <a:off x="10717183" y="96046"/>
            <a:ext cx="672816" cy="817645"/>
            <a:chOff x="684213" y="839788"/>
            <a:chExt cx="1165225" cy="1416049"/>
          </a:xfrm>
        </p:grpSpPr>
        <p:sp>
          <p:nvSpPr>
            <p:cNvPr id="11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5" name="Picture 450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9427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ЧТО ТАКОЕ  РАБОЧАЯ ПРОГРАММА?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2076"/>
            <a:ext cx="10515600" cy="5064697"/>
          </a:xfrm>
        </p:spPr>
        <p:txBody>
          <a:bodyPr/>
          <a:lstStyle/>
          <a:p>
            <a:pPr algn="just"/>
            <a:r>
              <a:rPr lang="ru-RU" dirty="0" smtClean="0"/>
              <a:t>Рабочая программа – это нормативно-управленческий документ образовательной организации, характеризующий систему организации образовательной деятельности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Рабочая программа – это учебная программа, разработанная педагогом на основе Примерной основной образовательной программы для конкретной образовательной организации и определённого класса, имеющая изменения и дополнения в содержании, последовательности изучения тем, количестве часов, использовании организационных форм обучения и т.п.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94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ПРИМЕРНАЯ ОСНОВНАЯ ОБРАЗОВАТЕЛЬНАЯ ПРОГРАММА </a:t>
            </a:r>
            <a:br>
              <a:rPr lang="ru-RU" dirty="0"/>
            </a:br>
            <a:r>
              <a:rPr lang="ru-RU" dirty="0"/>
              <a:t>ОСНОВНОГО ОБЩЕГО ОБРАЗОВАНИЯ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562" y="2042251"/>
            <a:ext cx="9993733" cy="2570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Группа 31"/>
          <p:cNvGrpSpPr/>
          <p:nvPr/>
        </p:nvGrpSpPr>
        <p:grpSpPr>
          <a:xfrm>
            <a:off x="10717183" y="96046"/>
            <a:ext cx="672816" cy="817645"/>
            <a:chOff x="684213" y="839788"/>
            <a:chExt cx="1165225" cy="1416049"/>
          </a:xfrm>
        </p:grpSpPr>
        <p:sp>
          <p:nvSpPr>
            <p:cNvPr id="8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" name="Picture 450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6589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54487" y="1123721"/>
            <a:ext cx="10683026" cy="809685"/>
          </a:xfrm>
          <a:prstGeom prst="roundRect">
            <a:avLst>
              <a:gd name="adj" fmla="val 18627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kern="1200" dirty="0">
                <a:solidFill>
                  <a:schemeClr val="bg1"/>
                </a:solidFill>
                <a:latin typeface="+mj-lt"/>
              </a:rPr>
              <a:t>ПРИМЕРНАЯ ОСНОВНАЯ ОБРАЗОВАТЕЛЬНАЯ ПРОГРАММА (ПООП)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6118" y="2820318"/>
            <a:ext cx="5052273" cy="2524788"/>
          </a:xfrm>
          <a:prstGeom prst="roundRect">
            <a:avLst>
              <a:gd name="adj" fmla="val 8082"/>
            </a:avLst>
          </a:prstGeom>
          <a:solidFill>
            <a:srgbClr val="31859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kern="1200" dirty="0" smtClean="0">
                <a:solidFill>
                  <a:schemeClr val="bg1"/>
                </a:solidFill>
                <a:latin typeface="+mj-lt"/>
              </a:rPr>
              <a:t>Рабочие </a:t>
            </a:r>
            <a:r>
              <a:rPr lang="ru-RU" sz="2800" b="1" kern="1200" dirty="0">
                <a:solidFill>
                  <a:schemeClr val="bg1"/>
                </a:solidFill>
                <a:latin typeface="+mj-lt"/>
              </a:rPr>
              <a:t>программы учебных </a:t>
            </a:r>
            <a:r>
              <a:rPr lang="ru-RU" sz="2800" b="1" kern="1200" dirty="0" smtClean="0">
                <a:solidFill>
                  <a:schemeClr val="bg1"/>
                </a:solidFill>
                <a:latin typeface="+mj-lt"/>
              </a:rPr>
              <a:t>предметов</a:t>
            </a:r>
          </a:p>
          <a:p>
            <a:endParaRPr lang="ru-RU" sz="2800" b="1" kern="1200" dirty="0">
              <a:solidFill>
                <a:schemeClr val="bg1"/>
              </a:solidFill>
              <a:latin typeface="+mj-lt"/>
            </a:endParaRPr>
          </a:p>
          <a:p>
            <a:r>
              <a:rPr lang="ru-RU" sz="2000" b="1" kern="1200" dirty="0" smtClean="0">
                <a:solidFill>
                  <a:schemeClr val="bg1"/>
                </a:solidFill>
                <a:latin typeface="+mj-lt"/>
              </a:rPr>
              <a:t>входят </a:t>
            </a:r>
            <a:r>
              <a:rPr lang="ru-RU" sz="2000" b="1" kern="1200" dirty="0">
                <a:solidFill>
                  <a:schemeClr val="bg1"/>
                </a:solidFill>
                <a:latin typeface="+mj-lt"/>
              </a:rPr>
              <a:t>в состав </a:t>
            </a:r>
            <a:r>
              <a:rPr lang="ru-RU" sz="2000" b="1" kern="1200" dirty="0" smtClean="0">
                <a:solidFill>
                  <a:schemeClr val="bg1"/>
                </a:solidFill>
                <a:latin typeface="+mj-lt"/>
              </a:rPr>
              <a:t>образовательной </a:t>
            </a:r>
            <a:r>
              <a:rPr lang="ru-RU" sz="2000" b="1" kern="1200" dirty="0">
                <a:solidFill>
                  <a:schemeClr val="bg1"/>
                </a:solidFill>
                <a:latin typeface="+mj-lt"/>
              </a:rPr>
              <a:t>программы образовательной </a:t>
            </a:r>
            <a:r>
              <a:rPr lang="ru-RU" sz="2000" b="1" kern="1200" dirty="0" smtClean="0">
                <a:solidFill>
                  <a:schemeClr val="bg1"/>
                </a:solidFill>
                <a:latin typeface="+mj-lt"/>
              </a:rPr>
              <a:t>организации (далее – ОП ОО)</a:t>
            </a:r>
          </a:p>
          <a:p>
            <a:endParaRPr lang="ru-RU" sz="2800" b="1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200000">
            <a:off x="2484182" y="2175909"/>
            <a:ext cx="1296144" cy="50405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-1200000">
            <a:off x="8551079" y="2175909"/>
            <a:ext cx="1296144" cy="50405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73015" y="2820318"/>
            <a:ext cx="5052273" cy="2524787"/>
          </a:xfrm>
          <a:prstGeom prst="roundRect">
            <a:avLst>
              <a:gd name="adj" fmla="val 8082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/>
              <a:t>Авторские программы учебных </a:t>
            </a:r>
            <a:r>
              <a:rPr lang="ru-RU" sz="2800" dirty="0" smtClean="0"/>
              <a:t>предметов</a:t>
            </a:r>
          </a:p>
          <a:p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</p:txBody>
      </p:sp>
      <p:pic>
        <p:nvPicPr>
          <p:cNvPr id="1026" name="Picture 2" descr="http://technology.prosv.ru/_data/umk/3/rabochie_programmy_5-9k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478" y="3916281"/>
            <a:ext cx="997345" cy="132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31"/>
          <p:cNvGrpSpPr/>
          <p:nvPr/>
        </p:nvGrpSpPr>
        <p:grpSpPr>
          <a:xfrm>
            <a:off x="10717183" y="96046"/>
            <a:ext cx="672816" cy="817645"/>
            <a:chOff x="684213" y="839788"/>
            <a:chExt cx="1165225" cy="1416049"/>
          </a:xfrm>
        </p:grpSpPr>
        <p:sp>
          <p:nvSpPr>
            <p:cNvPr id="12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6" name="Picture 450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ПРИМЕРНАЯ ОСНОВНАЯ ОБРАЗОВАТЕЛЬНАЯ ПРОГРАММА </a:t>
            </a:r>
            <a:br>
              <a:rPr lang="ru-RU" dirty="0"/>
            </a:br>
            <a:r>
              <a:rPr lang="ru-RU" dirty="0"/>
              <a:t>ОСНОВНОГО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7764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316" y="96253"/>
            <a:ext cx="9111916" cy="806115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tabLst>
                <a:tab pos="5442585" algn="l"/>
              </a:tabLst>
            </a:pPr>
            <a:r>
              <a:rPr lang="ru-RU" dirty="0"/>
              <a:t>ПИСЬМО МИНИСТЕРСТВА ОБРАЗОВАНИЯ И НАУКИ РФ</a:t>
            </a:r>
            <a:br>
              <a:rPr lang="ru-RU" dirty="0"/>
            </a:br>
            <a:r>
              <a:rPr lang="ru-RU" dirty="0"/>
              <a:t>«О РАБОЧИХ ПРОГРАММАХ УЧЕБНЫХ ПРЕДМЕТОВ» </a:t>
            </a:r>
            <a:r>
              <a:rPr lang="ru-RU" spc="-5" dirty="0"/>
              <a:t>ОТ</a:t>
            </a:r>
            <a:r>
              <a:rPr lang="ru-RU" spc="-100" dirty="0"/>
              <a:t> </a:t>
            </a:r>
            <a:r>
              <a:rPr lang="ru-RU" spc="-5" dirty="0"/>
              <a:t>28.10.</a:t>
            </a:r>
            <a:r>
              <a:rPr lang="ru-RU" spc="-20" dirty="0"/>
              <a:t>2015 Г. №</a:t>
            </a:r>
            <a:r>
              <a:rPr lang="en-US" spc="-20" dirty="0"/>
              <a:t> </a:t>
            </a:r>
            <a:r>
              <a:rPr lang="en-US" spc="-10" dirty="0"/>
              <a:t>08-1786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0968" y="1005840"/>
            <a:ext cx="6412832" cy="52609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 соответствии с ФГОС рабочие программы учебных предметов, курсов являются обязательным компонентом содержательного раздела основной образовательной программы образовательной организации.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Рабочие </a:t>
            </a:r>
            <a:r>
              <a:rPr lang="ru-RU" dirty="0" smtClean="0"/>
              <a:t>программы разрабатываются </a:t>
            </a:r>
            <a:r>
              <a:rPr lang="ru-RU" dirty="0"/>
              <a:t>на основе  требований к результатам освоения основной образовательной  </a:t>
            </a:r>
            <a:r>
              <a:rPr lang="ru-RU" dirty="0" smtClean="0"/>
              <a:t>программы и </a:t>
            </a:r>
            <a:r>
              <a:rPr lang="ru-RU" dirty="0"/>
              <a:t>должны обеспечивать достижение планируемых  результатов освоения основной образовательной программы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005840"/>
            <a:ext cx="3945700" cy="5260933"/>
          </a:xfrm>
          <a:prstGeom prst="rect">
            <a:avLst/>
          </a:prstGeom>
        </p:spPr>
      </p:pic>
      <p:grpSp>
        <p:nvGrpSpPr>
          <p:cNvPr id="5" name="Группа 31"/>
          <p:cNvGrpSpPr/>
          <p:nvPr/>
        </p:nvGrpSpPr>
        <p:grpSpPr>
          <a:xfrm>
            <a:off x="728030" y="898654"/>
            <a:ext cx="672816" cy="817645"/>
            <a:chOff x="684213" y="839788"/>
            <a:chExt cx="1165225" cy="1416049"/>
          </a:xfrm>
        </p:grpSpPr>
        <p:sp>
          <p:nvSpPr>
            <p:cNvPr id="6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450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4050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0" y="96046"/>
            <a:ext cx="9117030" cy="817645"/>
          </a:xfrm>
        </p:spPr>
        <p:txBody>
          <a:bodyPr>
            <a:normAutofit fontScale="90000"/>
          </a:bodyPr>
          <a:lstStyle/>
          <a:p>
            <a:r>
              <a:rPr lang="ru-RU" dirty="0"/>
              <a:t>ПИСЬМО МИНИСТЕРСТВА ОБРАЗОВАНИЯ И НАУКИ РФ</a:t>
            </a:r>
            <a:br>
              <a:rPr lang="ru-RU" dirty="0"/>
            </a:br>
            <a:r>
              <a:rPr lang="ru-RU" dirty="0"/>
              <a:t>«О РАБОЧИХ ПРОГРАММАХ УЧЕБНЫХ ПРЕДМЕТОВ» </a:t>
            </a:r>
            <a:r>
              <a:rPr lang="ru-RU" spc="-5" dirty="0"/>
              <a:t>ОТ</a:t>
            </a:r>
            <a:r>
              <a:rPr lang="ru-RU" spc="-100" dirty="0"/>
              <a:t> </a:t>
            </a:r>
            <a:r>
              <a:rPr lang="ru-RU" spc="-5" dirty="0"/>
              <a:t>28.10.</a:t>
            </a:r>
            <a:r>
              <a:rPr lang="ru-RU" spc="-20" dirty="0"/>
              <a:t>2015 Г. №</a:t>
            </a:r>
            <a:r>
              <a:rPr lang="en-US" spc="-20" dirty="0"/>
              <a:t> </a:t>
            </a:r>
            <a:r>
              <a:rPr lang="en-US" spc="-10" dirty="0"/>
              <a:t>08-1786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7455" y="1005840"/>
            <a:ext cx="5299114" cy="823912"/>
          </a:xfrm>
        </p:spPr>
        <p:txBody>
          <a:bodyPr>
            <a:norm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  <a:tabLst>
                <a:tab pos="2023745" algn="l"/>
              </a:tabLst>
            </a:pPr>
            <a:r>
              <a:rPr lang="ru-RU" spc="-10" dirty="0" smtClean="0"/>
              <a:t>В соответствии с ФГОС </a:t>
            </a:r>
            <a:r>
              <a:rPr lang="ru-RU" dirty="0" smtClean="0"/>
              <a:t>рабочая </a:t>
            </a:r>
            <a:r>
              <a:rPr lang="ru-RU" spc="-5" dirty="0" smtClean="0"/>
              <a:t>программа должна содержать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97455" y="1829751"/>
            <a:ext cx="5299114" cy="4447223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/>
              <a:t>пояснительную </a:t>
            </a:r>
            <a:r>
              <a:rPr lang="ru-RU" sz="2000" dirty="0" smtClean="0"/>
              <a:t>записку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общую </a:t>
            </a:r>
            <a:r>
              <a:rPr lang="ru-RU" sz="2000" dirty="0"/>
              <a:t>характеристику учебного </a:t>
            </a:r>
            <a:r>
              <a:rPr lang="ru-RU" sz="2000" dirty="0" smtClean="0"/>
              <a:t>предмета;</a:t>
            </a:r>
            <a:endParaRPr lang="ru-RU" sz="20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/>
              <a:t>описание места учебного </a:t>
            </a:r>
            <a:r>
              <a:rPr lang="ru-RU" sz="2000" dirty="0" smtClean="0"/>
              <a:t>предмета в </a:t>
            </a:r>
            <a:r>
              <a:rPr lang="ru-RU" sz="2000" dirty="0"/>
              <a:t>учебном </a:t>
            </a:r>
            <a:r>
              <a:rPr lang="ru-RU" sz="2000" dirty="0" smtClean="0"/>
              <a:t>плане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личностные</a:t>
            </a:r>
            <a:r>
              <a:rPr lang="ru-RU" sz="2000" dirty="0"/>
              <a:t>, метапредметные и предметные </a:t>
            </a:r>
            <a:r>
              <a:rPr lang="ru-RU" sz="2000" dirty="0" smtClean="0"/>
              <a:t>результаты освоения </a:t>
            </a:r>
            <a:r>
              <a:rPr lang="ru-RU" sz="2000" dirty="0"/>
              <a:t>конкретного учебного </a:t>
            </a:r>
            <a:r>
              <a:rPr lang="ru-RU" sz="2000" dirty="0" smtClean="0"/>
              <a:t>предмета;</a:t>
            </a:r>
            <a:endParaRPr lang="ru-RU" sz="20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/>
              <a:t>содержание учебного </a:t>
            </a:r>
            <a:r>
              <a:rPr lang="ru-RU" sz="2000" dirty="0" smtClean="0"/>
              <a:t>предмета</a:t>
            </a:r>
            <a:endParaRPr lang="ru-RU" sz="20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/>
              <a:t>тематическое </a:t>
            </a:r>
            <a:r>
              <a:rPr lang="ru-RU" sz="2000" dirty="0" smtClean="0"/>
              <a:t>планирование</a:t>
            </a:r>
            <a:endParaRPr lang="ru-RU" sz="20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/>
              <a:t>описание учебно-методического и </a:t>
            </a:r>
            <a:r>
              <a:rPr lang="ru-RU" sz="2000" dirty="0" smtClean="0"/>
              <a:t>материально-технического обеспечения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планируемые </a:t>
            </a:r>
            <a:r>
              <a:rPr lang="ru-RU" sz="2000" dirty="0"/>
              <a:t>результаты изучения учебного </a:t>
            </a:r>
            <a:r>
              <a:rPr lang="ru-RU" sz="2000" dirty="0" smtClean="0"/>
              <a:t>предмета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566052" y="1005840"/>
            <a:ext cx="5420300" cy="8239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В соответствии с письмом Минобрнауки России рабочая программа должна содержать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566053" y="1829751"/>
            <a:ext cx="5420299" cy="4447223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</a:rPr>
              <a:t>пояснительную записку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</a:rPr>
              <a:t>общую характеристику учебного предмета;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</a:rPr>
              <a:t>описание места учебного предмета в учебном плане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Планируемые </a:t>
            </a:r>
            <a:r>
              <a:rPr lang="ru-RU" sz="2000" dirty="0"/>
              <a:t>результаты освоения учебного предмета «Технология</a:t>
            </a:r>
            <a:r>
              <a:rPr lang="ru-RU" sz="2000" dirty="0" smtClean="0"/>
              <a:t>» </a:t>
            </a:r>
            <a:r>
              <a:rPr lang="ru-RU" sz="2000" dirty="0" smtClean="0">
                <a:solidFill>
                  <a:schemeClr val="bg1"/>
                </a:solidFill>
              </a:rPr>
              <a:t>………………. РРРРРРРРР,</a:t>
            </a:r>
            <a:endParaRPr lang="ru-RU" sz="2000" dirty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Содержание учебной программы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Календарно-тематическое планирование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</a:rPr>
              <a:t>описание учебно-методического и </a:t>
            </a:r>
            <a:r>
              <a:rPr lang="ru-RU" sz="2000" dirty="0" smtClean="0">
                <a:solidFill>
                  <a:schemeClr val="bg1"/>
                </a:solidFill>
              </a:rPr>
              <a:t>материально-технического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5815755" y="3934173"/>
            <a:ext cx="531112" cy="96948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5815755" y="4352172"/>
            <a:ext cx="531112" cy="96948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5815755" y="3158278"/>
            <a:ext cx="531112" cy="96948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4366" y="2700118"/>
            <a:ext cx="1853942" cy="5252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6323" y="2032699"/>
            <a:ext cx="6050029" cy="6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02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06316" y="96253"/>
            <a:ext cx="9090466" cy="80611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ПИСЬМО МИНИСТЕРСТВА ОБРАЗОВАНИЯ И НАУКИ РФ</a:t>
            </a:r>
            <a:br>
              <a:rPr lang="ru-RU" dirty="0" smtClean="0"/>
            </a:br>
            <a:r>
              <a:rPr lang="ru-RU" dirty="0" smtClean="0"/>
              <a:t>«О РАБОЧИХ ПРОГРАММАХ УЧЕБНЫХ ПРЕДМЕТОВ» ОТ 28.10.2015 Г. №</a:t>
            </a:r>
            <a:r>
              <a:rPr lang="en-US" dirty="0" smtClean="0"/>
              <a:t> 08-1786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1" y="1005840"/>
            <a:ext cx="5840002" cy="526093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Авторские программы учебных предметов,  разработанные в соответствии  с требованиями  ФГОС и с учётом ПООП, также могут рассматриваться  как рабочие программы учебных предметов.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Решение о возможности их использования в  структуре основной образовательной программы  принимается на уровне образовательной  организации</a:t>
            </a:r>
            <a:endParaRPr lang="ru-RU" dirty="0"/>
          </a:p>
        </p:txBody>
      </p:sp>
      <p:pic>
        <p:nvPicPr>
          <p:cNvPr id="10" name="Picture 2" descr="http://technology.prosv.ru/_data/umk/3/rabochie_programmy_5-9k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7063" y="1005840"/>
            <a:ext cx="3956737" cy="52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4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749745" y="573189"/>
            <a:ext cx="10679723" cy="911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Рабочие программы (по учебным предметам)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39272" y="1034612"/>
            <a:ext cx="2067269" cy="3503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НОО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37181" y="1034612"/>
            <a:ext cx="2067269" cy="3503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ДО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9745" y="4865624"/>
            <a:ext cx="10679723" cy="7007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Федеральный закон «Об образовании в Российской Федерации»</a:t>
            </a:r>
          </a:p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от 29 декабря 2012 г. № 273-ФЗ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9745" y="2824514"/>
            <a:ext cx="10679723" cy="911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Федеральные государственные образовательные стандарты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9745" y="1698851"/>
            <a:ext cx="10679723" cy="911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200" b="1" dirty="0">
                <a:solidFill>
                  <a:srgbClr val="E22A8B"/>
                </a:solidFill>
              </a:rPr>
              <a:t>Примерные основные образовательные программы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49745" y="3950176"/>
            <a:ext cx="10679723" cy="7007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rgbClr val="E22A8B"/>
                </a:solidFill>
              </a:rPr>
              <a:t>Концепция преподавания учебного предмета «Технология»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49745" y="5781071"/>
            <a:ext cx="10679723" cy="490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Конституция Российской Федерации</a:t>
            </a:r>
          </a:p>
        </p:txBody>
      </p:sp>
      <p:sp>
        <p:nvSpPr>
          <p:cNvPr id="3" name="Стрелка вверх 2"/>
          <p:cNvSpPr/>
          <p:nvPr/>
        </p:nvSpPr>
        <p:spPr>
          <a:xfrm>
            <a:off x="5634056" y="3762855"/>
            <a:ext cx="911101" cy="17519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>
              <a:latin typeface="+mj-lt"/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5634056" y="5588626"/>
            <a:ext cx="911101" cy="17519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>
              <a:latin typeface="+mj-lt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5634056" y="4673178"/>
            <a:ext cx="911101" cy="17519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37181" y="3292745"/>
            <a:ext cx="2067269" cy="35038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ФГОС ДО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39272" y="3292744"/>
            <a:ext cx="2067269" cy="350385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ФГОС НОО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1364" y="3292744"/>
            <a:ext cx="2067269" cy="350385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ФГОС ООО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43455" y="3292744"/>
            <a:ext cx="2067269" cy="350385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ФГОС СОО</a:t>
            </a:r>
          </a:p>
        </p:txBody>
      </p:sp>
      <p:sp>
        <p:nvSpPr>
          <p:cNvPr id="12" name="Стрелка вверх 11"/>
          <p:cNvSpPr/>
          <p:nvPr/>
        </p:nvSpPr>
        <p:spPr>
          <a:xfrm>
            <a:off x="1716574" y="2625715"/>
            <a:ext cx="911101" cy="17519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>
              <a:latin typeface="+mj-lt"/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4318229" y="2625715"/>
            <a:ext cx="911101" cy="17519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>
              <a:latin typeface="+mj-lt"/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6919884" y="2625715"/>
            <a:ext cx="911101" cy="17519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>
              <a:latin typeface="+mj-lt"/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9521539" y="2625715"/>
            <a:ext cx="911101" cy="17519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>
              <a:latin typeface="+mj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37181" y="2151908"/>
            <a:ext cx="2067269" cy="3503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ПООП ДО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39272" y="2155040"/>
            <a:ext cx="2067269" cy="3503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ПООП НОО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41364" y="2151908"/>
            <a:ext cx="2067269" cy="35038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ПООП ООО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943455" y="2151908"/>
            <a:ext cx="2067269" cy="35038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ПООП СОО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83482" y="2645035"/>
            <a:ext cx="527855" cy="48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6341364" y="1034612"/>
            <a:ext cx="2067269" cy="3503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ООО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943455" y="1036833"/>
            <a:ext cx="2067269" cy="3503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</a:rPr>
              <a:t>СОО</a:t>
            </a:r>
          </a:p>
        </p:txBody>
      </p:sp>
      <p:sp>
        <p:nvSpPr>
          <p:cNvPr id="27" name="Стрелка вверх 26"/>
          <p:cNvSpPr/>
          <p:nvPr/>
        </p:nvSpPr>
        <p:spPr>
          <a:xfrm>
            <a:off x="1716574" y="1521502"/>
            <a:ext cx="911101" cy="17519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>
              <a:latin typeface="+mj-lt"/>
            </a:endParaRPr>
          </a:p>
        </p:txBody>
      </p:sp>
      <p:sp>
        <p:nvSpPr>
          <p:cNvPr id="28" name="Стрелка вверх 27"/>
          <p:cNvSpPr/>
          <p:nvPr/>
        </p:nvSpPr>
        <p:spPr>
          <a:xfrm>
            <a:off x="4318229" y="1520094"/>
            <a:ext cx="911101" cy="17519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>
              <a:latin typeface="+mj-lt"/>
            </a:endParaRPr>
          </a:p>
        </p:txBody>
      </p:sp>
      <p:sp>
        <p:nvSpPr>
          <p:cNvPr id="29" name="Стрелка вверх 28"/>
          <p:cNvSpPr/>
          <p:nvPr/>
        </p:nvSpPr>
        <p:spPr>
          <a:xfrm>
            <a:off x="6919884" y="1520270"/>
            <a:ext cx="911101" cy="17519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>
              <a:latin typeface="+mj-lt"/>
            </a:endParaRPr>
          </a:p>
        </p:txBody>
      </p:sp>
      <p:sp>
        <p:nvSpPr>
          <p:cNvPr id="30" name="Стрелка вверх 29"/>
          <p:cNvSpPr/>
          <p:nvPr/>
        </p:nvSpPr>
        <p:spPr>
          <a:xfrm>
            <a:off x="9521539" y="1520094"/>
            <a:ext cx="911101" cy="17519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3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ЭТАПЫ СОСТАВЛЕНИЯ РАБОЧЕЙ ПРОГРАММЫ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478605" y="1458930"/>
            <a:ext cx="11449693" cy="4807843"/>
          </a:xfrm>
        </p:spPr>
        <p:txBody>
          <a:bodyPr>
            <a:normAutofit/>
          </a:bodyPr>
          <a:lstStyle/>
          <a:p>
            <a:r>
              <a:rPr lang="ru-RU" sz="4000" dirty="0"/>
              <a:t>Шаг 1. </a:t>
            </a:r>
            <a:r>
              <a:rPr lang="ru-RU" sz="4000" dirty="0" smtClean="0"/>
              <a:t>Изучить нормативную базу</a:t>
            </a:r>
            <a:endParaRPr lang="ru-RU" sz="4000" dirty="0"/>
          </a:p>
          <a:p>
            <a:r>
              <a:rPr lang="ru-RU" sz="4000" b="1" dirty="0"/>
              <a:t>Шаг 2. </a:t>
            </a:r>
            <a:r>
              <a:rPr lang="ru-RU" sz="4000" b="1" dirty="0" smtClean="0"/>
              <a:t>Выбрать программу </a:t>
            </a:r>
            <a:r>
              <a:rPr lang="ru-RU" sz="4000" b="1" dirty="0"/>
              <a:t>по учебному предмету и </a:t>
            </a:r>
            <a:r>
              <a:rPr lang="ru-RU" sz="4000" b="1" dirty="0">
                <a:solidFill>
                  <a:schemeClr val="bg1"/>
                </a:solidFill>
              </a:rPr>
              <a:t>………….</a:t>
            </a:r>
            <a:r>
              <a:rPr lang="ru-RU" sz="4000" b="1" dirty="0"/>
              <a:t>соответствующий ей учебник из </a:t>
            </a:r>
            <a:r>
              <a:rPr lang="ru-RU" sz="4000" b="1" dirty="0" smtClean="0"/>
              <a:t>ФПУ</a:t>
            </a:r>
          </a:p>
          <a:p>
            <a:endParaRPr lang="ru-RU" sz="4000" b="1" dirty="0"/>
          </a:p>
          <a:p>
            <a:pPr lvl="2"/>
            <a:r>
              <a:rPr lang="ru-RU" sz="2800" dirty="0" smtClean="0"/>
              <a:t>Федеральный </a:t>
            </a:r>
            <a:r>
              <a:rPr lang="ru-RU" sz="2800" dirty="0"/>
              <a:t>перечень учебников </a:t>
            </a:r>
            <a:r>
              <a:rPr lang="ru-RU" sz="2800" dirty="0">
                <a:solidFill>
                  <a:schemeClr val="bg1"/>
                </a:solidFill>
              </a:rPr>
              <a:t>…………………………………………</a:t>
            </a:r>
            <a:r>
              <a:rPr lang="ru-RU" sz="2800" dirty="0"/>
              <a:t> Приказ Министерства просвещения Российской Федерации     от 28.12.2018 г. № 345 «О федеральном перечне учебников …»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560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ТЕХНОЛОГИЯ</a:t>
            </a:r>
            <a:br>
              <a:rPr lang="ru-RU" dirty="0"/>
            </a:br>
            <a:r>
              <a:rPr lang="ru-RU" dirty="0"/>
              <a:t>АЛЬТЕРНАТИВА УЧЕБНИКАМ, ИСКЛЮЧЁННЫМ ИЗ ФПУ</a:t>
            </a:r>
          </a:p>
        </p:txBody>
      </p:sp>
      <p:sp>
        <p:nvSpPr>
          <p:cNvPr id="15" name="Нашивка 66"/>
          <p:cNvSpPr/>
          <p:nvPr/>
        </p:nvSpPr>
        <p:spPr>
          <a:xfrm rot="5400000">
            <a:off x="10424071" y="2558460"/>
            <a:ext cx="484632" cy="512498"/>
          </a:xfrm>
          <a:prstGeom prst="chevron">
            <a:avLst/>
          </a:prstGeom>
          <a:solidFill>
            <a:srgbClr val="294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Нашивка 13"/>
          <p:cNvSpPr/>
          <p:nvPr/>
        </p:nvSpPr>
        <p:spPr>
          <a:xfrm rot="5400000">
            <a:off x="1258646" y="2558460"/>
            <a:ext cx="484632" cy="512498"/>
          </a:xfrm>
          <a:prstGeom prst="chevron">
            <a:avLst/>
          </a:prstGeom>
          <a:solidFill>
            <a:srgbClr val="294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Нашивка 34"/>
          <p:cNvSpPr/>
          <p:nvPr/>
        </p:nvSpPr>
        <p:spPr>
          <a:xfrm rot="5400000">
            <a:off x="4314138" y="2572393"/>
            <a:ext cx="484632" cy="484632"/>
          </a:xfrm>
          <a:prstGeom prst="chevron">
            <a:avLst/>
          </a:prstGeom>
          <a:solidFill>
            <a:srgbClr val="294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Нашивка 35"/>
          <p:cNvSpPr/>
          <p:nvPr/>
        </p:nvSpPr>
        <p:spPr>
          <a:xfrm rot="5400000">
            <a:off x="7369630" y="2572393"/>
            <a:ext cx="484632" cy="484632"/>
          </a:xfrm>
          <a:prstGeom prst="chevron">
            <a:avLst/>
          </a:prstGeom>
          <a:solidFill>
            <a:srgbClr val="294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6059" y="3604379"/>
            <a:ext cx="1914857" cy="2503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4271" y="3604379"/>
            <a:ext cx="1912354" cy="2503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3369" y="3604379"/>
            <a:ext cx="1852280" cy="250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2446" y="3604379"/>
            <a:ext cx="1877310" cy="250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Прямоугольник 45"/>
          <p:cNvSpPr/>
          <p:nvPr/>
        </p:nvSpPr>
        <p:spPr>
          <a:xfrm>
            <a:off x="2744425" y="2977717"/>
            <a:ext cx="6607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Технология. П</a:t>
            </a:r>
            <a:r>
              <a:rPr lang="ru-RU" sz="28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од </a:t>
            </a:r>
            <a:r>
              <a:rPr lang="ru-RU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ред. Казакевича В.М. (5-9)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000374" y="250693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Альтернатива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134454" y="1560135"/>
            <a:ext cx="2844000" cy="9108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Технология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. Синица Н.В., </a:t>
            </a:r>
            <a:r>
              <a:rPr lang="ru-RU" sz="1200" b="1" kern="1200" dirty="0" err="1">
                <a:solidFill>
                  <a:schemeClr val="tx1"/>
                </a:solidFill>
                <a:latin typeface="+mj-lt"/>
              </a:rPr>
              <a:t>Самородский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 П.С., Симоненко В.Д., Яковенко О.В</a:t>
            </a: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5-8</a:t>
            </a: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(Вентана-Граф</a:t>
            </a: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)</a:t>
            </a:r>
            <a:endParaRPr lang="ru-RU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9245439" y="1560135"/>
            <a:ext cx="2844000" cy="9108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Технология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. Сасова И.А., Павлова М.Б., Гуревич М.И., Дж. </a:t>
            </a:r>
            <a:r>
              <a:rPr lang="ru-RU" sz="1200" b="1" kern="1200" dirty="0" err="1">
                <a:solidFill>
                  <a:schemeClr val="tx1"/>
                </a:solidFill>
                <a:latin typeface="+mj-lt"/>
              </a:rPr>
              <a:t>Питт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/ Под 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ред. </a:t>
            </a:r>
            <a:r>
              <a:rPr lang="ru-RU" sz="1200" b="1" kern="1200" dirty="0" err="1">
                <a:solidFill>
                  <a:schemeClr val="tx1"/>
                </a:solidFill>
                <a:latin typeface="+mj-lt"/>
              </a:rPr>
              <a:t>Сасовой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 И.А. </a:t>
            </a: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5-8) (Вентана-Граф</a:t>
            </a: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)</a:t>
            </a:r>
            <a:endParaRPr lang="ru-RU" sz="1200" b="1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8962" y="1560135"/>
            <a:ext cx="2844000" cy="9108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Технология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. Казакевич В.М., </a:t>
            </a:r>
            <a:r>
              <a:rPr lang="ru-RU" sz="1200" b="1" kern="1200" dirty="0" err="1">
                <a:solidFill>
                  <a:schemeClr val="tx1"/>
                </a:solidFill>
                <a:latin typeface="+mj-lt"/>
              </a:rPr>
              <a:t>Молева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 Г.А., Кожина О.А. и др. </a:t>
            </a:r>
          </a:p>
          <a:p>
            <a:pPr fontAlgn="t"/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(5-8) (Дрофа</a:t>
            </a: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)</a:t>
            </a:r>
            <a:endParaRPr lang="ru-RU" sz="1200" b="1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89946" y="1560135"/>
            <a:ext cx="2844000" cy="9108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Технология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. Синица Н.В</a:t>
            </a: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., </a:t>
            </a:r>
          </a:p>
          <a:p>
            <a:pPr fontAlgn="t"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Симоненко В.Д. и др. </a:t>
            </a:r>
          </a:p>
          <a:p>
            <a:pPr fontAlgn="t"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ru-RU" sz="1200" b="1" kern="1200" dirty="0">
                <a:solidFill>
                  <a:schemeClr val="tx1"/>
                </a:solidFill>
                <a:latin typeface="+mj-lt"/>
              </a:rPr>
              <a:t>5-9) (Вентана-Граф</a:t>
            </a:r>
            <a:r>
              <a:rPr lang="ru-RU" sz="1200" b="1" kern="1200" dirty="0" smtClean="0">
                <a:solidFill>
                  <a:schemeClr val="tx1"/>
                </a:solidFill>
                <a:latin typeface="+mj-lt"/>
              </a:rPr>
              <a:t>)</a:t>
            </a:r>
            <a:endParaRPr lang="ru-RU" sz="1200" b="1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048000" y="1054138"/>
            <a:ext cx="6096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Исключённые из ФПУ </a:t>
            </a:r>
            <a:r>
              <a:rPr lang="ru-RU" sz="18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учебники</a:t>
            </a:r>
            <a:endParaRPr lang="ru-RU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ЭТАПЫ СОСТАВЛЕНИЯ РАБОЧЕЙ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05840"/>
            <a:ext cx="10843517" cy="526093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Шаг 1.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Изучить нормативную базу 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Шаг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Выбрать программу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по учебному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предмету и </a:t>
            </a:r>
          </a:p>
          <a:p>
            <a:pPr marL="0" indent="1260000">
              <a:lnSpc>
                <a:spcPct val="50000"/>
              </a:lnSpc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соответствующий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ей учебник из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ФПУ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Шаг 3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Сравнить цели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изучения учебного предмета в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выбранной</a:t>
            </a:r>
          </a:p>
          <a:p>
            <a:pPr marL="0" indent="1260000">
              <a:lnSpc>
                <a:spcPct val="50000"/>
              </a:lnSpc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авторской рабочей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программе с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целями, сформулированными</a:t>
            </a:r>
          </a:p>
          <a:p>
            <a:pPr marL="0" indent="1260000">
              <a:lnSpc>
                <a:spcPct val="50000"/>
              </a:lnSpc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в ПООП,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а также с целями и задачами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ОП ОО</a:t>
            </a:r>
          </a:p>
          <a:p>
            <a:pPr marL="0" indent="1260000">
              <a:lnSpc>
                <a:spcPct val="50000"/>
              </a:lnSpc>
              <a:buNone/>
            </a:pP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1260000">
              <a:lnSpc>
                <a:spcPct val="50000"/>
              </a:lnSpc>
              <a:buNone/>
            </a:pPr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Анализ учебно-методического и материально-технического обеспечения образовательного процесса с точки зрения его соответствия требованиям к условиям реализации ОП ОО</a:t>
            </a:r>
          </a:p>
          <a:p>
            <a:pPr lvl="2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Изучение возрастных особенностей и данных психолого-педагогической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диагностики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обучающихся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ЭТАПЫ СОСТАВЛЕНИЯ РАБОЧЕЙ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32" y="1294544"/>
            <a:ext cx="11521611" cy="4972229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Шаг 4. Оформить планируемые результаты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90446" y="2445331"/>
            <a:ext cx="9463354" cy="2547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defTabSz="91440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Планируемые результаты представляют </a:t>
            </a:r>
            <a:r>
              <a:rPr lang="ru-RU" sz="2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собой </a:t>
            </a:r>
            <a:r>
              <a:rPr lang="ru-RU" sz="28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личностные, метапредметные и предметные результаты обучения</a:t>
            </a:r>
            <a:r>
              <a:rPr lang="ru-RU" sz="2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, </a:t>
            </a:r>
            <a:r>
              <a:rPr lang="ru-RU" sz="28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выраженные </a:t>
            </a:r>
            <a:r>
              <a:rPr lang="ru-RU" sz="2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в действиях обучающихся и реально измеримые с помощью какого-либо </a:t>
            </a:r>
            <a:r>
              <a:rPr lang="ru-RU" sz="28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инструмента</a:t>
            </a:r>
          </a:p>
          <a:p>
            <a:pPr marL="228600" lvl="0" indent="-228600" algn="just" defTabSz="91440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Основанием </a:t>
            </a:r>
            <a:r>
              <a:rPr lang="ru-RU" sz="2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для выделения требований к уровню подготовки  обучающихся выступает ФГОС, ПООП и ОП ОО</a:t>
            </a:r>
          </a:p>
        </p:txBody>
      </p:sp>
    </p:spTree>
    <p:extLst>
      <p:ext uri="{BB962C8B-B14F-4D97-AF65-F5344CB8AC3E}">
        <p14:creationId xmlns:p14="http://schemas.microsoft.com/office/powerpoint/2010/main" xmlns="" val="857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ЭТАПЫ СОСТАВЛЕНИЯ РАБОЧЕЙ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7011"/>
            <a:ext cx="10515600" cy="4879762"/>
          </a:xfrm>
        </p:spPr>
        <p:txBody>
          <a:bodyPr>
            <a:normAutofit fontScale="92500" lnSpcReduction="10000"/>
          </a:bodyPr>
          <a:lstStyle/>
          <a:p>
            <a:r>
              <a:rPr lang="ru-RU" sz="4800" b="1" dirty="0" smtClean="0"/>
              <a:t>Шаг 1. Изучить нормативную базу</a:t>
            </a:r>
          </a:p>
          <a:p>
            <a:pPr>
              <a:buNone/>
            </a:pPr>
            <a:endParaRPr lang="ru-RU" dirty="0" smtClean="0"/>
          </a:p>
          <a:p>
            <a:pPr lvl="2"/>
            <a:r>
              <a:rPr lang="ru-RU" sz="2800" dirty="0" smtClean="0"/>
              <a:t>Федеральный закон «Об образовании в РФ»</a:t>
            </a:r>
          </a:p>
          <a:p>
            <a:pPr lvl="2"/>
            <a:r>
              <a:rPr lang="ru-RU" sz="2800" dirty="0"/>
              <a:t>Концепция преподавания учебного предмета «Технология</a:t>
            </a:r>
            <a:r>
              <a:rPr lang="ru-RU" sz="2800" dirty="0" smtClean="0"/>
              <a:t>»</a:t>
            </a:r>
            <a:endParaRPr lang="ru-RU" sz="2800" dirty="0"/>
          </a:p>
          <a:p>
            <a:pPr lvl="2"/>
            <a:r>
              <a:rPr lang="ru-RU" sz="2800" dirty="0" smtClean="0"/>
              <a:t>Федеральный государственный образовательный стандарт основного общего образования (далее – ФГОС ООО)</a:t>
            </a:r>
          </a:p>
          <a:p>
            <a:pPr lvl="2"/>
            <a:r>
              <a:rPr lang="ru-RU" sz="2800" dirty="0" smtClean="0"/>
              <a:t>Примерная основная образовательная программа основного общего образования (далее – ПООП ООО)</a:t>
            </a:r>
          </a:p>
          <a:p>
            <a:pPr lvl="2"/>
            <a:r>
              <a:rPr lang="ru-RU" sz="2800" dirty="0" smtClean="0"/>
              <a:t>Образовательная программа образовательной организации</a:t>
            </a:r>
          </a:p>
          <a:p>
            <a:pPr lvl="2"/>
            <a:r>
              <a:rPr lang="ru-RU" sz="2800" dirty="0" smtClean="0"/>
              <a:t>Письмо Минобрнауки России «О рабочих  программах учебных предметов» от 28.10.2015 г. № 08-1786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8504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ОСВОЕНИЯ УЧЕБНОГО ПРЕДМЕТА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9800" y="2550068"/>
            <a:ext cx="8589962" cy="3942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9800" y="1051595"/>
            <a:ext cx="8589962" cy="140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46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ЭТАПЫ СОСТАВЛЕНИЯ РАБОЧЕЙ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5366"/>
            <a:ext cx="10515600" cy="4941407"/>
          </a:xfrm>
        </p:spPr>
        <p:txBody>
          <a:bodyPr>
            <a:normAutofit/>
          </a:bodyPr>
          <a:lstStyle/>
          <a:p>
            <a:pPr algn="just"/>
            <a:r>
              <a:rPr lang="ru-RU" sz="4800" b="1" dirty="0">
                <a:solidFill>
                  <a:schemeClr val="bg1">
                    <a:lumMod val="50000"/>
                  </a:schemeClr>
                </a:solidFill>
              </a:rPr>
              <a:t>Шаг 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ru-RU" sz="4800" b="1" dirty="0">
                <a:solidFill>
                  <a:schemeClr val="bg1">
                    <a:lumMod val="50000"/>
                  </a:schemeClr>
                </a:solidFill>
              </a:rPr>
              <a:t>. Оформить содержание учебной </a:t>
            </a:r>
            <a:endParaRPr lang="ru-RU" sz="4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1260000" algn="just">
              <a:lnSpc>
                <a:spcPct val="50000"/>
              </a:lnSpc>
              <a:buNone/>
            </a:pP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</a:rPr>
              <a:t>программы</a:t>
            </a:r>
          </a:p>
          <a:p>
            <a:pPr algn="just"/>
            <a:endParaRPr lang="ru-RU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 algn="just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Сопоставить содержание авторской рабочей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программы с содержанием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ПООП по предметной области «Технология».</a:t>
            </a:r>
          </a:p>
        </p:txBody>
      </p:sp>
    </p:spTree>
    <p:extLst>
      <p:ext uri="{BB962C8B-B14F-4D97-AF65-F5344CB8AC3E}">
        <p14:creationId xmlns:p14="http://schemas.microsoft.com/office/powerpoint/2010/main" xmlns="" val="23170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СОДЕРЖАНИЕ УЧЕБНОЙ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5840"/>
            <a:ext cx="6587522" cy="5260933"/>
          </a:xfrm>
        </p:spPr>
        <p:txBody>
          <a:bodyPr/>
          <a:lstStyle/>
          <a:p>
            <a:r>
              <a:rPr lang="ru-RU" dirty="0" smtClean="0"/>
              <a:t>Название темы (раздела)</a:t>
            </a:r>
          </a:p>
          <a:p>
            <a:r>
              <a:rPr lang="ru-RU" dirty="0"/>
              <a:t>Расписать содержание учебного материала в заданной последовательности</a:t>
            </a:r>
          </a:p>
          <a:p>
            <a:r>
              <a:rPr lang="ru-RU" dirty="0" smtClean="0"/>
              <a:t>Необходимое количество часов для изучения темы (раздела)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5722" y="1005840"/>
            <a:ext cx="3928078" cy="526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42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ЭТАПЫ СОСТАВЛЕНИЯ РАБОЧЕЙ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1528"/>
            <a:ext cx="11353800" cy="5085245"/>
          </a:xfrm>
        </p:spPr>
        <p:txBody>
          <a:bodyPr>
            <a:normAutofit/>
          </a:bodyPr>
          <a:lstStyle/>
          <a:p>
            <a:r>
              <a:rPr lang="ru-RU" b="1" dirty="0"/>
              <a:t>Шаг 6</a:t>
            </a:r>
            <a:r>
              <a:rPr lang="ru-RU" b="1" dirty="0" smtClean="0"/>
              <a:t>. Оформить календарно-тематическое планирование. </a:t>
            </a:r>
          </a:p>
          <a:p>
            <a:pPr marL="0" indent="1260000">
              <a:lnSpc>
                <a:spcPct val="50000"/>
              </a:lnSpc>
              <a:buNone/>
            </a:pPr>
            <a:r>
              <a:rPr lang="ru-RU" b="1" dirty="0" smtClean="0"/>
              <a:t>Структурировать </a:t>
            </a:r>
            <a:r>
              <a:rPr lang="ru-RU" b="1" dirty="0"/>
              <a:t>содержание учебного </a:t>
            </a:r>
            <a:r>
              <a:rPr lang="ru-RU" b="1" dirty="0" smtClean="0"/>
              <a:t>материала определив </a:t>
            </a:r>
          </a:p>
          <a:p>
            <a:pPr marL="0" indent="1260000">
              <a:lnSpc>
                <a:spcPct val="50000"/>
              </a:lnSpc>
              <a:buNone/>
            </a:pPr>
            <a:r>
              <a:rPr lang="ru-RU" b="1" dirty="0" smtClean="0"/>
              <a:t>последовательность </a:t>
            </a:r>
            <a:r>
              <a:rPr lang="ru-RU" b="1" dirty="0"/>
              <a:t>тем и </a:t>
            </a:r>
            <a:r>
              <a:rPr lang="ru-RU" b="1" dirty="0" smtClean="0"/>
              <a:t>количество часов </a:t>
            </a:r>
            <a:r>
              <a:rPr lang="ru-RU" b="1" dirty="0"/>
              <a:t>на изучение </a:t>
            </a:r>
            <a:r>
              <a:rPr lang="ru-RU" b="1" dirty="0" smtClean="0"/>
              <a:t>каждой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b="28755"/>
          <a:stretch/>
        </p:blipFill>
        <p:spPr>
          <a:xfrm>
            <a:off x="2668586" y="3993842"/>
            <a:ext cx="6690009" cy="2530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8587" y="2491243"/>
            <a:ext cx="6690009" cy="153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0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ПООП ООО, п.3.1., в редакции от 28.10.2015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При </a:t>
            </a:r>
            <a:r>
              <a:rPr lang="ru-RU" dirty="0"/>
              <a:t>проведении занятий по … </a:t>
            </a:r>
            <a:r>
              <a:rPr lang="ru-RU" b="1" dirty="0"/>
              <a:t>технологии (5–9 </a:t>
            </a:r>
            <a:r>
              <a:rPr lang="ru-RU" b="1" dirty="0" err="1"/>
              <a:t>кл</a:t>
            </a:r>
            <a:r>
              <a:rPr lang="ru-RU" b="1" dirty="0"/>
              <a:t>.)</a:t>
            </a:r>
            <a:r>
              <a:rPr lang="ru-RU" dirty="0"/>
              <a:t>, информатике, а также по физике и химии (во время проведения практических занятий) </a:t>
            </a:r>
            <a:r>
              <a:rPr lang="ru-RU" dirty="0">
                <a:solidFill>
                  <a:srgbClr val="E22A8B"/>
                </a:solidFill>
              </a:rPr>
              <a:t>осуществляется деление классов на две группы с </a:t>
            </a:r>
            <a:r>
              <a:rPr lang="ru-RU" dirty="0" err="1">
                <a:solidFill>
                  <a:srgbClr val="E22A8B"/>
                </a:solidFill>
              </a:rPr>
              <a:t>учетом</a:t>
            </a:r>
            <a:r>
              <a:rPr lang="ru-RU" dirty="0">
                <a:solidFill>
                  <a:srgbClr val="E22A8B"/>
                </a:solidFill>
              </a:rPr>
              <a:t> норм по предельно допустимой наполняемости групп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marL="0" indent="0" algn="r">
              <a:buNone/>
            </a:pPr>
            <a:r>
              <a:rPr lang="ru-RU" dirty="0"/>
              <a:t>http://fgosreestr.ru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113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СОСТАВЛЕНИЯ РАБОЧЕЙ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0923374"/>
              </p:ext>
            </p:extLst>
          </p:nvPr>
        </p:nvGraphicFramePr>
        <p:xfrm>
          <a:off x="333375" y="1119716"/>
          <a:ext cx="11430001" cy="54610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23455">
                  <a:extLst>
                    <a:ext uri="{9D8B030D-6E8A-4147-A177-3AD203B41FA5}">
                      <a16:colId xmlns:a16="http://schemas.microsoft.com/office/drawing/2014/main" xmlns="" val="1096936696"/>
                    </a:ext>
                  </a:extLst>
                </a:gridCol>
                <a:gridCol w="6909955">
                  <a:extLst>
                    <a:ext uri="{9D8B030D-6E8A-4147-A177-3AD203B41FA5}">
                      <a16:colId xmlns:a16="http://schemas.microsoft.com/office/drawing/2014/main" xmlns="" val="339926867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3277319290"/>
                    </a:ext>
                  </a:extLst>
                </a:gridCol>
                <a:gridCol w="1132609">
                  <a:extLst>
                    <a:ext uri="{9D8B030D-6E8A-4147-A177-3AD203B41FA5}">
                      <a16:colId xmlns:a16="http://schemas.microsoft.com/office/drawing/2014/main" xmlns="" val="2657563928"/>
                    </a:ext>
                  </a:extLst>
                </a:gridCol>
                <a:gridCol w="1620982">
                  <a:extLst>
                    <a:ext uri="{9D8B030D-6E8A-4147-A177-3AD203B41FA5}">
                      <a16:colId xmlns:a16="http://schemas.microsoft.com/office/drawing/2014/main" xmlns="" val="221984164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</a:t>
                      </a:r>
                      <a:r>
                        <a:rPr lang="ru-RU" baseline="0" dirty="0" smtClean="0"/>
                        <a:t> 5 класс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часов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799046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Группа 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Группа В</a:t>
                      </a:r>
                      <a:endParaRPr lang="ru-RU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3211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Методы и средства творческой проектной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9859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Основы производства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7871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Современные и перспективные 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7093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Элементы техники и машин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0104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Технологии получения, обработки, преобразования и использования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E22A8B"/>
                          </a:solidFill>
                        </a:rPr>
                        <a:t>20</a:t>
                      </a:r>
                      <a:endParaRPr lang="ru-RU" dirty="0">
                        <a:solidFill>
                          <a:srgbClr val="E22A8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E22A8B"/>
                          </a:solidFill>
                        </a:rPr>
                        <a:t>14</a:t>
                      </a:r>
                      <a:endParaRPr lang="ru-RU" dirty="0">
                        <a:solidFill>
                          <a:srgbClr val="E22A8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5896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Технологии обработки пищевых продуктов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E22A8B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E22A8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E22A8B"/>
                          </a:solidFill>
                        </a:rPr>
                        <a:t>12</a:t>
                      </a:r>
                      <a:endParaRPr lang="ru-RU" dirty="0">
                        <a:solidFill>
                          <a:srgbClr val="E22A8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9412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Технологии получения, преобразования и использования энергии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9446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Технологии получения, обработки и использования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6651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Технологии растениеводства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930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Технологии животноводства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2789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Социальные 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6632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Общее количество часов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519548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144000" y="1885950"/>
            <a:ext cx="866775" cy="4675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93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ЭТАПЫ СОСТАВЛЕНИЯ РАБОЧЕЙ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1528"/>
            <a:ext cx="11353800" cy="508524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Шаг 6</a:t>
            </a:r>
            <a:r>
              <a:rPr lang="ru-RU" dirty="0" smtClean="0"/>
              <a:t>. Оформить календарно-тематическое планирование. </a:t>
            </a:r>
          </a:p>
          <a:p>
            <a:pPr marL="0" indent="1260000">
              <a:lnSpc>
                <a:spcPct val="50000"/>
              </a:lnSpc>
              <a:buNone/>
            </a:pPr>
            <a:r>
              <a:rPr lang="ru-RU" dirty="0" smtClean="0"/>
              <a:t>Структурировать </a:t>
            </a:r>
            <a:r>
              <a:rPr lang="ru-RU" dirty="0"/>
              <a:t>содержание учебного </a:t>
            </a:r>
            <a:r>
              <a:rPr lang="ru-RU" dirty="0" smtClean="0"/>
              <a:t>материала определив </a:t>
            </a:r>
          </a:p>
          <a:p>
            <a:pPr marL="0" indent="1260000">
              <a:lnSpc>
                <a:spcPct val="50000"/>
              </a:lnSpc>
              <a:buNone/>
            </a:pPr>
            <a:r>
              <a:rPr lang="ru-RU" dirty="0" smtClean="0"/>
              <a:t>последовательность </a:t>
            </a:r>
            <a:r>
              <a:rPr lang="ru-RU" dirty="0"/>
              <a:t>тем и </a:t>
            </a:r>
            <a:r>
              <a:rPr lang="ru-RU" dirty="0" smtClean="0"/>
              <a:t>количество часов </a:t>
            </a:r>
            <a:r>
              <a:rPr lang="ru-RU" dirty="0"/>
              <a:t>на изучение </a:t>
            </a:r>
            <a:r>
              <a:rPr lang="ru-RU" dirty="0" smtClean="0"/>
              <a:t>каждой</a:t>
            </a:r>
          </a:p>
          <a:p>
            <a:endParaRPr lang="ru-RU" sz="1800" dirty="0"/>
          </a:p>
          <a:p>
            <a:pPr lvl="2"/>
            <a:r>
              <a:rPr lang="ru-RU" dirty="0" smtClean="0"/>
              <a:t>Определить </a:t>
            </a:r>
            <a:r>
              <a:rPr lang="ru-RU" dirty="0"/>
              <a:t>дополнительную справочную и учебную  литературу, необходимые наглядные пособия, оборудование и приборы</a:t>
            </a:r>
          </a:p>
          <a:p>
            <a:pPr lvl="2"/>
            <a:r>
              <a:rPr lang="ru-RU" dirty="0" smtClean="0"/>
              <a:t>Создать </a:t>
            </a:r>
            <a:r>
              <a:rPr lang="ru-RU" dirty="0"/>
              <a:t>контролирующие </a:t>
            </a:r>
            <a:r>
              <a:rPr lang="ru-RU" dirty="0" smtClean="0"/>
              <a:t>материалы</a:t>
            </a:r>
          </a:p>
          <a:p>
            <a:pPr marL="914400" lvl="2" indent="0">
              <a:buNone/>
            </a:pPr>
            <a:endParaRPr lang="ru-RU" sz="1800" dirty="0" smtClean="0"/>
          </a:p>
          <a:p>
            <a:r>
              <a:rPr lang="ru-RU" b="1" dirty="0" smtClean="0"/>
              <a:t>Шаг 7. </a:t>
            </a:r>
            <a:r>
              <a:rPr lang="ru-RU" b="1" dirty="0"/>
              <a:t>Экспертиза учебной рабочей программы:</a:t>
            </a:r>
          </a:p>
          <a:p>
            <a:pPr lvl="2"/>
            <a:r>
              <a:rPr lang="ru-RU" dirty="0"/>
              <a:t>рассмотрение учебной рабочей программы на заседании методического </a:t>
            </a:r>
            <a:r>
              <a:rPr lang="ru-RU" dirty="0" smtClean="0"/>
              <a:t>объединения</a:t>
            </a:r>
            <a:endParaRPr lang="ru-RU" dirty="0"/>
          </a:p>
          <a:p>
            <a:pPr lvl="2"/>
            <a:r>
              <a:rPr lang="ru-RU" dirty="0" smtClean="0"/>
              <a:t>согласование учебной </a:t>
            </a:r>
            <a:r>
              <a:rPr lang="ru-RU" dirty="0"/>
              <a:t>рабочей программы зам. директора по учебной  </a:t>
            </a:r>
            <a:r>
              <a:rPr lang="ru-RU" dirty="0" smtClean="0"/>
              <a:t>работе</a:t>
            </a:r>
            <a:endParaRPr lang="ru-RU" dirty="0"/>
          </a:p>
          <a:p>
            <a:pPr lvl="2"/>
            <a:r>
              <a:rPr lang="ru-RU" dirty="0"/>
              <a:t>у</a:t>
            </a:r>
            <a:r>
              <a:rPr lang="ru-RU" dirty="0" smtClean="0"/>
              <a:t>тверждение учебной </a:t>
            </a:r>
            <a:r>
              <a:rPr lang="ru-RU" dirty="0"/>
              <a:t>рабочей программы директором общеобразовательного </a:t>
            </a:r>
            <a:r>
              <a:rPr lang="ru-RU" dirty="0" smtClean="0"/>
              <a:t>учреждения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11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76795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Хангуев Константин Борисович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36162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ведущий методист редакции технологического образования для школ 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АО «Издательство «Просвещение»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746619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Моб.: 8(926) 72-221-13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Раб.: 8(495) 789-30-40, доб. 40-68</a:t>
            </a:r>
          </a:p>
          <a:p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-mail: KKhanguev@prosv.ru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741754" y="5309486"/>
            <a:ext cx="2841904" cy="506028"/>
            <a:chOff x="3271837" y="5157192"/>
            <a:chExt cx="5683807" cy="101205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271837" y="5157192"/>
              <a:ext cx="5683807" cy="79208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21528">
                <a:defRPr/>
              </a:pPr>
              <a:r>
                <a:rPr lang="en-US" sz="1800" u="sng" dirty="0">
                  <a:solidFill>
                    <a:srgbClr val="0070C0"/>
                  </a:solidFill>
                  <a:latin typeface="Helvetica" pitchFamily="34" charset="0"/>
                </a:rPr>
                <a:t>http://technology.prosv.ru/</a:t>
              </a:r>
              <a:endParaRPr lang="ru-RU" sz="1800" u="sng" dirty="0">
                <a:solidFill>
                  <a:srgbClr val="0070C0"/>
                </a:solidFill>
                <a:latin typeface="Calibri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312473" y="5661248"/>
              <a:ext cx="507999" cy="50799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709942" y="5849546"/>
            <a:ext cx="2841904" cy="506028"/>
            <a:chOff x="3271837" y="5157192"/>
            <a:chExt cx="5683807" cy="101205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271837" y="5157192"/>
              <a:ext cx="5683807" cy="79208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89">
                <a:defRPr/>
              </a:pPr>
              <a:r>
                <a:rPr lang="en-US" sz="1800" u="sng" dirty="0">
                  <a:solidFill>
                    <a:srgbClr val="0070C0"/>
                  </a:solidFill>
                  <a:latin typeface="Helvetica" pitchFamily="34" charset="0"/>
                </a:rPr>
                <a:t>http://mycareer.prosv.ru</a:t>
              </a:r>
              <a:endParaRPr lang="ru-RU" sz="1800" u="sng" dirty="0">
                <a:solidFill>
                  <a:srgbClr val="0070C0"/>
                </a:solidFill>
                <a:latin typeface="Calibri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312473" y="5661248"/>
              <a:ext cx="507999" cy="50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876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168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ФЕДЕРАЛЬНЫЙ ЗАКОН «ОБ ОБРАЗОВАНИИ В РФ»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102564"/>
            <a:ext cx="6432933" cy="3251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2963" y="3079404"/>
            <a:ext cx="8149664" cy="190098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5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2963" y="1647085"/>
            <a:ext cx="8149664" cy="1260445"/>
          </a:xfrm>
          <a:prstGeom prst="rect">
            <a:avLst/>
          </a:prstGeom>
          <a:solidFill>
            <a:schemeClr val="accent4"/>
          </a:solidFill>
          <a:ln w="38100">
            <a:solidFill>
              <a:srgbClr val="8C7EB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2963" y="5152259"/>
            <a:ext cx="8149664" cy="1454485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6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10054728" y="2037242"/>
            <a:ext cx="199772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hangingPunct="1">
              <a:lnSpc>
                <a:spcPct val="90000"/>
              </a:lnSpc>
              <a:spcBef>
                <a:spcPts val="1000"/>
              </a:spcBef>
            </a:pPr>
            <a:r>
              <a:rPr lang="ru-RU" sz="28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ФГОС</a:t>
            </a:r>
            <a:endParaRPr lang="ru-RU" sz="2800" b="1" kern="1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054728" y="3789829"/>
            <a:ext cx="199772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hangingPunct="1">
              <a:lnSpc>
                <a:spcPct val="90000"/>
              </a:lnSpc>
              <a:spcBef>
                <a:spcPts val="1000"/>
              </a:spcBef>
            </a:pPr>
            <a:r>
              <a:rPr lang="ru-RU" sz="28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ПООП</a:t>
            </a:r>
            <a:endParaRPr lang="ru-RU" sz="2800" b="1" kern="1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054728" y="5639435"/>
            <a:ext cx="199772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hangingPunct="1">
              <a:lnSpc>
                <a:spcPct val="90000"/>
              </a:lnSpc>
              <a:spcBef>
                <a:spcPts val="1000"/>
              </a:spcBef>
            </a:pPr>
            <a:r>
              <a:rPr lang="ru-RU" sz="18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Образовательная программа</a:t>
            </a:r>
            <a:endParaRPr lang="ru-RU" sz="1800" b="1" kern="1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8634658" y="1940267"/>
            <a:ext cx="1152000" cy="0"/>
          </a:xfrm>
          <a:prstGeom prst="line">
            <a:avLst/>
          </a:prstGeom>
          <a:ln w="34925">
            <a:solidFill>
              <a:srgbClr val="E22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934561" y="2158769"/>
            <a:ext cx="3744000" cy="0"/>
          </a:xfrm>
          <a:prstGeom prst="line">
            <a:avLst/>
          </a:prstGeom>
          <a:ln w="34925">
            <a:solidFill>
              <a:srgbClr val="E22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948574" y="3368789"/>
            <a:ext cx="1836000" cy="0"/>
          </a:xfrm>
          <a:prstGeom prst="line">
            <a:avLst/>
          </a:prstGeom>
          <a:ln w="34925">
            <a:solidFill>
              <a:srgbClr val="E22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953552" y="3587291"/>
            <a:ext cx="1188000" cy="0"/>
          </a:xfrm>
          <a:prstGeom prst="line">
            <a:avLst/>
          </a:prstGeom>
          <a:ln w="34925">
            <a:solidFill>
              <a:srgbClr val="E22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424586" y="4029267"/>
            <a:ext cx="3348000" cy="0"/>
          </a:xfrm>
          <a:prstGeom prst="line">
            <a:avLst/>
          </a:prstGeom>
          <a:ln w="34925">
            <a:solidFill>
              <a:srgbClr val="E22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576749" y="4247926"/>
            <a:ext cx="2196000" cy="0"/>
          </a:xfrm>
          <a:prstGeom prst="line">
            <a:avLst/>
          </a:prstGeom>
          <a:ln w="34925">
            <a:solidFill>
              <a:srgbClr val="E22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465235" y="5454649"/>
            <a:ext cx="4284000" cy="0"/>
          </a:xfrm>
          <a:prstGeom prst="line">
            <a:avLst/>
          </a:prstGeom>
          <a:ln w="34925">
            <a:solidFill>
              <a:srgbClr val="E22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940006" y="6102808"/>
            <a:ext cx="7848000" cy="0"/>
          </a:xfrm>
          <a:prstGeom prst="line">
            <a:avLst/>
          </a:prstGeom>
          <a:ln w="34925">
            <a:solidFill>
              <a:srgbClr val="E22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960202" y="6321310"/>
            <a:ext cx="2592000" cy="0"/>
          </a:xfrm>
          <a:prstGeom prst="line">
            <a:avLst/>
          </a:prstGeom>
          <a:ln w="34925">
            <a:solidFill>
              <a:srgbClr val="E22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2141" y="1998243"/>
            <a:ext cx="507776" cy="46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Группа 31"/>
          <p:cNvGrpSpPr/>
          <p:nvPr/>
        </p:nvGrpSpPr>
        <p:grpSpPr>
          <a:xfrm>
            <a:off x="10717183" y="96046"/>
            <a:ext cx="672816" cy="817645"/>
            <a:chOff x="684213" y="839788"/>
            <a:chExt cx="1165225" cy="1416049"/>
          </a:xfrm>
        </p:grpSpPr>
        <p:sp>
          <p:nvSpPr>
            <p:cNvPr id="22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" name="Picture 450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9374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074" y="1155335"/>
            <a:ext cx="9318837" cy="3651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ФЕДЕРАЛЬНЫЙ ЗАКОН «ОБ ОБРАЗОВАНИИ В РФ»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5249" y="2159077"/>
            <a:ext cx="7928551" cy="480131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ts val="1000"/>
              </a:spcBef>
            </a:pPr>
            <a:r>
              <a:rPr lang="ru-RU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П.9. «ПООП разрабатываются … на основе ФГОС…»</a:t>
            </a:r>
            <a:endParaRPr lang="ru-RU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5249" y="2980841"/>
            <a:ext cx="7928551" cy="1255728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ts val="1000"/>
              </a:spcBef>
            </a:pPr>
            <a:r>
              <a:rPr lang="ru-RU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П.10. «ПООП включаются по результатам экспертизы в реестр ПООП, являющейся государственной информационной системой»</a:t>
            </a:r>
            <a:endParaRPr lang="ru-RU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12" name="Группа 31"/>
          <p:cNvGrpSpPr/>
          <p:nvPr/>
        </p:nvGrpSpPr>
        <p:grpSpPr>
          <a:xfrm>
            <a:off x="10717183" y="96046"/>
            <a:ext cx="672816" cy="817645"/>
            <a:chOff x="684213" y="839788"/>
            <a:chExt cx="1165225" cy="1416049"/>
          </a:xfrm>
        </p:grpSpPr>
        <p:sp>
          <p:nvSpPr>
            <p:cNvPr id="13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7" name="Picture 450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4288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074" y="1155335"/>
            <a:ext cx="9318837" cy="3651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ФЕДЕРАЛЬНЫЙ ЗАКОН «ОБ ОБРАЗОВАНИИ В РФ»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5249" y="2159077"/>
            <a:ext cx="7928551" cy="1643527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ts val="1000"/>
              </a:spcBef>
            </a:pPr>
            <a:r>
              <a:rPr lang="ru-RU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П.7. «Организации</a:t>
            </a: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осуществляющие образовательную деятельность …, разрабатывают образовательные программы в соответствии с ФГОС и с учётом соответствующих </a:t>
            </a:r>
            <a:r>
              <a:rPr lang="ru-RU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ПООП»</a:t>
            </a:r>
            <a:endParaRPr lang="ru-RU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5" name="Группа 31"/>
          <p:cNvGrpSpPr/>
          <p:nvPr/>
        </p:nvGrpSpPr>
        <p:grpSpPr>
          <a:xfrm>
            <a:off x="10717183" y="96046"/>
            <a:ext cx="672816" cy="817645"/>
            <a:chOff x="684213" y="839788"/>
            <a:chExt cx="1165225" cy="1416049"/>
          </a:xfrm>
        </p:grpSpPr>
        <p:sp>
          <p:nvSpPr>
            <p:cNvPr id="6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" name="Picture 450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6955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КОНЦЕПЦИЯ ПРЕПОДАВАНИЯ УЧЕБНОГО ПРЕДМЕТА «ТЕХНОЛОГИЯ»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E22A8B"/>
                </a:solidFill>
              </a:rPr>
              <a:t>Концепция</a:t>
            </a:r>
            <a:r>
              <a:rPr lang="ru-RU" dirty="0" smtClean="0"/>
              <a:t> … </a:t>
            </a:r>
            <a:r>
              <a:rPr lang="ru-RU" dirty="0" smtClean="0">
                <a:solidFill>
                  <a:srgbClr val="E22A8B"/>
                </a:solidFill>
              </a:rPr>
              <a:t>представляет собой систему взглядов </a:t>
            </a:r>
            <a:r>
              <a:rPr lang="ru-RU" dirty="0" smtClean="0"/>
              <a:t>на основные проблемы, базовые принципы, цели, задачи и направления развития предметной области «Технология»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975" y="2493236"/>
            <a:ext cx="6704049" cy="3785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Группа 3"/>
          <p:cNvGrpSpPr/>
          <p:nvPr/>
        </p:nvGrpSpPr>
        <p:grpSpPr>
          <a:xfrm>
            <a:off x="6779185" y="5755018"/>
            <a:ext cx="5099429" cy="908001"/>
            <a:chOff x="3271837" y="5157192"/>
            <a:chExt cx="5683807" cy="101205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271837" y="5157192"/>
              <a:ext cx="5683807" cy="7920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u="sng" dirty="0">
                  <a:solidFill>
                    <a:srgbClr val="0070C0"/>
                  </a:solidFill>
                  <a:latin typeface="+mj-lt"/>
                </a:rPr>
                <a:t>https://docs.edu.gov.ru/document/c4d7feb359d9563f114aea8106c9a2aa/</a:t>
              </a:r>
              <a:endParaRPr lang="ru-RU" sz="2000" u="sng" dirty="0">
                <a:solidFill>
                  <a:srgbClr val="0070C0"/>
                </a:solidFill>
                <a:latin typeface="+mj-lt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312473" y="5661248"/>
              <a:ext cx="507999" cy="50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857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КОНЦЕПЦИЯ ПРЕПОДАВАНИЯ УЧЕБНОГО ПРЕДМЕТА «ТЕХНОЛОГИЯ»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Цель технологического образования </a:t>
            </a:r>
            <a:r>
              <a:rPr lang="ru-RU" dirty="0" smtClean="0"/>
              <a:t>– формирование </a:t>
            </a:r>
            <a:r>
              <a:rPr lang="ru-RU" dirty="0"/>
              <a:t>технологической грамотности, критического и креативного мышления, глобальных </a:t>
            </a:r>
            <a:r>
              <a:rPr lang="ru-RU" dirty="0" smtClean="0"/>
              <a:t>компетенций.</a:t>
            </a:r>
          </a:p>
          <a:p>
            <a:pPr marL="0" indent="0" algn="just">
              <a:buNone/>
            </a:pPr>
            <a:endParaRPr lang="ru-RU" sz="1000" dirty="0"/>
          </a:p>
          <a:p>
            <a:pPr marL="0" indent="0" algn="just">
              <a:buNone/>
            </a:pPr>
            <a:r>
              <a:rPr lang="ru-RU" dirty="0" smtClean="0"/>
              <a:t>Для </a:t>
            </a:r>
            <a:r>
              <a:rPr lang="ru-RU" dirty="0"/>
              <a:t>достижения этой цели необходимо решить следующие задачи:</a:t>
            </a:r>
          </a:p>
          <a:p>
            <a:pPr marL="1828800" lvl="4" indent="0" algn="just">
              <a:buNone/>
            </a:pPr>
            <a:r>
              <a:rPr lang="ru-RU" sz="2400" dirty="0"/>
              <a:t>модернизация содержания, методик и технологий преподавания предметной области «Технология», ее </a:t>
            </a:r>
            <a:r>
              <a:rPr lang="ru-RU" sz="2400" dirty="0">
                <a:solidFill>
                  <a:srgbClr val="E22A8B"/>
                </a:solidFill>
              </a:rPr>
              <a:t>материально-технического</a:t>
            </a:r>
            <a:r>
              <a:rPr lang="ru-RU" sz="2400" dirty="0"/>
              <a:t> и кадрового обеспечения …; изучение элементов </a:t>
            </a:r>
            <a:r>
              <a:rPr lang="ru-RU" sz="2400" dirty="0">
                <a:solidFill>
                  <a:srgbClr val="E22A8B"/>
                </a:solidFill>
              </a:rPr>
              <a:t>как традиционных, так и наиболее перспективных </a:t>
            </a:r>
            <a:r>
              <a:rPr lang="ru-RU" sz="2400" dirty="0"/>
              <a:t>технологических направлений …</a:t>
            </a:r>
          </a:p>
        </p:txBody>
      </p:sp>
      <p:grpSp>
        <p:nvGrpSpPr>
          <p:cNvPr id="4" name="Группа 31"/>
          <p:cNvGrpSpPr/>
          <p:nvPr/>
        </p:nvGrpSpPr>
        <p:grpSpPr>
          <a:xfrm>
            <a:off x="1552362" y="3391404"/>
            <a:ext cx="838200" cy="1018629"/>
            <a:chOff x="684213" y="839788"/>
            <a:chExt cx="1165225" cy="1416049"/>
          </a:xfrm>
        </p:grpSpPr>
        <p:sp>
          <p:nvSpPr>
            <p:cNvPr id="5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9" name="Picture 450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http://osbkurgan.ru/upload/derevoobrabotk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01131" y="4844143"/>
            <a:ext cx="2414385" cy="161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kinozal.ru/sites/default/files/smart-home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4636" y="4844143"/>
            <a:ext cx="3449164" cy="161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laz.kovka-svarka.ru/wp-content/uploads/2015/01/laz-rez-alyum-lazernaya-rezka-alyuminiya-1024x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5041" y="4844143"/>
            <a:ext cx="1610070" cy="1610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34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КОНЦЕПЦИЯ ПРЕПОДАВАНИЯ УЧЕБНОГО ПРЕДМЕТА «ТЕХНОЛОГИЯ»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Для </a:t>
            </a:r>
            <a:r>
              <a:rPr lang="ru-RU" dirty="0"/>
              <a:t>достижения этой цели необходимо решить следующие задачи:</a:t>
            </a:r>
          </a:p>
          <a:p>
            <a:pPr marL="1828800" lvl="4" indent="0" algn="just">
              <a:buNone/>
            </a:pPr>
            <a:r>
              <a:rPr lang="ru-RU" sz="2400" dirty="0" smtClean="0">
                <a:solidFill>
                  <a:srgbClr val="E22A8B"/>
                </a:solidFill>
              </a:rPr>
              <a:t>изменение </a:t>
            </a:r>
            <a:r>
              <a:rPr lang="ru-RU" sz="2400" dirty="0">
                <a:solidFill>
                  <a:srgbClr val="E22A8B"/>
                </a:solidFill>
              </a:rPr>
              <a:t>статуса </a:t>
            </a:r>
            <a:r>
              <a:rPr lang="ru-RU" sz="2400" dirty="0"/>
              <a:t>предметной области «Технология» в соответствии с ее ключевой ролью в обеспечении связи фундаментального знания с преобразующей деятельностью человека </a:t>
            </a:r>
            <a:r>
              <a:rPr lang="ru-RU" sz="2400" dirty="0" smtClean="0"/>
              <a:t>…</a:t>
            </a:r>
          </a:p>
          <a:p>
            <a:pPr marL="1828800" lvl="4" indent="0" algn="just">
              <a:buNone/>
            </a:pPr>
            <a:endParaRPr lang="ru-RU" sz="500" dirty="0" smtClean="0"/>
          </a:p>
          <a:p>
            <a:pPr marL="1828800" lvl="4" indent="0" algn="just">
              <a:buNone/>
            </a:pPr>
            <a:r>
              <a:rPr lang="ru-RU" sz="2400" dirty="0">
                <a:solidFill>
                  <a:srgbClr val="E22A8B"/>
                </a:solidFill>
              </a:rPr>
              <a:t>формирование</a:t>
            </a:r>
            <a:r>
              <a:rPr lang="ru-RU" sz="2400" dirty="0"/>
              <a:t> у обучающихся </a:t>
            </a:r>
            <a:r>
              <a:rPr lang="ru-RU" sz="2400" dirty="0">
                <a:solidFill>
                  <a:srgbClr val="E22A8B"/>
                </a:solidFill>
              </a:rPr>
              <a:t>культуры проектной и исследовательской деятельности</a:t>
            </a:r>
            <a:r>
              <a:rPr lang="ru-RU" sz="2400" dirty="0"/>
              <a:t> </a:t>
            </a:r>
            <a:r>
              <a:rPr lang="ru-RU" sz="2400" dirty="0" smtClean="0"/>
              <a:t>…</a:t>
            </a:r>
          </a:p>
          <a:p>
            <a:pPr marL="1828800" lvl="4" indent="0" algn="just">
              <a:buNone/>
            </a:pPr>
            <a:endParaRPr lang="ru-RU" sz="500" dirty="0" smtClean="0"/>
          </a:p>
          <a:p>
            <a:pPr marL="1828800" lvl="4" indent="0" algn="just">
              <a:buNone/>
            </a:pPr>
            <a:r>
              <a:rPr lang="ru-RU" sz="2400" dirty="0">
                <a:solidFill>
                  <a:srgbClr val="E22A8B"/>
                </a:solidFill>
              </a:rPr>
              <a:t>создание системы преемственного технологического образования </a:t>
            </a:r>
            <a:r>
              <a:rPr lang="ru-RU" sz="2400" dirty="0"/>
              <a:t>на всех уровнях общего образования</a:t>
            </a:r>
          </a:p>
          <a:p>
            <a:pPr marL="1828800" lvl="4" indent="0" algn="just">
              <a:buNone/>
            </a:pPr>
            <a:endParaRPr lang="ru-RU" sz="2400" dirty="0"/>
          </a:p>
        </p:txBody>
      </p:sp>
      <p:grpSp>
        <p:nvGrpSpPr>
          <p:cNvPr id="10" name="Группа 31"/>
          <p:cNvGrpSpPr/>
          <p:nvPr/>
        </p:nvGrpSpPr>
        <p:grpSpPr>
          <a:xfrm>
            <a:off x="1658678" y="1715341"/>
            <a:ext cx="731883" cy="889426"/>
            <a:chOff x="684213" y="839788"/>
            <a:chExt cx="1165225" cy="1416049"/>
          </a:xfrm>
        </p:grpSpPr>
        <p:sp>
          <p:nvSpPr>
            <p:cNvPr id="11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5" name="Picture 450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Группа 31"/>
          <p:cNvGrpSpPr/>
          <p:nvPr/>
        </p:nvGrpSpPr>
        <p:grpSpPr>
          <a:xfrm>
            <a:off x="1658678" y="2917386"/>
            <a:ext cx="731883" cy="889426"/>
            <a:chOff x="684213" y="839788"/>
            <a:chExt cx="1165225" cy="1416049"/>
          </a:xfrm>
        </p:grpSpPr>
        <p:sp>
          <p:nvSpPr>
            <p:cNvPr id="17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" name="Picture 450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2" name="Picture 4" descr="http://kto-chto-gde.ru/wp-content/uploads/2016/10/ThinkstockPhotos-471399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5309" y="4763384"/>
            <a:ext cx="2727252" cy="181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aidagogos.com/wp-content/uploads/2014/12/V-proektnoy-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46334" y="4717216"/>
            <a:ext cx="3211176" cy="19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31"/>
          <p:cNvGrpSpPr/>
          <p:nvPr/>
        </p:nvGrpSpPr>
        <p:grpSpPr>
          <a:xfrm>
            <a:off x="1658678" y="3789809"/>
            <a:ext cx="731883" cy="889426"/>
            <a:chOff x="684213" y="839788"/>
            <a:chExt cx="1165225" cy="1416049"/>
          </a:xfrm>
        </p:grpSpPr>
        <p:sp>
          <p:nvSpPr>
            <p:cNvPr id="26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" name="Picture 450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2286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5571</TotalTime>
  <Words>3260</Words>
  <Application>Microsoft Office PowerPoint</Application>
  <PresentationFormat>Произвольный</PresentationFormat>
  <Paragraphs>377</Paragraphs>
  <Slides>38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ПРОЕКТИРОВАНИЕ РАБОЧЕЙ ПРОГРАММЫ НА 2019/2020 УЧЕБНЫЙ ГОД: НОВЫЕ ТРЕБОВАНИЯ И НОВЫЕ ВОЗМОЖНОСТИ</vt:lpstr>
      <vt:lpstr>ЧТО ТАКОЕ  РАБОЧАЯ ПРОГРАММА?</vt:lpstr>
      <vt:lpstr>ЭТАПЫ СОСТАВЛЕНИЯ РАБОЧЕЙ ПРОГРАММЫ</vt:lpstr>
      <vt:lpstr>ФЕДЕРАЛЬНЫЙ ЗАКОН «ОБ ОБРАЗОВАНИИ В РФ»</vt:lpstr>
      <vt:lpstr>ФЕДЕРАЛЬНЫЙ ЗАКОН «ОБ ОБРАЗОВАНИИ В РФ»</vt:lpstr>
      <vt:lpstr>ФЕДЕРАЛЬНЫЙ ЗАКОН «ОБ ОБРАЗОВАНИИ В РФ»</vt:lpstr>
      <vt:lpstr>КОНЦЕПЦИЯ ПРЕПОДАВАНИЯ УЧЕБНОГО ПРЕДМЕТА «ТЕХНОЛОГИЯ»</vt:lpstr>
      <vt:lpstr>КОНЦЕПЦИЯ ПРЕПОДАВАНИЯ УЧЕБНОГО ПРЕДМЕТА «ТЕХНОЛОГИЯ»</vt:lpstr>
      <vt:lpstr>КОНЦЕПЦИЯ ПРЕПОДАВАНИЯ УЧЕБНОГО ПРЕДМЕТА «ТЕХНОЛОГИЯ»</vt:lpstr>
      <vt:lpstr>КОНЦЕПЦИЯ ПРЕПОДАВАНИЯ УЧЕБНОГО ПРЕДМЕТА «ТЕХНОЛОГИЯ»</vt:lpstr>
      <vt:lpstr>КОНЦЕПЦИЯ РАЗВИТИЯ ПРЕДМЕТНОЙ ОБЛАСТИ «ТЕХНОЛОГИЯ»</vt:lpstr>
      <vt:lpstr>КОНЦЕПЦИЯ РАЗВИТИЯ ПРЕДМЕТНОЙ ОБЛАСТИ «ТЕХНОЛОГИЯ»</vt:lpstr>
      <vt:lpstr>КОНЦЕПЦИЯ РАЗВИТИЯ ПРЕДМЕТНОЙ ОБЛАСТИ «ТЕХНОЛОГИЯ»</vt:lpstr>
      <vt:lpstr>ФЕДЕРАЛЬНЫЙ ГОСУДАРСТВЕННЫЙ ОБРАЗОВАТЕЛЬНЫЙ СТАНДАРТ ОСНОВНОГО ОБЩЕГО ОБРАЗОВАНИЯ</vt:lpstr>
      <vt:lpstr>Слайд 15</vt:lpstr>
      <vt:lpstr>ПРИМЕРНАЯ ОСНОВНАЯ ОБРАЗОВАТЕЛЬНАЯ ПРОГРАММА  ОСНОВНОГО ОБЩЕГО ОБРАЗОВАНИЯ</vt:lpstr>
      <vt:lpstr>ПРИМЕРНАЯ ОСНОВНАЯ ОБРАЗОВАТЕЛЬНАЯ ПРОГРАММА  ОСНОВНОГО ОБЩЕГО ОБРАЗОВАНИЯ</vt:lpstr>
      <vt:lpstr>ПРИМЕРНАЯ ОСНОВНАЯ ОБРАЗОВАТЕЛЬНАЯ ПРОГРАММА  ОСНОВНОГО ОБЩЕГО ОБРАЗОВАНИЯ</vt:lpstr>
      <vt:lpstr>ПРИМЕРНАЯ ОСНОВНАЯ ОБРАЗОВАТЕЛЬНАЯ ПРОГРАММА  ОСНОВНОГО ОБЩЕГО ОБРАЗОВАНИЯ</vt:lpstr>
      <vt:lpstr>ПРИМЕРНАЯ ОСНОВНАЯ ОБРАЗОВАТЕЛЬНАЯ ПРОГРАММА  ОСНОВНОГО ОБЩЕГО ОБРАЗОВАНИЯ</vt:lpstr>
      <vt:lpstr>ПРИМЕРНАЯ ОСНОВНАЯ ОБРАЗОВАТЕЛЬНАЯ ПРОГРАММА  ОСНОВНОГО ОБЩЕГО ОБРАЗОВАНИЯ</vt:lpstr>
      <vt:lpstr>ПИСЬМО МИНИСТЕРСТВА ОБРАЗОВАНИЯ И НАУКИ РФ «О РАБОЧИХ ПРОГРАММАХ УЧЕБНЫХ ПРЕДМЕТОВ» ОТ 28.10.2015 Г. № 08-1786</vt:lpstr>
      <vt:lpstr>ПИСЬМО МИНИСТЕРСТВА ОБРАЗОВАНИЯ И НАУКИ РФ «О РАБОЧИХ ПРОГРАММАХ УЧЕБНЫХ ПРЕДМЕТОВ» ОТ 28.10.2015 Г. № 08-1786</vt:lpstr>
      <vt:lpstr>ПИСЬМО МИНИСТЕРСТВА ОБРАЗОВАНИЯ И НАУКИ РФ «О РАБОЧИХ ПРОГРАММАХ УЧЕБНЫХ ПРЕДМЕТОВ» ОТ 28.10.2015 Г. № 08-1786</vt:lpstr>
      <vt:lpstr>Слайд 25</vt:lpstr>
      <vt:lpstr>ЭТАПЫ СОСТАВЛЕНИЯ РАБОЧЕЙ ПРОГРАММЫ</vt:lpstr>
      <vt:lpstr>ТЕХНОЛОГИЯ АЛЬТЕРНАТИВА УЧЕБНИКАМ, ИСКЛЮЧЁННЫМ ИЗ ФПУ</vt:lpstr>
      <vt:lpstr>ЭТАПЫ СОСТАВЛЕНИЯ РАБОЧЕЙ ПРОГРАММЫ</vt:lpstr>
      <vt:lpstr>ЭТАПЫ СОСТАВЛЕНИЯ РАБОЧЕЙ ПРОГРАММЫ</vt:lpstr>
      <vt:lpstr>РЕЗУЛЬТАТЫ ОСВОЕНИЯ УЧЕБНОГО ПРЕДМЕТА</vt:lpstr>
      <vt:lpstr>ЭТАПЫ СОСТАВЛЕНИЯ РАБОЧЕЙ ПРОГРАММЫ</vt:lpstr>
      <vt:lpstr>СОДЕРЖАНИЕ УЧЕБНОЙ ПРОГРАММЫ</vt:lpstr>
      <vt:lpstr>ЭТАПЫ СОСТАВЛЕНИЯ РАБОЧЕЙ ПРОГРАММЫ</vt:lpstr>
      <vt:lpstr>ПООП ООО, п.3.1., в редакции от 28.10.2015</vt:lpstr>
      <vt:lpstr>ЭТАПЫ СОСТАВЛЕНИЯ РАБОЧЕЙ ПРОГРАММЫ</vt:lpstr>
      <vt:lpstr>ЭТАПЫ СОСТАВЛЕНИЯ РАБОЧЕЙ ПРОГРАММЫ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Сухов Никита Эдуардович</dc:creator>
  <cp:lastModifiedBy>User</cp:lastModifiedBy>
  <cp:revision>242</cp:revision>
  <cp:lastPrinted>2018-06-26T15:33:39Z</cp:lastPrinted>
  <dcterms:modified xsi:type="dcterms:W3CDTF">2019-03-01T19:00:23Z</dcterms:modified>
</cp:coreProperties>
</file>