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1026" r:id="rId3"/>
    <p:sldId id="263" r:id="rId4"/>
    <p:sldId id="257" r:id="rId5"/>
    <p:sldId id="259" r:id="rId6"/>
    <p:sldId id="270" r:id="rId7"/>
    <p:sldId id="373" r:id="rId8"/>
    <p:sldId id="374" r:id="rId9"/>
    <p:sldId id="367" r:id="rId10"/>
    <p:sldId id="258" r:id="rId11"/>
    <p:sldId id="1031" r:id="rId12"/>
    <p:sldId id="370" r:id="rId13"/>
    <p:sldId id="260" r:id="rId14"/>
    <p:sldId id="1029" r:id="rId15"/>
    <p:sldId id="1027" r:id="rId16"/>
    <p:sldId id="1032" r:id="rId17"/>
    <p:sldId id="1033" r:id="rId18"/>
    <p:sldId id="1028" r:id="rId19"/>
    <p:sldId id="1034" r:id="rId20"/>
    <p:sldId id="264" r:id="rId21"/>
    <p:sldId id="1030" r:id="rId22"/>
    <p:sldId id="266" r:id="rId23"/>
    <p:sldId id="1035" r:id="rId24"/>
    <p:sldId id="262" r:id="rId25"/>
    <p:sldId id="267" r:id="rId26"/>
    <p:sldId id="102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E6F7"/>
    <a:srgbClr val="F4F9D3"/>
    <a:srgbClr val="EB70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0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4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BB45C-DEA3-4B60-B35E-71D275DBBD7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7AEB-112A-4372-9A6B-415B10111A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74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7060A-3A43-4FF6-8319-CE7F739951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Основа для достижения цели - постоянно действующий методический семинар ведущих авторов издательства, на котором обсуждаются актуальные проблемы учебного книгоиздания, представляются  и рассматриваются новые учебники и другие учебные издания.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C7AEB-112A-4372-9A6B-415B10111AD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78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156BC-E6CF-4EFA-9794-F9526C798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C60261-43DD-48E6-8600-81E5C8920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A95C0E-B72A-44E8-AE83-6DD936FF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2D7FDB-78FB-4A54-AEE9-3A5F49D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C901BE-65D6-4B29-B794-CC589557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138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0AB2C1-9B75-4507-8C0D-3139399C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2D13409-6353-485B-9E3C-16AE00640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6DB1E7-2249-4E71-A0C2-03BCDB44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D7F1F0-981D-4015-BFCB-9E117E25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7DC38E-70D9-47F5-9A05-EE229926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12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F11E4E5-5925-4B0C-8C01-A599330CA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F9CFE0-AA5C-488D-B575-A2F3630E2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1A907D-E120-4F69-9C9A-FED3A2E4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242141-BA81-4B1E-8942-602894F5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E8B2EE-7450-4C3C-8E2B-8F1C8B77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41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D0CADC-0F8F-4470-BF5F-536367F2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5A993F-3021-426C-8B77-6A3558DB6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5CDD2B-B65C-4647-8642-0A59688B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979FD3-6865-4090-8ECD-6A29E13A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B42CD8-C9C1-4DBD-905C-73C19B97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61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E123E2-81A3-488C-854A-15770430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F4E404E-0D09-4018-A264-EA2019562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5EC174-D468-4210-8385-32BD991B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2A1651-E393-4A6B-B89D-853CFCA6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F3735F-0948-45F8-B662-D4164F3C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032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9AACA7-EF17-4566-A0FE-16D35CE6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38F858-5598-4AD3-BB52-FD5B09B9D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8982A9-0442-4C1D-A135-9C219A3C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7A17BF1-ED7C-4A72-9574-F07BB2CD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4FABDF-7D8A-4F4A-914A-0FA971FF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09672F-07F8-4C95-A2CA-3757EEB5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981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9D13F-71BE-4042-A9EC-3A51DE4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AD67DE-6340-4D4B-B876-7EFC94CE6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D6AF43-3E2B-4F00-85A8-23CB68854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5BE67B5-3AFD-43A0-A9D0-3ADA3E2A5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24A224C-B5AB-4676-AE61-386AF965B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1AA9114-B43E-4CA8-BE9E-AE3FFD22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0D20BB2-FD90-4779-A3AE-14FBFF88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32CF85C-607A-4269-94EB-5B384C97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45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D86478-E7AE-42D4-A97C-6EE45956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B65AFF-D54B-4F0F-9EA0-DA5F5EC96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205CEC-9769-49EC-9BF5-65C9B23D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50D1B12-600E-4795-B8E0-C87374BB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620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D99DB9F-EB0C-494E-BAA4-A8E746AB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13794D6-B195-4FC0-942C-33188AA7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5711549-E1F7-430D-9028-98943003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834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F0EB53-7FCD-4296-811B-9EA5841D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B43F50-1AF1-4890-9A05-8EA05121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02F62C-1B54-49E9-89EC-CDED64FA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9A486B8-2A1B-4B70-8759-E40BD574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18A4CC-3B78-4FA8-9EC5-0CDA9EBB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490885-C709-469B-ABA9-291E0CA4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4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BFF7C-58DE-46BC-AE3D-7B2354BB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E12DF4-C8F1-45C5-A527-7E28B1A5E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8B01FD1-1192-4E3A-A853-DAE3AF4E6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FA389F-7946-4433-9577-D73254EB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6E8A55F-3018-49F5-B779-EABEE142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41D3A7-F741-4932-813B-575D7302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45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E94779-8AE5-4EA9-AFC1-92342D7B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71F67F-8CCF-4705-9732-933644258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2F8C22-171B-463B-8BE3-0A50B4B57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698AA-A391-450E-891C-9433DBB7101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B6D7E0-C85E-41C9-8512-E398C760A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135FCA-1111-4397-A257-947B3A60F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C5BF6-0F0F-4959-84EC-BE14C0201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5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lbz.ru/books/775/10386/" TargetMode="External"/><Relationship Id="rId7" Type="http://schemas.openxmlformats.org/officeDocument/2006/relationships/image" Target="../media/image5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6.tiff"/><Relationship Id="rId4" Type="http://schemas.openxmlformats.org/officeDocument/2006/relationships/image" Target="../media/image5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.jpeg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lbz.ru/metodist/iumk/robototehnika/rt-5-8-progr.pdf" TargetMode="External"/><Relationship Id="rId3" Type="http://schemas.openxmlformats.org/officeDocument/2006/relationships/image" Target="../media/image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hyperlink" Target="http://lbz.ru/books/775/10377/" TargetMode="External"/><Relationship Id="rId4" Type="http://schemas.openxmlformats.org/officeDocument/2006/relationships/image" Target="../media/image8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hyperlink" Target="http://lbz.ru/books/775/10373/" TargetMode="External"/><Relationship Id="rId4" Type="http://schemas.openxmlformats.org/officeDocument/2006/relationships/image" Target="../media/image96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2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lbz.ru/books/775/1038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hyperlink" Target="http://lbz.ru/books/775/10373/" TargetMode="External"/><Relationship Id="rId4" Type="http://schemas.openxmlformats.org/officeDocument/2006/relationships/image" Target="../media/image1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bz.ru/books/775/10384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4.jpeg"/><Relationship Id="rId38" Type="http://schemas.openxmlformats.org/officeDocument/2006/relationships/image" Target="../media/image3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3.jpeg"/><Relationship Id="rId37" Type="http://schemas.openxmlformats.org/officeDocument/2006/relationships/image" Target="../media/image38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.jpeg"/><Relationship Id="rId36" Type="http://schemas.openxmlformats.org/officeDocument/2006/relationships/image" Target="../media/image37.emf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Relationship Id="rId35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tiff"/><Relationship Id="rId3" Type="http://schemas.openxmlformats.org/officeDocument/2006/relationships/image" Target="../media/image2.jpeg"/><Relationship Id="rId7" Type="http://schemas.openxmlformats.org/officeDocument/2006/relationships/image" Target="../media/image52.tiff"/><Relationship Id="rId12" Type="http://schemas.openxmlformats.org/officeDocument/2006/relationships/image" Target="../media/image5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11" Type="http://schemas.openxmlformats.org/officeDocument/2006/relationships/image" Target="../media/image56.tiff"/><Relationship Id="rId5" Type="http://schemas.openxmlformats.org/officeDocument/2006/relationships/image" Target="../media/image50.tiff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tiff"/><Relationship Id="rId9" Type="http://schemas.openxmlformats.org/officeDocument/2006/relationships/image" Target="../media/image54.png"/><Relationship Id="rId14" Type="http://schemas.openxmlformats.org/officeDocument/2006/relationships/image" Target="../media/image5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9BC1BF-1596-4A91-A0A1-555BA90A4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EB4C3F-FF4E-4479-8B54-D576C0421293}"/>
              </a:ext>
            </a:extLst>
          </p:cNvPr>
          <p:cNvSpPr/>
          <p:nvPr/>
        </p:nvSpPr>
        <p:spPr>
          <a:xfrm>
            <a:off x="1503600" y="1505399"/>
            <a:ext cx="10324699" cy="444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Издательство </a:t>
            </a:r>
          </a:p>
          <a:p>
            <a:pPr algn="r">
              <a:lnSpc>
                <a:spcPct val="150000"/>
              </a:lnSpc>
            </a:pP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«БИНОМ. Лаборатория знаний»</a:t>
            </a:r>
          </a:p>
          <a:p>
            <a:pPr algn="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Инженерно-техническая </a:t>
            </a:r>
          </a:p>
          <a:p>
            <a:pPr algn="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подготовка школьников: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уроках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предпрофильной и профильной школе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рамках внеурочной деятельности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системе дополнительного образования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3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2" descr="http://lbz.ru/_img/promo/logo755x254.jpg">
            <a:extLst>
              <a:ext uri="{FF2B5EF4-FFF2-40B4-BE49-F238E27FC236}">
                <a16:creationId xmlns:a16="http://schemas.microsoft.com/office/drawing/2014/main" xmlns="" id="{BE27DBF6-BE32-42A1-8FF5-C1EB0844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675" y="5348356"/>
            <a:ext cx="2798645" cy="86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10007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>
            <a:extLst>
              <a:ext uri="{FF2B5EF4-FFF2-40B4-BE49-F238E27FC236}">
                <a16:creationId xmlns:a16="http://schemas.microsoft.com/office/drawing/2014/main" xmlns="" id="{8672DF90-E3ED-4F29-9803-58E67597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C28B94-D442-40F1-8E84-CF0B87FB5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7988" y="122238"/>
            <a:ext cx="10514012" cy="730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Начальное общее образование.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Д.И. Павлов, М.Ю. Ревякин; под ред. Л.Л. </a:t>
            </a:r>
            <a:r>
              <a:rPr lang="ru-RU" sz="2000" dirty="0" err="1">
                <a:solidFill>
                  <a:srgbClr val="002060"/>
                </a:solidFill>
                <a:latin typeface="Arial" charset="0"/>
                <a:cs typeface="Arial" charset="0"/>
              </a:rPr>
              <a:t>Босовой</a:t>
            </a:r>
            <a:endParaRPr lang="ru-RU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3C5FB-D185-4BFC-B296-42A5C541A8F7}"/>
              </a:ext>
            </a:extLst>
          </p:cNvPr>
          <p:cNvSpPr txBox="1"/>
          <p:nvPr/>
        </p:nvSpPr>
        <p:spPr>
          <a:xfrm>
            <a:off x="7873550" y="947138"/>
            <a:ext cx="37670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</a:t>
            </a:r>
          </a:p>
          <a:p>
            <a:r>
              <a:rPr lang="ru-RU" dirty="0"/>
              <a:t>на основе набора </a:t>
            </a:r>
            <a:r>
              <a:rPr lang="en-US" dirty="0"/>
              <a:t>LEGO </a:t>
            </a:r>
            <a:r>
              <a:rPr lang="en-US" dirty="0" err="1"/>
              <a:t>WeDo</a:t>
            </a:r>
            <a:r>
              <a:rPr lang="en-US" dirty="0"/>
              <a:t> 2.0</a:t>
            </a:r>
            <a:r>
              <a:rPr lang="ru-RU" dirty="0"/>
              <a:t> </a:t>
            </a:r>
            <a:r>
              <a:rPr lang="ru-RU" sz="1400" dirty="0"/>
              <a:t>(уровень 1 (в 2 частях) – 2 – 3 классы; уровень 2 (в 2 частях) – 3 – 4 классы)</a:t>
            </a: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(часть учебного плана,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формируемая участниками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636306-BD3E-4CBA-9FE5-7E31406E0D59}"/>
              </a:ext>
            </a:extLst>
          </p:cNvPr>
          <p:cNvSpPr txBox="1"/>
          <p:nvPr/>
        </p:nvSpPr>
        <p:spPr>
          <a:xfrm>
            <a:off x="7873550" y="4983620"/>
            <a:ext cx="394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3"/>
              </a:rPr>
              <a:t>http://www.lbz.ru/books/775/10386/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27146B-B6AC-4F2F-BEFA-E84950821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728" y="971153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6823419-8BCF-4A94-9A89-2E5CFAC99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1769" y="3718680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D501FD-11FE-44A7-AB39-F7323CE7D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728" y="3718680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94A0FC-03E6-47F9-A378-30D4ABC7A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969" y="947138"/>
            <a:ext cx="2022631" cy="25680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lbz.ru/_img/promo/logo755x254.jpg">
            <a:extLst>
              <a:ext uri="{FF2B5EF4-FFF2-40B4-BE49-F238E27FC236}">
                <a16:creationId xmlns:a16="http://schemas.microsoft.com/office/drawing/2014/main" xmlns="" id="{88108B80-26B0-418D-BA74-C012B582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2048" y="6183949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642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EB4A68-6FD1-43F5-B00B-FF16826855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977" t="12122" r="9537" b="5195"/>
          <a:stretch/>
        </p:blipFill>
        <p:spPr>
          <a:xfrm>
            <a:off x="93306" y="147754"/>
            <a:ext cx="4954555" cy="30526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987F68-CE84-4433-878B-E11FEF35E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257" t="12519" r="11038" b="4691"/>
          <a:stretch/>
        </p:blipFill>
        <p:spPr>
          <a:xfrm>
            <a:off x="5171686" y="499447"/>
            <a:ext cx="4506687" cy="2700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69C8F3-16F0-428E-8852-589CB3512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505" t="31838" r="10152" b="3673"/>
          <a:stretch/>
        </p:blipFill>
        <p:spPr>
          <a:xfrm>
            <a:off x="8417767" y="147754"/>
            <a:ext cx="3680927" cy="16021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92259B-6B90-447B-BD6C-486246DB9E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154" t="11021" r="9645" b="27258"/>
          <a:stretch/>
        </p:blipFill>
        <p:spPr>
          <a:xfrm>
            <a:off x="536692" y="4052417"/>
            <a:ext cx="5421086" cy="21833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380560-9D24-4770-9847-F06659241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139" t="10956" r="9752" b="3715"/>
          <a:stretch/>
        </p:blipFill>
        <p:spPr>
          <a:xfrm>
            <a:off x="6334217" y="3604571"/>
            <a:ext cx="4610877" cy="26312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lbz.ru/_img/promo/logo755x254.jpg">
            <a:extLst>
              <a:ext uri="{FF2B5EF4-FFF2-40B4-BE49-F238E27FC236}">
                <a16:creationId xmlns:a16="http://schemas.microsoft.com/office/drawing/2014/main" xmlns="" id="{426E9F76-9152-4F6C-B34D-7B90337E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6511" y="6235778"/>
            <a:ext cx="1538478" cy="47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009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3">
            <a:extLst>
              <a:ext uri="{FF2B5EF4-FFF2-40B4-BE49-F238E27FC236}">
                <a16:creationId xmlns:a16="http://schemas.microsoft.com/office/drawing/2014/main" xmlns="" id="{C586DF02-AD39-433D-9AAB-7AE30859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39619" y="75348"/>
            <a:ext cx="5422899" cy="67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8A2CDC4F-5F34-449F-8AE5-D9A7A4CD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9BF190-8E2B-4CD2-A182-94381A807C9F}"/>
              </a:ext>
            </a:extLst>
          </p:cNvPr>
          <p:cNvSpPr txBox="1"/>
          <p:nvPr/>
        </p:nvSpPr>
        <p:spPr>
          <a:xfrm>
            <a:off x="448908" y="1259272"/>
            <a:ext cx="2519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Робототехника 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LEGO, Arduino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5 – 9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691C0E-8ED3-4F41-97D6-902459BE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6805"/>
          <a:stretch/>
        </p:blipFill>
        <p:spPr>
          <a:xfrm>
            <a:off x="4743554" y="506162"/>
            <a:ext cx="1475814" cy="19737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0728E3-F714-4D09-B2ED-1C2F769FAF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3300" y="191185"/>
            <a:ext cx="1353255" cy="363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80BE48-BC4D-41B8-B970-E9FBB8676ADC}"/>
              </a:ext>
            </a:extLst>
          </p:cNvPr>
          <p:cNvSpPr txBox="1"/>
          <p:nvPr/>
        </p:nvSpPr>
        <p:spPr>
          <a:xfrm>
            <a:off x="1526316" y="2718956"/>
            <a:ext cx="223471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3</a:t>
            </a:r>
            <a:r>
              <a:rPr lang="en-US" b="1" dirty="0">
                <a:solidFill>
                  <a:srgbClr val="002060"/>
                </a:solidFill>
              </a:rPr>
              <a:t>D</a:t>
            </a:r>
            <a:r>
              <a:rPr lang="ru-RU" b="1" dirty="0">
                <a:solidFill>
                  <a:srgbClr val="002060"/>
                </a:solidFill>
              </a:rPr>
              <a:t> моделирование,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прототипирование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7 – 8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B8BAD7-450A-47FD-8248-D628883B40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65207" y="2576709"/>
            <a:ext cx="1386125" cy="35682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A8ED54-3100-45BA-AA1F-30397DD780D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5866" y="2587133"/>
            <a:ext cx="1387863" cy="3557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9FA182-0CAE-467C-960F-07B04BD35010}"/>
              </a:ext>
            </a:extLst>
          </p:cNvPr>
          <p:cNvSpPr txBox="1"/>
          <p:nvPr/>
        </p:nvSpPr>
        <p:spPr>
          <a:xfrm>
            <a:off x="1482819" y="4640305"/>
            <a:ext cx="21996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Программирование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PYTHON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C++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8 – 11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E5B107A-8C38-4779-8C45-5DCF4AC90C5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5881" y="4604045"/>
            <a:ext cx="1360477" cy="34934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71FCB0-E98B-4FE7-B2AF-AF2EC1DF848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0676" y="4525347"/>
            <a:ext cx="1346356" cy="34513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1C2F268-D560-43DF-8684-D0A6F64BF98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93573" y="4640305"/>
            <a:ext cx="1348638" cy="34571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BF759E-34BE-4F65-8337-0BE76735950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40778" y="4456940"/>
            <a:ext cx="1356597" cy="34834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AA88B6B-31D3-40E4-98BB-C028AF292FF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72881" y="2057400"/>
            <a:ext cx="1360310" cy="172537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A018155-A726-4363-B241-1C3A430CA67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463053" y="2407821"/>
            <a:ext cx="1350486" cy="172537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D61C3A-C0FE-49AF-833A-BD20C8387CE2}"/>
              </a:ext>
            </a:extLst>
          </p:cNvPr>
          <p:cNvSpPr txBox="1"/>
          <p:nvPr/>
        </p:nvSpPr>
        <p:spPr>
          <a:xfrm>
            <a:off x="7272063" y="2694623"/>
            <a:ext cx="1353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Веб-дизайн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8 – 9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EF231F2-7AB9-4395-83F0-8079F14E2716}"/>
              </a:ext>
            </a:extLst>
          </p:cNvPr>
          <p:cNvSpPr txBox="1"/>
          <p:nvPr/>
        </p:nvSpPr>
        <p:spPr>
          <a:xfrm>
            <a:off x="380202" y="110253"/>
            <a:ext cx="5664628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Инженерно-технологическое направление и ИКТ</a:t>
            </a:r>
          </a:p>
        </p:txBody>
      </p:sp>
      <p:pic>
        <p:nvPicPr>
          <p:cNvPr id="21" name="Picture 2" descr="http://lbz.ru/_img/promo/logo755x254.jpg">
            <a:extLst>
              <a:ext uri="{FF2B5EF4-FFF2-40B4-BE49-F238E27FC236}">
                <a16:creationId xmlns:a16="http://schemas.microsoft.com/office/drawing/2014/main" xmlns="" id="{53951B7F-3C38-49FA-872F-733F5352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1681" y="6103028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00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:a16="http://schemas.microsoft.com/office/drawing/2014/main" xmlns="" id="{F18D818A-2D08-408A-8A74-F1123E4E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CB4B0951-237C-4FFB-8624-3C2EDC7D3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85130117"/>
              </p:ext>
            </p:extLst>
          </p:nvPr>
        </p:nvGraphicFramePr>
        <p:xfrm>
          <a:off x="6185661" y="3671847"/>
          <a:ext cx="3526985" cy="2508250"/>
        </p:xfrm>
        <a:graphic>
          <a:graphicData uri="http://schemas.openxmlformats.org/presentationml/2006/ole">
            <p:oleObj spid="_x0000_s2222" name="Acrobat Document" r:id="rId4" imgW="10130040" imgH="7334640" progId="AcroExch.Document.11">
              <p:embed/>
            </p:oleObj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A7D04D6-DCE6-400E-8717-42A2B3060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26131245"/>
              </p:ext>
            </p:extLst>
          </p:nvPr>
        </p:nvGraphicFramePr>
        <p:xfrm>
          <a:off x="6159751" y="1134122"/>
          <a:ext cx="3537618" cy="2507863"/>
        </p:xfrm>
        <a:graphic>
          <a:graphicData uri="http://schemas.openxmlformats.org/presentationml/2006/ole">
            <p:oleObj spid="_x0000_s2223" name="Acrobat Document" r:id="rId5" imgW="10130040" imgH="7334640" progId="AcroExch.Document.11">
              <p:embed/>
            </p:oleObj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B7184E-09D1-4A12-99AA-11B5640F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61" y="261104"/>
            <a:ext cx="10515600" cy="694795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 (5 – 8 классы).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Д.Г. Копосов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14E55B0E-26E7-4335-A5B6-AAB3742C7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54314891"/>
              </p:ext>
            </p:extLst>
          </p:nvPr>
        </p:nvGraphicFramePr>
        <p:xfrm>
          <a:off x="3932250" y="1141140"/>
          <a:ext cx="3859365" cy="2509838"/>
        </p:xfrm>
        <a:graphic>
          <a:graphicData uri="http://schemas.openxmlformats.org/presentationml/2006/ole">
            <p:oleObj spid="_x0000_s2224" name="Acrobat Document" r:id="rId6" imgW="10081080" imgH="7334640" progId="AcroExch.Document.11">
              <p:embed/>
            </p:oleObj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D0B1726D-5412-4A61-A714-FE9150DF4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06619235"/>
              </p:ext>
            </p:extLst>
          </p:nvPr>
        </p:nvGraphicFramePr>
        <p:xfrm>
          <a:off x="3924974" y="3680840"/>
          <a:ext cx="3859365" cy="2509200"/>
        </p:xfrm>
        <a:graphic>
          <a:graphicData uri="http://schemas.openxmlformats.org/presentationml/2006/ole">
            <p:oleObj spid="_x0000_s2225" name="Acrobat Document" r:id="rId7" imgW="10130040" imgH="7334640" progId="AcroExch.Document.11">
              <p:embed/>
            </p:oleObj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D3503E0-2FA5-4323-80DC-FE9E6505DB55}"/>
              </a:ext>
            </a:extLst>
          </p:cNvPr>
          <p:cNvSpPr/>
          <p:nvPr/>
        </p:nvSpPr>
        <p:spPr>
          <a:xfrm>
            <a:off x="3972436" y="3638493"/>
            <a:ext cx="1889497" cy="2495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9619642-FF01-4874-B2D5-8799B6606E18}"/>
              </a:ext>
            </a:extLst>
          </p:cNvPr>
          <p:cNvSpPr/>
          <p:nvPr/>
        </p:nvSpPr>
        <p:spPr>
          <a:xfrm>
            <a:off x="3972436" y="1052565"/>
            <a:ext cx="1889497" cy="2495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0101BC-306A-48C4-BB0F-7955BFFD6200}"/>
              </a:ext>
            </a:extLst>
          </p:cNvPr>
          <p:cNvSpPr txBox="1"/>
          <p:nvPr/>
        </p:nvSpPr>
        <p:spPr>
          <a:xfrm>
            <a:off x="391007" y="1446310"/>
            <a:ext cx="4976397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</a:t>
            </a:r>
            <a:r>
              <a:rPr lang="ru-RU" b="1" dirty="0"/>
              <a:t> </a:t>
            </a:r>
            <a:r>
              <a:rPr lang="ru-RU" dirty="0"/>
              <a:t>на основе набора </a:t>
            </a:r>
            <a:r>
              <a:rPr lang="en-US" dirty="0"/>
              <a:t>LEGO</a:t>
            </a:r>
            <a:r>
              <a:rPr lang="ru-RU" dirty="0"/>
              <a:t> </a:t>
            </a:r>
            <a:r>
              <a:rPr lang="en-US" dirty="0"/>
              <a:t>MINDSTORMS EV3</a:t>
            </a: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 и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часть учебного плана, формируемая участниками образовательных отношений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36A75B-0DC4-4161-BCC5-A2F2D43C3EC9}"/>
              </a:ext>
            </a:extLst>
          </p:cNvPr>
          <p:cNvSpPr txBox="1"/>
          <p:nvPr/>
        </p:nvSpPr>
        <p:spPr>
          <a:xfrm>
            <a:off x="49838" y="5135214"/>
            <a:ext cx="5658733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 рабочая программа курса:</a:t>
            </a:r>
          </a:p>
          <a:p>
            <a:r>
              <a:rPr lang="en-US" dirty="0">
                <a:hlinkClick r:id="rId8"/>
              </a:rPr>
              <a:t>http://lbz.ru/metodist/iumk/robototehnika/rt-5-8-progr.pdf</a:t>
            </a:r>
            <a:endParaRPr lang="ru-RU" dirty="0"/>
          </a:p>
          <a:p>
            <a:endParaRPr lang="ru-RU" dirty="0"/>
          </a:p>
        </p:txBody>
      </p:sp>
      <p:pic>
        <p:nvPicPr>
          <p:cNvPr id="15" name="Picture 2" descr="http://lbz.ru/_img/promo/logo755x254.jpg">
            <a:extLst>
              <a:ext uri="{FF2B5EF4-FFF2-40B4-BE49-F238E27FC236}">
                <a16:creationId xmlns:a16="http://schemas.microsoft.com/office/drawing/2014/main" xmlns="" id="{A8724766-7621-4E14-82A4-57772CB7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9736" y="6121737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75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D3D01D-B2CE-489C-92B2-2BEBBFE9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280" t="15778" r="38071" b="6602"/>
          <a:stretch/>
        </p:blipFill>
        <p:spPr>
          <a:xfrm>
            <a:off x="128832" y="111673"/>
            <a:ext cx="3909526" cy="31817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9CE86D-3E6D-46A1-906A-A658BCBE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717" t="13045" r="40765" b="8750"/>
          <a:stretch/>
        </p:blipFill>
        <p:spPr>
          <a:xfrm>
            <a:off x="162479" y="3429000"/>
            <a:ext cx="3098307" cy="32056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A5271C-7AEF-4B57-94DB-935252C1AA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07" t="11013" r="9387" b="5714"/>
          <a:stretch/>
        </p:blipFill>
        <p:spPr>
          <a:xfrm>
            <a:off x="4176957" y="111673"/>
            <a:ext cx="4889242" cy="28554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809F29-63AE-4689-9392-14D07679C3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112" t="11837" r="14132" b="11564"/>
          <a:stretch/>
        </p:blipFill>
        <p:spPr>
          <a:xfrm>
            <a:off x="4176957" y="3077632"/>
            <a:ext cx="4889242" cy="2709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5E0C9E-1442-40EF-B2DE-4D966AA61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7142" t="16190" r="11685" b="10884"/>
          <a:stretch/>
        </p:blipFill>
        <p:spPr>
          <a:xfrm>
            <a:off x="8053166" y="4342905"/>
            <a:ext cx="3976355" cy="22917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lbz.ru/_img/promo/logo755x254.jpg">
            <a:extLst>
              <a:ext uri="{FF2B5EF4-FFF2-40B4-BE49-F238E27FC236}">
                <a16:creationId xmlns:a16="http://schemas.microsoft.com/office/drawing/2014/main" xmlns="" id="{C1FC1B76-3279-4DD4-849D-66773385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567" y="318814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7868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92CA432D-1317-49F3-AC34-D103C734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E6E8BC-EDBF-4C35-B7A6-DB2971EA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34" y="301511"/>
            <a:ext cx="10515600" cy="67776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образование. 3</a:t>
            </a:r>
            <a:r>
              <a:rPr lang="en-US" sz="2800" dirty="0">
                <a:solidFill>
                  <a:srgbClr val="002060"/>
                </a:solidFill>
                <a:latin typeface="Arial" charset="0"/>
                <a:cs typeface="Arial" charset="0"/>
              </a:rPr>
              <a:t>D</a:t>
            </a: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-моделирование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7B84F6-C927-4C15-A21D-CB109992A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046" y="1268331"/>
            <a:ext cx="3409102" cy="43584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8E785A-1ABC-40C6-B9F9-AB430A586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0370" y="1650100"/>
            <a:ext cx="3409102" cy="43443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40CEF2-A141-490D-9AA5-920A606180C6}"/>
              </a:ext>
            </a:extLst>
          </p:cNvPr>
          <p:cNvSpPr txBox="1"/>
          <p:nvPr/>
        </p:nvSpPr>
        <p:spPr>
          <a:xfrm>
            <a:off x="370367" y="1196776"/>
            <a:ext cx="4094123" cy="4247317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</a:t>
            </a:r>
            <a:r>
              <a:rPr lang="en-US" b="1" dirty="0">
                <a:solidFill>
                  <a:schemeClr val="accent1"/>
                </a:solidFill>
              </a:rPr>
              <a:t>3D</a:t>
            </a:r>
            <a:r>
              <a:rPr lang="ru-RU" b="1" dirty="0">
                <a:solidFill>
                  <a:schemeClr val="accent1"/>
                </a:solidFill>
              </a:rPr>
              <a:t>-моделирование»</a:t>
            </a:r>
          </a:p>
          <a:p>
            <a:r>
              <a:rPr lang="ru-RU" sz="1600" dirty="0"/>
              <a:t>на основе открытой САПР </a:t>
            </a:r>
            <a:r>
              <a:rPr lang="en-US" sz="1600" dirty="0" err="1"/>
              <a:t>OpenSCAD</a:t>
            </a:r>
            <a:endParaRPr lang="en-US" sz="1600" dirty="0"/>
          </a:p>
          <a:p>
            <a:r>
              <a:rPr lang="en-US" sz="1400" dirty="0"/>
              <a:t>(</a:t>
            </a:r>
            <a:r>
              <a:rPr lang="ru-RU" sz="1400" dirty="0"/>
              <a:t>развитие навыков </a:t>
            </a:r>
          </a:p>
          <a:p>
            <a:r>
              <a:rPr lang="ru-RU" sz="1400" dirty="0"/>
              <a:t>программирования, предметных </a:t>
            </a:r>
          </a:p>
          <a:p>
            <a:r>
              <a:rPr lang="ru-RU" sz="1400" dirty="0"/>
              <a:t>математических умений; уровень 1 – 7 класс, уровень 2 – 8 класс)</a:t>
            </a:r>
          </a:p>
          <a:p>
            <a:endParaRPr lang="ru-RU" sz="1600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на уроках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как самостоятельный курс</a:t>
            </a:r>
          </a:p>
          <a:p>
            <a:r>
              <a:rPr lang="ru-RU" sz="1600" dirty="0"/>
              <a:t>(часть учебного плана, </a:t>
            </a:r>
          </a:p>
          <a:p>
            <a:r>
              <a:rPr lang="ru-RU" sz="1600" dirty="0"/>
              <a:t>формируемая участниками </a:t>
            </a:r>
          </a:p>
          <a:p>
            <a:r>
              <a:rPr lang="ru-RU" sz="1600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01013D-203D-4253-A338-17BD51589EA2}"/>
              </a:ext>
            </a:extLst>
          </p:cNvPr>
          <p:cNvSpPr txBox="1"/>
          <p:nvPr/>
        </p:nvSpPr>
        <p:spPr>
          <a:xfrm>
            <a:off x="370367" y="5139029"/>
            <a:ext cx="3194080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5"/>
              </a:rPr>
              <a:t>http://lbz.ru/books/775/10377/</a:t>
            </a:r>
            <a:endParaRPr lang="ru-RU" dirty="0"/>
          </a:p>
          <a:p>
            <a:endParaRPr lang="ru-RU" dirty="0"/>
          </a:p>
        </p:txBody>
      </p:sp>
      <p:pic>
        <p:nvPicPr>
          <p:cNvPr id="8" name="Picture 2" descr="http://lbz.ru/_img/promo/logo755x254.jpg">
            <a:extLst>
              <a:ext uri="{FF2B5EF4-FFF2-40B4-BE49-F238E27FC236}">
                <a16:creationId xmlns:a16="http://schemas.microsoft.com/office/drawing/2014/main" xmlns="" id="{44783276-14BB-416B-8E20-94ED5FAA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3182" y="6133566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704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88BDA8-411E-4BF7-90C9-B50EF47AC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20" t="12000" r="19000" b="4333"/>
          <a:stretch/>
        </p:blipFill>
        <p:spPr>
          <a:xfrm>
            <a:off x="345232" y="233266"/>
            <a:ext cx="3776050" cy="23419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A11FA1-A53F-4906-9C67-77AE4D78A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00" t="14508" r="9941" b="4103"/>
          <a:stretch/>
        </p:blipFill>
        <p:spPr>
          <a:xfrm>
            <a:off x="4211993" y="249596"/>
            <a:ext cx="3802752" cy="23256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111A97-7B4B-4B70-A446-49B8B5F9E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511" t="14139" r="18647" b="4406"/>
          <a:stretch/>
        </p:blipFill>
        <p:spPr>
          <a:xfrm>
            <a:off x="8078755" y="233266"/>
            <a:ext cx="3825516" cy="23419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A067BB-78E1-44EC-9A3A-5AC73DD2D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729" t="12419" r="9433" b="6016"/>
          <a:stretch/>
        </p:blipFill>
        <p:spPr>
          <a:xfrm>
            <a:off x="345232" y="2828925"/>
            <a:ext cx="3726724" cy="22546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31097B-B25F-4C8E-9491-E20FCC2CA1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0178" t="11950" r="8668" b="4140"/>
          <a:stretch/>
        </p:blipFill>
        <p:spPr>
          <a:xfrm>
            <a:off x="4225738" y="2828925"/>
            <a:ext cx="6124835" cy="35621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lbz.ru/_img/promo/logo755x254.jpg">
            <a:extLst>
              <a:ext uri="{FF2B5EF4-FFF2-40B4-BE49-F238E27FC236}">
                <a16:creationId xmlns:a16="http://schemas.microsoft.com/office/drawing/2014/main" xmlns="" id="{75B69CA1-773B-4256-954E-50797D048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0573" y="6215521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327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CC78DB-327F-489D-A33F-E87515510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608" t="12351" r="4787" b="11359"/>
          <a:stretch/>
        </p:blipFill>
        <p:spPr>
          <a:xfrm>
            <a:off x="1165733" y="133166"/>
            <a:ext cx="5932583" cy="3045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AC994AA-28F1-445B-8DED-03561F067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87" t="14133" r="15350" b="6172"/>
          <a:stretch/>
        </p:blipFill>
        <p:spPr>
          <a:xfrm>
            <a:off x="1154096" y="3334104"/>
            <a:ext cx="5397623" cy="3045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E4E909-64E4-461B-9AB4-B40B2FFE4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317" t="43649" r="13820" b="16581"/>
          <a:stretch/>
        </p:blipFill>
        <p:spPr>
          <a:xfrm>
            <a:off x="6731440" y="3334104"/>
            <a:ext cx="4853124" cy="13943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://lbz.ru/_img/promo/logo755x254.jpg">
            <a:extLst>
              <a:ext uri="{FF2B5EF4-FFF2-40B4-BE49-F238E27FC236}">
                <a16:creationId xmlns:a16="http://schemas.microsoft.com/office/drawing/2014/main" xmlns="" id="{F48BC948-D28C-4E6E-91EA-1A9752B9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1289" y="6215521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304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:a16="http://schemas.microsoft.com/office/drawing/2014/main" xmlns="" id="{E6E16B17-17F3-46C8-BA90-AE8BD2FF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D9E5E1-E761-4EA8-96C8-E41860E3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32"/>
            <a:ext cx="10515600" cy="74413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Программирование на современных языках высокого уровня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DFE23D-FFBE-4040-A8A2-7B2C09DD6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52" y="1485246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31E988-E940-4261-B5ED-1D28446D7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7260" y="1485246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FEC537-5D71-405C-B8C1-E14E720119AD}"/>
              </a:ext>
            </a:extLst>
          </p:cNvPr>
          <p:cNvSpPr txBox="1"/>
          <p:nvPr/>
        </p:nvSpPr>
        <p:spPr>
          <a:xfrm>
            <a:off x="8159719" y="1443841"/>
            <a:ext cx="38277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«Программирование.</a:t>
            </a:r>
          </a:p>
          <a:p>
            <a:r>
              <a:rPr lang="en-US" b="1" dirty="0">
                <a:solidFill>
                  <a:schemeClr val="accent1"/>
                </a:solidFill>
              </a:rPr>
              <a:t>Python. </a:t>
            </a:r>
            <a:r>
              <a:rPr lang="ru-RU" b="1" dirty="0">
                <a:solidFill>
                  <a:schemeClr val="accent1"/>
                </a:solidFill>
              </a:rPr>
              <a:t>С++»</a:t>
            </a:r>
          </a:p>
          <a:p>
            <a:r>
              <a:rPr lang="ru-RU" dirty="0"/>
              <a:t>Часть 1 – 8 класс</a:t>
            </a:r>
          </a:p>
          <a:p>
            <a:r>
              <a:rPr lang="ru-RU" dirty="0"/>
              <a:t>Часть 2 – 9 класс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r>
              <a:rPr lang="ru-RU" dirty="0"/>
              <a:t>(часть учебного плана, </a:t>
            </a:r>
          </a:p>
          <a:p>
            <a:r>
              <a:rPr lang="ru-RU" dirty="0"/>
              <a:t>формируемая участниками </a:t>
            </a:r>
          </a:p>
          <a:p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B71169-13CC-4EB1-B10D-120AB54F6CF6}"/>
              </a:ext>
            </a:extLst>
          </p:cNvPr>
          <p:cNvSpPr txBox="1"/>
          <p:nvPr/>
        </p:nvSpPr>
        <p:spPr>
          <a:xfrm>
            <a:off x="8159719" y="5178565"/>
            <a:ext cx="3194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  <a:endParaRPr lang="ru-RU" b="1" dirty="0"/>
          </a:p>
          <a:p>
            <a:r>
              <a:rPr lang="en-US" dirty="0">
                <a:hlinkClick r:id="rId5"/>
              </a:rPr>
              <a:t>http://lbz.ru/books/775/10373/</a:t>
            </a:r>
            <a:endParaRPr lang="ru-RU" dirty="0"/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D57DDB9-23C6-4F1A-9F93-A142FD4ACC42}"/>
              </a:ext>
            </a:extLst>
          </p:cNvPr>
          <p:cNvSpPr/>
          <p:nvPr/>
        </p:nvSpPr>
        <p:spPr>
          <a:xfrm>
            <a:off x="204502" y="782466"/>
            <a:ext cx="11617129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1200" dirty="0"/>
              <a:t>…учитель информатики может обеспечивать преподавание информатики в рамках предметной области «Математика и информатика» и преподавание ИКТ в предметной области «Технология» при расширении доли ИКТ в технологии в соответствии с потребностями образовательного процесса и интересами обучающихся</a:t>
            </a:r>
          </a:p>
          <a:p>
            <a:pPr algn="r"/>
            <a:r>
              <a:rPr lang="ru-RU" sz="1200" i="1" dirty="0"/>
              <a:t>Из концепции предметной области «Технология»</a:t>
            </a:r>
          </a:p>
          <a:p>
            <a:endParaRPr lang="ru-RU" sz="1200" dirty="0"/>
          </a:p>
        </p:txBody>
      </p:sp>
      <p:pic>
        <p:nvPicPr>
          <p:cNvPr id="10" name="Picture 2" descr="http://lbz.ru/_img/promo/logo755x254.jpg">
            <a:extLst>
              <a:ext uri="{FF2B5EF4-FFF2-40B4-BE49-F238E27FC236}">
                <a16:creationId xmlns:a16="http://schemas.microsoft.com/office/drawing/2014/main" xmlns="" id="{B692CD54-6214-4F0A-A4EB-782DEDBB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0573" y="6215521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842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D8A077-6963-4297-8DF6-D13A9FBB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849" t="11780" r="17957" b="4326"/>
          <a:stretch/>
        </p:blipFill>
        <p:spPr>
          <a:xfrm>
            <a:off x="169372" y="170011"/>
            <a:ext cx="4069037" cy="27521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F30ECE-3E4B-43E9-863E-BF5D5FEDF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23" t="12879" r="15837" b="10228"/>
          <a:stretch/>
        </p:blipFill>
        <p:spPr>
          <a:xfrm>
            <a:off x="7953593" y="170011"/>
            <a:ext cx="3526972" cy="18941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AF183C-9F75-4945-9EF0-7C80D9CC0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865" t="11631" r="10973" b="6550"/>
          <a:stretch/>
        </p:blipFill>
        <p:spPr>
          <a:xfrm>
            <a:off x="4439974" y="4249046"/>
            <a:ext cx="3685592" cy="20154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F03AAF-01A4-4D58-B378-3D4E75C0D8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929" t="11619" r="13110" b="11619"/>
          <a:stretch/>
        </p:blipFill>
        <p:spPr>
          <a:xfrm>
            <a:off x="8314596" y="4249047"/>
            <a:ext cx="3685592" cy="20154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738A5E-E866-4F3D-8C9A-3622C4723B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0022" t="18259" r="9367" b="5052"/>
          <a:stretch/>
        </p:blipFill>
        <p:spPr>
          <a:xfrm>
            <a:off x="7941057" y="2209529"/>
            <a:ext cx="3539508" cy="18941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CE37F3-126C-448E-8631-F2996A2DB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8345" t="12405" r="25723" b="5406"/>
          <a:stretch/>
        </p:blipFill>
        <p:spPr>
          <a:xfrm>
            <a:off x="90030" y="3175247"/>
            <a:ext cx="4160914" cy="29176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3C524B-C0E2-4E4A-9B5C-B454A9B951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8418" t="12653" r="45740" b="12420"/>
          <a:stretch/>
        </p:blipFill>
        <p:spPr>
          <a:xfrm>
            <a:off x="4442594" y="170011"/>
            <a:ext cx="2993415" cy="27521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lbz.ru/_img/promo/logo755x254.jpg">
            <a:extLst>
              <a:ext uri="{FF2B5EF4-FFF2-40B4-BE49-F238E27FC236}">
                <a16:creationId xmlns:a16="http://schemas.microsoft.com/office/drawing/2014/main" xmlns="" id="{87B7DD1B-3626-42E2-BCD2-D03D7E5C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6959" y="6288565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8328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EF6CD02-56E6-448C-B87D-47D29FBD2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1B0863-872D-41C0-97EA-6F76D21D6F11}"/>
              </a:ext>
            </a:extLst>
          </p:cNvPr>
          <p:cNvSpPr/>
          <p:nvPr/>
        </p:nvSpPr>
        <p:spPr>
          <a:xfrm>
            <a:off x="420494" y="654096"/>
            <a:ext cx="11146825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 fontAlgn="base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  <a:t>"</a:t>
            </a:r>
            <a:r>
              <a:rPr lang="ru-RU" sz="1600" dirty="0"/>
              <a:t>У ученика должен быть выбор, какие профильные предметы ему углубленно изучать. Но и государство, конечно, должно проводить осознанную образовательную политику, </a:t>
            </a:r>
            <a:r>
              <a:rPr lang="ru-RU" sz="1600" b="1" dirty="0"/>
              <a:t>исходя из интересов национального развития, исходя из интересов и потребностей рынка труда на сегодня и с прогнозом хотя бы на среднесрочную перспективу</a:t>
            </a:r>
            <a:r>
              <a:rPr lang="ru-RU" sz="1600" dirty="0"/>
              <a:t>. Поэтому </a:t>
            </a:r>
            <a:r>
              <a:rPr lang="ru-RU" sz="1600" b="1" dirty="0"/>
              <a:t>совершено правильно, если особое внимание мы уделим продвижению профильного образования, связанного с точными науками</a:t>
            </a:r>
            <a:r>
              <a:rPr lang="ru-RU" sz="1600" dirty="0"/>
              <a:t>. Разумеется, это совсем не значит, что мы на второй план куда-то отодвигаем гуманитарную составляющую. В то же время мы прекрасно понимаем, </a:t>
            </a:r>
            <a:r>
              <a:rPr lang="ru-RU" sz="1600" b="1" dirty="0"/>
              <a:t>основы инженерного и технического образования - а именно такие специалисты сегодня, да и в ближайшем будущем будут остро нужны стране - закладываются именно в школе</a:t>
            </a:r>
            <a:r>
              <a:rPr lang="ru-RU" sz="1600" dirty="0"/>
              <a:t>".</a:t>
            </a:r>
          </a:p>
          <a:p>
            <a:pPr algn="r" fontAlgn="base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  <a:t/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  <a:t>В.В. Путин, Президент РФ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08F76AB-5B5D-4116-B694-F3AD66B5DCA9}"/>
              </a:ext>
            </a:extLst>
          </p:cNvPr>
          <p:cNvSpPr/>
          <p:nvPr/>
        </p:nvSpPr>
        <p:spPr>
          <a:xfrm>
            <a:off x="719091" y="3276741"/>
            <a:ext cx="11052414" cy="357020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1600" b="1" i="0" u="none" strike="noStrike" dirty="0">
                <a:effectLst/>
              </a:rPr>
              <a:t>Правительству Российской Федерации обеспечить достижение следующих национальных целей развития РФ на период до 2024 года:</a:t>
            </a:r>
          </a:p>
          <a:p>
            <a:pPr algn="just"/>
            <a:r>
              <a:rPr lang="ru-RU" sz="1600" dirty="0"/>
              <a:t>- ускорение технологического развития Российской Федерации, увеличение количества организаций, осуществляющих технологические инновации, до 50% от их общего числа;</a:t>
            </a:r>
            <a:endParaRPr lang="en-US" sz="1600" dirty="0"/>
          </a:p>
          <a:p>
            <a:pPr algn="just"/>
            <a:r>
              <a:rPr lang="ru-RU" sz="1600" dirty="0"/>
              <a:t>- обеспечение ускоренного внедрения цифровых технологий в экономике и социальной сфере.</a:t>
            </a:r>
            <a:endParaRPr lang="en-US" sz="1600" dirty="0"/>
          </a:p>
          <a:p>
            <a:pPr algn="just"/>
            <a:r>
              <a:rPr lang="ru-RU" sz="1600" b="1" dirty="0"/>
              <a:t>Правительству при разработке национального проекта в сфере образования исходить из того, что в 2024 году необходимо обеспечить</a:t>
            </a:r>
            <a:r>
              <a:rPr lang="ru-RU" sz="1400" b="1" dirty="0"/>
              <a:t>:</a:t>
            </a:r>
            <a:endParaRPr lang="en-US" sz="1400" b="1" dirty="0"/>
          </a:p>
          <a:p>
            <a:pPr algn="just"/>
            <a:r>
              <a:rPr lang="ru-RU" sz="1600" dirty="0"/>
              <a:t>- внедрение на уровнях основного общего и среднего общего образования новых методов обучения и воспитания, образовательных технологий, обеспечивающих освоение обучающимися базовых навыков и умений, повышение их мотивации к обучению и вовлеченности в образовательный процесс, а также обновление содержания и совершенствование методов обучения предметной области «Технология».</a:t>
            </a:r>
            <a:endParaRPr lang="en-US" sz="1600" dirty="0"/>
          </a:p>
          <a:p>
            <a:endParaRPr lang="en-US" sz="1600" b="0" i="0" u="none" strike="noStrike" dirty="0">
              <a:solidFill>
                <a:srgbClr val="4D4D4D"/>
              </a:solidFill>
              <a:effectLst/>
              <a:latin typeface="Tahoma" panose="020B0604030504040204" pitchFamily="34" charset="0"/>
            </a:endParaRPr>
          </a:p>
          <a:p>
            <a:pPr algn="r"/>
            <a:r>
              <a:rPr lang="ru-RU" sz="1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Из Майского указа Президента 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690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xmlns="" id="{77F3586D-A2EE-4EFE-9373-FB40FAC8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8E416F-28BD-447E-8291-A36681D8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530" y="135495"/>
            <a:ext cx="10227146" cy="7514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 (9 класс).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200" dirty="0">
                <a:solidFill>
                  <a:srgbClr val="002060"/>
                </a:solidFill>
                <a:latin typeface="Arial" charset="0"/>
                <a:cs typeface="Arial" charset="0"/>
              </a:rPr>
              <a:t>Д.Г. Копосов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01D978-47C0-46D2-AE9B-657B9813A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106" y="1326769"/>
            <a:ext cx="3398693" cy="43533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FC880B0-F69F-4CF6-B276-6164867EFB57}"/>
              </a:ext>
            </a:extLst>
          </p:cNvPr>
          <p:cNvSpPr/>
          <p:nvPr/>
        </p:nvSpPr>
        <p:spPr>
          <a:xfrm>
            <a:off x="4969346" y="1446028"/>
            <a:ext cx="58333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 </a:t>
            </a:r>
          </a:p>
          <a:p>
            <a:r>
              <a:rPr lang="ru-RU" dirty="0"/>
              <a:t>на основе платформы </a:t>
            </a:r>
            <a:r>
              <a:rPr lang="en-US" dirty="0"/>
              <a:t>Arduino</a:t>
            </a:r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 и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часть учебного плана, формируемая участниками образовательных отношений (как вторая часть курса «Робототехника»)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 Особенности: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позволяет заниматься моделированием в рамках проектов «Умная школа», «Умный дом»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82BCBA-860C-4D35-9188-BB43E0CF91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831" t="12796" r="21090" b="19431"/>
          <a:stretch/>
        </p:blipFill>
        <p:spPr>
          <a:xfrm>
            <a:off x="9329090" y="870069"/>
            <a:ext cx="2399490" cy="1863800"/>
          </a:xfrm>
          <a:prstGeom prst="rect">
            <a:avLst/>
          </a:prstGeom>
        </p:spPr>
      </p:pic>
      <p:pic>
        <p:nvPicPr>
          <p:cNvPr id="8" name="Picture 2" descr="http://lbz.ru/_img/promo/logo755x254.jpg">
            <a:extLst>
              <a:ext uri="{FF2B5EF4-FFF2-40B4-BE49-F238E27FC236}">
                <a16:creationId xmlns:a16="http://schemas.microsoft.com/office/drawing/2014/main" xmlns="" id="{C661C4E0-5340-4CA5-AAE9-3E2687A2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6959" y="6288565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061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92DA04-E5AD-4131-9C63-022717734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072" t="13989" r="31655" b="6395"/>
          <a:stretch/>
        </p:blipFill>
        <p:spPr>
          <a:xfrm>
            <a:off x="378816" y="207813"/>
            <a:ext cx="3023118" cy="2323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FB5640-5FBC-4C25-8A98-495D148B0F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151" t="20383" r="18634" b="43725"/>
          <a:stretch/>
        </p:blipFill>
        <p:spPr>
          <a:xfrm>
            <a:off x="142531" y="2905318"/>
            <a:ext cx="3642601" cy="1047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843353-54BB-4D17-91A9-E62652D54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482" t="15700" r="18094" b="4584"/>
          <a:stretch/>
        </p:blipFill>
        <p:spPr>
          <a:xfrm>
            <a:off x="7873504" y="2671023"/>
            <a:ext cx="3380242" cy="2183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33F7CC3-E734-476A-AC7E-45EE97DC2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279" t="12394" r="18833" b="3399"/>
          <a:stretch/>
        </p:blipFill>
        <p:spPr>
          <a:xfrm>
            <a:off x="233591" y="4466944"/>
            <a:ext cx="3313568" cy="2183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A0AAE8-6B21-4132-8172-85ABEC93C7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7920" t="10989" r="8996" b="6140"/>
          <a:stretch/>
        </p:blipFill>
        <p:spPr>
          <a:xfrm>
            <a:off x="3867670" y="207813"/>
            <a:ext cx="3642600" cy="2323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D0B4C7-4C5C-4C0C-97D9-36665F14E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1985" t="11731" r="8767" b="5217"/>
          <a:stretch/>
        </p:blipFill>
        <p:spPr>
          <a:xfrm>
            <a:off x="7873504" y="207813"/>
            <a:ext cx="3905172" cy="23021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06001DB-2E91-4529-A628-CA6B97A753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7201" t="13994" r="16251" b="4442"/>
          <a:stretch/>
        </p:blipFill>
        <p:spPr>
          <a:xfrm>
            <a:off x="3867670" y="2712285"/>
            <a:ext cx="3642602" cy="2183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499685-3776-462C-B295-B2138205D4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4005" t="12517" r="11684" b="15102"/>
          <a:stretch/>
        </p:blipFill>
        <p:spPr>
          <a:xfrm>
            <a:off x="4168330" y="5076678"/>
            <a:ext cx="3243085" cy="17768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lbz.ru/_img/promo/logo755x254.jpg">
            <a:extLst>
              <a:ext uri="{FF2B5EF4-FFF2-40B4-BE49-F238E27FC236}">
                <a16:creationId xmlns:a16="http://schemas.microsoft.com/office/drawing/2014/main" xmlns="" id="{7D29C25A-1BFA-44FC-AFB0-5522B758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5180" y="6192006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83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>
            <a:extLst>
              <a:ext uri="{FF2B5EF4-FFF2-40B4-BE49-F238E27FC236}">
                <a16:creationId xmlns:a16="http://schemas.microsoft.com/office/drawing/2014/main" xmlns="" id="{4FE1FB1E-A118-4F58-A69C-DEFABA0D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9BBC5-7851-46DC-BA34-0C930B4D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92169"/>
            <a:ext cx="10262191" cy="740661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образование. Веб-дизайн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75B28F-BF73-47CA-A806-590EACE109A2}"/>
              </a:ext>
            </a:extLst>
          </p:cNvPr>
          <p:cNvSpPr txBox="1"/>
          <p:nvPr/>
        </p:nvSpPr>
        <p:spPr>
          <a:xfrm>
            <a:off x="5715720" y="1932739"/>
            <a:ext cx="400853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Часть 1 – 8 - 9 классы</a:t>
            </a:r>
          </a:p>
          <a:p>
            <a:endParaRPr lang="ru-RU" sz="2000" b="1" dirty="0"/>
          </a:p>
          <a:p>
            <a:r>
              <a:rPr lang="ru-RU" sz="2000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 уроках информатики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как самостоятельный курс</a:t>
            </a:r>
          </a:p>
          <a:p>
            <a:r>
              <a:rPr lang="ru-RU" sz="2000" dirty="0"/>
              <a:t>(часть учебного плана, </a:t>
            </a:r>
          </a:p>
          <a:p>
            <a:r>
              <a:rPr lang="ru-RU" sz="2000" dirty="0"/>
              <a:t>формируемая участниками </a:t>
            </a:r>
          </a:p>
          <a:p>
            <a:r>
              <a:rPr lang="ru-RU" sz="2000" dirty="0"/>
              <a:t>образовательных отношений)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во внеурочной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7C2EA2-7366-4B05-A91D-13429E75A842}"/>
              </a:ext>
            </a:extLst>
          </p:cNvPr>
          <p:cNvSpPr txBox="1"/>
          <p:nvPr/>
        </p:nvSpPr>
        <p:spPr>
          <a:xfrm>
            <a:off x="5620420" y="5379837"/>
            <a:ext cx="6169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 рабочая программа курса:</a:t>
            </a:r>
          </a:p>
          <a:p>
            <a:r>
              <a:rPr lang="en-US" sz="2000" dirty="0">
                <a:hlinkClick r:id="rId3"/>
              </a:rPr>
              <a:t>http://lbz.ru/books/775/10383/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4153AB8-C720-4344-87E3-98A92CD19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89" y="1312513"/>
            <a:ext cx="3811813" cy="483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FA2EB3-EB59-499F-982B-4053081FFF8B}"/>
              </a:ext>
            </a:extLst>
          </p:cNvPr>
          <p:cNvSpPr txBox="1"/>
          <p:nvPr/>
        </p:nvSpPr>
        <p:spPr>
          <a:xfrm>
            <a:off x="4526302" y="754883"/>
            <a:ext cx="693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Веб-дизайн – одно из направлений в составе информационных и коммуникационных</a:t>
            </a:r>
          </a:p>
          <a:p>
            <a:r>
              <a:rPr lang="ru-RU" sz="1400" dirty="0"/>
              <a:t>технологий, по которым идут соревнования </a:t>
            </a:r>
            <a:r>
              <a:rPr lang="ru-RU" sz="1400" dirty="0" err="1"/>
              <a:t>ворлдскиллз</a:t>
            </a:r>
            <a:r>
              <a:rPr lang="ru-RU" sz="1400" dirty="0"/>
              <a:t>.</a:t>
            </a:r>
          </a:p>
        </p:txBody>
      </p:sp>
      <p:pic>
        <p:nvPicPr>
          <p:cNvPr id="8" name="Picture 2" descr="http://lbz.ru/_img/promo/logo755x254.jpg">
            <a:extLst>
              <a:ext uri="{FF2B5EF4-FFF2-40B4-BE49-F238E27FC236}">
                <a16:creationId xmlns:a16="http://schemas.microsoft.com/office/drawing/2014/main" xmlns="" id="{5C968CEC-D3FE-4E5B-9BF4-2BF2D25F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3965" y="6234109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622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C7E55C-3253-4BA6-BC2C-7F020914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422" t="26450" r="33839" b="43322"/>
          <a:stretch/>
        </p:blipFill>
        <p:spPr>
          <a:xfrm>
            <a:off x="136848" y="195943"/>
            <a:ext cx="5280943" cy="1735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06AF60-766A-4683-B2EC-5F4C6016C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326" t="11966" r="9070" b="5738"/>
          <a:stretch/>
        </p:blipFill>
        <p:spPr>
          <a:xfrm>
            <a:off x="4854075" y="2296907"/>
            <a:ext cx="3644107" cy="22312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DE833A-C48F-4D52-982B-739B892F5B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315" t="13030" r="8144" b="4741"/>
          <a:stretch/>
        </p:blipFill>
        <p:spPr>
          <a:xfrm>
            <a:off x="6167828" y="140924"/>
            <a:ext cx="3644106" cy="2067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853AE7-32E9-4E73-BAD7-8438C42BDF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1363" t="13327" r="7831" b="4502"/>
          <a:stretch/>
        </p:blipFill>
        <p:spPr>
          <a:xfrm>
            <a:off x="6324436" y="4670554"/>
            <a:ext cx="3644107" cy="2084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96CC8E-D052-4E9B-9D0E-1BF3596C69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832" t="14624" r="16480" b="5160"/>
          <a:stretch/>
        </p:blipFill>
        <p:spPr>
          <a:xfrm>
            <a:off x="438538" y="2036944"/>
            <a:ext cx="3763583" cy="23045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4647E5-0F6F-45C8-88D6-DC38182F55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0092" t="11981" r="18298" b="10066"/>
          <a:stretch/>
        </p:blipFill>
        <p:spPr>
          <a:xfrm>
            <a:off x="438538" y="4235961"/>
            <a:ext cx="3763583" cy="23045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lbz.ru/_img/promo/logo755x254.jpg">
            <a:extLst>
              <a:ext uri="{FF2B5EF4-FFF2-40B4-BE49-F238E27FC236}">
                <a16:creationId xmlns:a16="http://schemas.microsoft.com/office/drawing/2014/main" xmlns="" id="{7B9F15ED-4FC4-4D6B-8A02-ECD8748D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3965" y="6234109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040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FA354C10-A802-4D17-B8B0-238C8F6F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C0121-93B0-46DB-8879-C86520F8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83" y="148635"/>
            <a:ext cx="10564427" cy="829339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Среднее общее образование 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Программирование на современных языках высокого уровня</a:t>
            </a:r>
            <a:endParaRPr lang="ru-RU" sz="24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CC4A97-90A8-4F6A-B87C-0DCC880FC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016" y="1487639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894994-AFF8-4AE3-8401-1B02F482A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3824" y="1487639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6FDC4A-9440-4E1D-AAB1-571F73639C16}"/>
              </a:ext>
            </a:extLst>
          </p:cNvPr>
          <p:cNvSpPr txBox="1"/>
          <p:nvPr/>
        </p:nvSpPr>
        <p:spPr>
          <a:xfrm>
            <a:off x="7993852" y="1424400"/>
            <a:ext cx="382777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Учебный курс «Программирование.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Python.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С++»</a:t>
            </a:r>
          </a:p>
          <a:p>
            <a:r>
              <a:rPr lang="ru-RU" dirty="0"/>
              <a:t>Часть 3 – 10 класс</a:t>
            </a:r>
          </a:p>
          <a:p>
            <a:r>
              <a:rPr lang="ru-RU" dirty="0"/>
              <a:t>Часть 4 – 11 класс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r>
              <a:rPr lang="ru-RU" dirty="0"/>
              <a:t>(часть учебного плана, </a:t>
            </a:r>
          </a:p>
          <a:p>
            <a:r>
              <a:rPr lang="ru-RU" dirty="0"/>
              <a:t>формируемая участниками </a:t>
            </a:r>
          </a:p>
          <a:p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8F8534-C058-4CEE-8250-6B0F1EB6B795}"/>
              </a:ext>
            </a:extLst>
          </p:cNvPr>
          <p:cNvSpPr txBox="1"/>
          <p:nvPr/>
        </p:nvSpPr>
        <p:spPr>
          <a:xfrm>
            <a:off x="7993852" y="5154597"/>
            <a:ext cx="3194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5"/>
              </a:rPr>
              <a:t>http://lbz.ru/books/775/10373/</a:t>
            </a:r>
            <a:endParaRPr lang="ru-RU" dirty="0"/>
          </a:p>
          <a:p>
            <a:endParaRPr lang="ru-RU" dirty="0"/>
          </a:p>
        </p:txBody>
      </p:sp>
      <p:pic>
        <p:nvPicPr>
          <p:cNvPr id="8" name="Picture 2" descr="http://lbz.ru/_img/promo/logo755x254.jpg">
            <a:extLst>
              <a:ext uri="{FF2B5EF4-FFF2-40B4-BE49-F238E27FC236}">
                <a16:creationId xmlns:a16="http://schemas.microsoft.com/office/drawing/2014/main" xmlns="" id="{85B90661-33CF-48A6-B9EF-3020898C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3965" y="6234109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5356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xmlns="" id="{042710D4-CD1D-47D0-B984-062A908F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9BBC5-7851-46DC-BA34-0C930B4D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507" y="114472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Среднее общее образование. Веб-дизайн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75B28F-BF73-47CA-A806-590EACE109A2}"/>
              </a:ext>
            </a:extLst>
          </p:cNvPr>
          <p:cNvSpPr txBox="1"/>
          <p:nvPr/>
        </p:nvSpPr>
        <p:spPr>
          <a:xfrm>
            <a:off x="5646640" y="1391691"/>
            <a:ext cx="400853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Часть 2 – 10 - 11 классы</a:t>
            </a:r>
          </a:p>
          <a:p>
            <a:endParaRPr lang="ru-RU" sz="2000" b="1" dirty="0"/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как самостоятельный курс</a:t>
            </a:r>
          </a:p>
          <a:p>
            <a:r>
              <a:rPr lang="ru-RU" sz="2000" dirty="0"/>
              <a:t>(часть учебного плана, </a:t>
            </a:r>
          </a:p>
          <a:p>
            <a:r>
              <a:rPr lang="ru-RU" sz="2000" dirty="0"/>
              <a:t>формируемая участниками </a:t>
            </a:r>
          </a:p>
          <a:p>
            <a:r>
              <a:rPr lang="ru-RU" sz="2000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7C2EA2-7366-4B05-A91D-13429E75A842}"/>
              </a:ext>
            </a:extLst>
          </p:cNvPr>
          <p:cNvSpPr txBox="1"/>
          <p:nvPr/>
        </p:nvSpPr>
        <p:spPr>
          <a:xfrm>
            <a:off x="5574876" y="5335083"/>
            <a:ext cx="6169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 рабочая программа курса:</a:t>
            </a:r>
          </a:p>
          <a:p>
            <a:r>
              <a:rPr lang="en-US" sz="2000" dirty="0">
                <a:hlinkClick r:id="rId3"/>
              </a:rPr>
              <a:t>http://lbz.ru/books/775/10384/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B4A983-7296-4AAE-92BA-3C2FCCD57D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192" y="1338537"/>
            <a:ext cx="3754103" cy="48022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://lbz.ru/_img/promo/logo755x254.jpg">
            <a:extLst>
              <a:ext uri="{FF2B5EF4-FFF2-40B4-BE49-F238E27FC236}">
                <a16:creationId xmlns:a16="http://schemas.microsoft.com/office/drawing/2014/main" xmlns="" id="{4B138F8F-C50B-4120-A4E6-F3B0316B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3965" y="6234109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9691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6A8466-3EFD-450D-950F-877C046A7E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007D04D-B1C8-4F21-A4BD-5D2C1FD16380}"/>
              </a:ext>
            </a:extLst>
          </p:cNvPr>
          <p:cNvSpPr/>
          <p:nvPr/>
        </p:nvSpPr>
        <p:spPr>
          <a:xfrm>
            <a:off x="1837677" y="2439339"/>
            <a:ext cx="9259410" cy="300409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+mj-lt"/>
              </a:rPr>
              <a:t>Издательство «БИНОМ. Лаборатория знаний» http://lbz.ru/</a:t>
            </a:r>
            <a:endParaRPr lang="ru-RU" dirty="0">
              <a:effectLst/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+mj-lt"/>
              </a:rPr>
              <a:t> </a:t>
            </a:r>
            <a:endParaRPr lang="ru-RU" dirty="0">
              <a:effectLst/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 муниципальным заказчикам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директор департамента регионального развития Винт Галина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Ильмаровна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тел. +7(495)181-53-44, доб. 223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Коммерческим организациям и частным лицам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заместитель генерального директора по коммерческим продажам Кузнецова Анна Николаевна, тел. +7(495)181-53-44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Методическая поддержка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заместитель генерального директора по методической работе Крылов Алексей Игоревич, тел. +7(495)181-53-44, доб. 233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lbz.ru/_img/promo/logo755x254.jpg">
            <a:extLst>
              <a:ext uri="{FF2B5EF4-FFF2-40B4-BE49-F238E27FC236}">
                <a16:creationId xmlns:a16="http://schemas.microsoft.com/office/drawing/2014/main" xmlns="" id="{C1A3260A-6099-4AE6-9708-2CC82BA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7810" y="6166387"/>
            <a:ext cx="1638553" cy="5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CAF64A-5FD1-4ADB-9E61-EBF4616EED35}"/>
              </a:ext>
            </a:extLst>
          </p:cNvPr>
          <p:cNvSpPr txBox="1"/>
          <p:nvPr/>
        </p:nvSpPr>
        <p:spPr>
          <a:xfrm>
            <a:off x="5433134" y="585926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19762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7FBC351-8611-45B0-A2F0-71D43569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-30002"/>
            <a:ext cx="12192000" cy="693190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3368CA-37B2-4FA1-A882-FD428B2CEF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-30002"/>
            <a:ext cx="12192000" cy="75410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Профессии будущего. Информационная революция: </a:t>
            </a:r>
            <a:br>
              <a:rPr lang="ru-RU" sz="2800" b="1" dirty="0">
                <a:solidFill>
                  <a:srgbClr val="002060"/>
                </a:solidFill>
                <a:cs typeface="Arial" charset="0"/>
              </a:rPr>
            </a:br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внедрение </a:t>
            </a: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IT </a:t>
            </a:r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во все сферы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96377F-9B24-4D63-9E0E-3CA6EC0F88CC}"/>
              </a:ext>
            </a:extLst>
          </p:cNvPr>
          <p:cNvSpPr txBox="1"/>
          <p:nvPr/>
        </p:nvSpPr>
        <p:spPr>
          <a:xfrm>
            <a:off x="1325723" y="190849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Дизайнер </a:t>
            </a:r>
            <a:r>
              <a:rPr lang="en-US" b="1" dirty="0"/>
              <a:t>VR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53AE05-625B-449A-85DE-7B23F7C0CD90}"/>
              </a:ext>
            </a:extLst>
          </p:cNvPr>
          <p:cNvSpPr txBox="1"/>
          <p:nvPr/>
        </p:nvSpPr>
        <p:spPr>
          <a:xfrm>
            <a:off x="1021974" y="2746975"/>
            <a:ext cx="2553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Разработчик </a:t>
            </a:r>
            <a:r>
              <a:rPr lang="ru-RU" b="1" dirty="0" err="1"/>
              <a:t>робоэтики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8CF03C-26F0-486A-84EB-55BB27D2CD26}"/>
              </a:ext>
            </a:extLst>
          </p:cNvPr>
          <p:cNvSpPr txBox="1"/>
          <p:nvPr/>
        </p:nvSpPr>
        <p:spPr>
          <a:xfrm>
            <a:off x="4721462" y="2757746"/>
            <a:ext cx="28268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Виртуальный экскурсовод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296465-0245-4F47-83E8-6F783DEBEEA9}"/>
              </a:ext>
            </a:extLst>
          </p:cNvPr>
          <p:cNvSpPr txBox="1"/>
          <p:nvPr/>
        </p:nvSpPr>
        <p:spPr>
          <a:xfrm>
            <a:off x="7548326" y="2271502"/>
            <a:ext cx="2955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Аналитик Интернета вещей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9368C8-5B94-46D3-99AA-30C556D84182}"/>
              </a:ext>
            </a:extLst>
          </p:cNvPr>
          <p:cNvSpPr txBox="1"/>
          <p:nvPr/>
        </p:nvSpPr>
        <p:spPr>
          <a:xfrm>
            <a:off x="8446713" y="3490868"/>
            <a:ext cx="3322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Куратор персональных 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3C47B4-2DE1-4196-8BF8-C0019979DA08}"/>
              </a:ext>
            </a:extLst>
          </p:cNvPr>
          <p:cNvSpPr txBox="1"/>
          <p:nvPr/>
        </p:nvSpPr>
        <p:spPr>
          <a:xfrm>
            <a:off x="1021974" y="4689650"/>
            <a:ext cx="1732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/>
              <a:t>Боди</a:t>
            </a:r>
            <a:r>
              <a:rPr lang="ru-RU" b="1" dirty="0"/>
              <a:t>-дизайнер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26A53C-48A2-4163-9B3F-2A563F3C3B47}"/>
              </a:ext>
            </a:extLst>
          </p:cNvPr>
          <p:cNvSpPr txBox="1"/>
          <p:nvPr/>
        </p:nvSpPr>
        <p:spPr>
          <a:xfrm>
            <a:off x="7746520" y="2923183"/>
            <a:ext cx="2559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Инженер-робототехник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667D17-88DE-4BEE-9E31-71F54969F440}"/>
              </a:ext>
            </a:extLst>
          </p:cNvPr>
          <p:cNvSpPr txBox="1"/>
          <p:nvPr/>
        </p:nvSpPr>
        <p:spPr>
          <a:xfrm>
            <a:off x="1963024" y="5897461"/>
            <a:ext cx="2075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Пищевой инженер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C8AF55-8D0C-4888-8111-AE53CB98AF09}"/>
              </a:ext>
            </a:extLst>
          </p:cNvPr>
          <p:cNvSpPr txBox="1"/>
          <p:nvPr/>
        </p:nvSpPr>
        <p:spPr>
          <a:xfrm>
            <a:off x="83408" y="3329044"/>
            <a:ext cx="3558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Разработчик беспилотных систем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063A88-3B31-47E0-A612-D56B99236EE0}"/>
              </a:ext>
            </a:extLst>
          </p:cNvPr>
          <p:cNvSpPr txBox="1"/>
          <p:nvPr/>
        </p:nvSpPr>
        <p:spPr>
          <a:xfrm>
            <a:off x="3519144" y="1320296"/>
            <a:ext cx="4227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Специалист по превентивной медицине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7BA3D1-222D-4BC0-ACCA-729881DDF99C}"/>
              </a:ext>
            </a:extLst>
          </p:cNvPr>
          <p:cNvSpPr txBox="1"/>
          <p:nvPr/>
        </p:nvSpPr>
        <p:spPr>
          <a:xfrm>
            <a:off x="7548326" y="4347896"/>
            <a:ext cx="1796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Онлайн-педагог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ACD6385-F7D7-4492-9D42-537A092BE9FD}"/>
              </a:ext>
            </a:extLst>
          </p:cNvPr>
          <p:cNvSpPr txBox="1"/>
          <p:nvPr/>
        </p:nvSpPr>
        <p:spPr>
          <a:xfrm>
            <a:off x="3701390" y="3603358"/>
            <a:ext cx="2884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Специалист по рециклингу</a:t>
            </a:r>
          </a:p>
        </p:txBody>
      </p:sp>
      <p:pic>
        <p:nvPicPr>
          <p:cNvPr id="23" name="Picture 2" descr="http://lbz.ru/_img/promo/logo755x254.jpg">
            <a:extLst>
              <a:ext uri="{FF2B5EF4-FFF2-40B4-BE49-F238E27FC236}">
                <a16:creationId xmlns:a16="http://schemas.microsoft.com/office/drawing/2014/main" xmlns="" id="{5293AA5B-CE83-4A33-8D45-B48B311F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03815" y="6266793"/>
            <a:ext cx="1419037" cy="4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049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B05B16-8513-45E1-B981-83F8DECB8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7F917A2-B123-49AF-AE3D-3741E50A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815"/>
            <a:ext cx="10515600" cy="884835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Концепция предметной области «Технология»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146953E-78A2-4E26-8548-4064193DA1DD}"/>
              </a:ext>
            </a:extLst>
          </p:cNvPr>
          <p:cNvSpPr/>
          <p:nvPr/>
        </p:nvSpPr>
        <p:spPr>
          <a:xfrm>
            <a:off x="838200" y="1054223"/>
            <a:ext cx="10515600" cy="101566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Концепция разработана на основании поручения Президента Российской Федерации от 4 мая 2016 г. с учетом Стратегии научно-технологического развития Российской Федерации, утвержденной Указом Президента Российской Федерации от 1 декабря 2016 г. № 642, Национальной технологической инициативы, (постановление Правительства Российской Федерации от 18 апреля 2016 г. № 317 «О реализации Национальной технологической инициативы») и Программы «Цифровая экономика Российской Федерации», утвержденной распоряжением Правительства Российской Федерации от 28 июля 2017 г. № 1632-р.</a:t>
            </a:r>
            <a:endParaRPr lang="ru-RU" sz="1200" b="1" dirty="0"/>
          </a:p>
        </p:txBody>
      </p:sp>
      <p:pic>
        <p:nvPicPr>
          <p:cNvPr id="6" name="Picture 2" descr="http://lbz.ru/_img/promo/logo755x254.jpg">
            <a:extLst>
              <a:ext uri="{FF2B5EF4-FFF2-40B4-BE49-F238E27FC236}">
                <a16:creationId xmlns:a16="http://schemas.microsoft.com/office/drawing/2014/main" xmlns="" id="{0FCD80EE-CE1B-4EE9-B88F-1118F4AC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2691" y="6392269"/>
            <a:ext cx="1322217" cy="4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E140C2-AD22-4C71-99DE-C50219162646}"/>
              </a:ext>
            </a:extLst>
          </p:cNvPr>
          <p:cNvSpPr txBox="1"/>
          <p:nvPr/>
        </p:nvSpPr>
        <p:spPr>
          <a:xfrm>
            <a:off x="423779" y="1947870"/>
            <a:ext cx="11518153" cy="452431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b="1" dirty="0"/>
              <a:t>Среди задач, сформулированных в Концепции: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изучение элементов как традиционных, так и </a:t>
            </a:r>
            <a:r>
              <a:rPr lang="ru-RU" b="1" dirty="0"/>
              <a:t>наиболее перспективных технологических направлений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у обучающихся </a:t>
            </a:r>
            <a:r>
              <a:rPr lang="ru-RU" b="1" dirty="0"/>
              <a:t>культуры проектной и исследовательской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</a:t>
            </a:r>
            <a:r>
              <a:rPr lang="ru-RU" b="1" dirty="0"/>
              <a:t>ключевых навыков в сфере информационных и коммуникационных технологий </a:t>
            </a:r>
          </a:p>
          <a:p>
            <a:r>
              <a:rPr lang="ru-RU" b="1" dirty="0"/>
              <a:t>      (далее – ИКТ) в рамках учебных предметов «Технология» и «Информатика» </a:t>
            </a:r>
            <a:r>
              <a:rPr lang="ru-RU" dirty="0"/>
              <a:t>и их использование в ходе </a:t>
            </a:r>
          </a:p>
          <a:p>
            <a:r>
              <a:rPr lang="ru-RU" dirty="0"/>
              <a:t>      изучения других предметных областей (учебных предметов)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системы выявления, оценивания и продвижения обучающихся, обладающих высокой мотивацией </a:t>
            </a:r>
          </a:p>
          <a:p>
            <a:r>
              <a:rPr lang="ru-RU" dirty="0"/>
              <a:t>      и способностями в сфере материального и социального конструирования, </a:t>
            </a:r>
            <a:r>
              <a:rPr lang="ru-RU" b="1" dirty="0"/>
              <a:t>включая </a:t>
            </a:r>
          </a:p>
          <a:p>
            <a:r>
              <a:rPr lang="ru-RU" b="1" dirty="0"/>
              <a:t>      инженерно-технологическое направление и ИКТ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поддержка лидеров технологического образования (организаций, коллективов, отдельных педагогических </a:t>
            </a:r>
          </a:p>
          <a:p>
            <a:r>
              <a:rPr lang="ru-RU" dirty="0"/>
              <a:t>     работников, работающих с детьми, профессионалов – носителей передовых компетенций); популяризация </a:t>
            </a:r>
          </a:p>
          <a:p>
            <a:r>
              <a:rPr lang="ru-RU" dirty="0"/>
              <a:t>     передовых практик обучения и стимулирование разнообразия форм технологического образования, </a:t>
            </a:r>
          </a:p>
          <a:p>
            <a:r>
              <a:rPr lang="ru-RU" dirty="0"/>
              <a:t>     </a:t>
            </a:r>
            <a:r>
              <a:rPr lang="ru-RU" b="1" dirty="0"/>
              <a:t>формирование открытого интернет-банка модулей технологического образования</a:t>
            </a:r>
            <a:r>
              <a:rPr lang="ru-RU" dirty="0"/>
              <a:t>, создаваемых лидерами </a:t>
            </a:r>
          </a:p>
          <a:p>
            <a:r>
              <a:rPr lang="ru-RU" dirty="0"/>
              <a:t>     технологического образования, для выбора этих модулей </a:t>
            </a:r>
            <a:r>
              <a:rPr lang="ru-RU" b="1" dirty="0"/>
              <a:t>при разработке общеобразовательной организацией </a:t>
            </a:r>
          </a:p>
          <a:p>
            <a:r>
              <a:rPr lang="ru-RU" b="1" dirty="0"/>
              <a:t>     рабочей программы по предметной области «Технология»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395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DC465A-8E33-4834-8516-9DB081F4F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C842042-7DD2-4AB0-B8FB-C8D4CC753BAC}"/>
              </a:ext>
            </a:extLst>
          </p:cNvPr>
          <p:cNvSpPr/>
          <p:nvPr/>
        </p:nvSpPr>
        <p:spPr>
          <a:xfrm>
            <a:off x="669525" y="1501093"/>
            <a:ext cx="10515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ru-RU" b="1" dirty="0"/>
          </a:p>
        </p:txBody>
      </p:sp>
      <p:pic>
        <p:nvPicPr>
          <p:cNvPr id="7" name="Picture 2" descr="http://lbz.ru/_img/promo/logo755x254.jpg">
            <a:extLst>
              <a:ext uri="{FF2B5EF4-FFF2-40B4-BE49-F238E27FC236}">
                <a16:creationId xmlns:a16="http://schemas.microsoft.com/office/drawing/2014/main" xmlns="" id="{67B25975-66DC-44C2-B22F-08667880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0232" y="6094408"/>
            <a:ext cx="1636290" cy="5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9B82D50-422C-4B25-A626-4ADDCD898E48}"/>
              </a:ext>
            </a:extLst>
          </p:cNvPr>
          <p:cNvSpPr/>
          <p:nvPr/>
        </p:nvSpPr>
        <p:spPr>
          <a:xfrm>
            <a:off x="669525" y="1016095"/>
            <a:ext cx="10755948" cy="507831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Учебный предмет «Технология» обеспечивает оперативное введение в образовательную деятельность содержания, адекватно отражающего смену жизненных реалий и формирование пространства профессиональной ориентации и самоопределения личности, в том числе: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компьютерное черчение, промышленный дизайн;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3D-моделирование, прототипирование</a:t>
            </a:r>
            <a:r>
              <a:rPr lang="ru-RU" dirty="0"/>
              <a:t>, технологии цифрового производства в области обработки материалов (ручной и станочной, в том числе станками с числовым программным управлением и лазерной обработкой), аддитивные 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нанотехнологии;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робототехника и системы автоматического управления</a:t>
            </a:r>
            <a:r>
              <a:rPr lang="ru-RU" dirty="0"/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технологии электротехники, электроники и электроэнергетики;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строительство;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транспорт;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агро</a:t>
            </a:r>
            <a:r>
              <a:rPr lang="ru-RU" dirty="0"/>
              <a:t>- и биотехнологии;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обработка пищевых продуктов;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технологии умного дома и интернета вещей, СМИ</a:t>
            </a:r>
            <a:r>
              <a:rPr lang="ru-RU" dirty="0"/>
              <a:t>, реклама, маркетинг. </a:t>
            </a:r>
          </a:p>
          <a:p>
            <a:pPr algn="just"/>
            <a:r>
              <a:rPr lang="ru-RU" dirty="0"/>
              <a:t>Все перечисленные направления должны быть разработаны с учетом общемировых стандартов (на основе стандартов </a:t>
            </a:r>
            <a:r>
              <a:rPr lang="ru-RU" dirty="0" err="1"/>
              <a:t>Ворлдскиллс</a:t>
            </a:r>
            <a:r>
              <a:rPr lang="ru-RU" dirty="0"/>
              <a:t>) и специфики и потребностей региона.</a:t>
            </a:r>
          </a:p>
          <a:p>
            <a:pPr algn="r"/>
            <a:r>
              <a:rPr lang="ru-RU" i="1" dirty="0"/>
              <a:t>Из концепции предметной области «Технология»</a:t>
            </a:r>
          </a:p>
        </p:txBody>
      </p:sp>
    </p:spTree>
    <p:extLst>
      <p:ext uri="{BB962C8B-B14F-4D97-AF65-F5344CB8AC3E}">
        <p14:creationId xmlns:p14="http://schemas.microsoft.com/office/powerpoint/2010/main" xmlns="" val="123369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xmlns="" id="{942A5944-C530-4BD0-B3D9-C8A915DD77D9}"/>
              </a:ext>
            </a:extLst>
          </p:cNvPr>
          <p:cNvSpPr/>
          <p:nvPr/>
        </p:nvSpPr>
        <p:spPr>
          <a:xfrm>
            <a:off x="222766" y="4359150"/>
            <a:ext cx="1105428" cy="1015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" y="0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915" y="177952"/>
            <a:ext cx="6591300" cy="6540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022" y="5266519"/>
            <a:ext cx="589459" cy="149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480" y="5266519"/>
            <a:ext cx="599778" cy="149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259" y="5266519"/>
            <a:ext cx="604937" cy="149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/>
          </p:cNvPr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342216" y="4453244"/>
            <a:ext cx="548264" cy="74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8" name="Группа 8"/>
          <p:cNvGrpSpPr>
            <a:grpSpLocks/>
          </p:cNvGrpSpPr>
          <p:nvPr/>
        </p:nvGrpSpPr>
        <p:grpSpPr bwMode="auto">
          <a:xfrm>
            <a:off x="1916278" y="4453107"/>
            <a:ext cx="548183" cy="746819"/>
            <a:chOff x="4187846" y="5761121"/>
            <a:chExt cx="674786" cy="918993"/>
          </a:xfrm>
        </p:grpSpPr>
        <p:pic>
          <p:nvPicPr>
            <p:cNvPr id="9" name="Picture 3">
              <a:extLst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4187846" y="5761121"/>
              <a:ext cx="674786" cy="9189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0" name="Прямоугольник 9">
              <a:extLst/>
            </p:cNvPr>
            <p:cNvSpPr/>
            <p:nvPr/>
          </p:nvSpPr>
          <p:spPr>
            <a:xfrm>
              <a:off x="4187846" y="5880161"/>
              <a:ext cx="674786" cy="152372"/>
            </a:xfrm>
            <a:prstGeom prst="rect">
              <a:avLst/>
            </a:prstGeom>
            <a:solidFill>
              <a:srgbClr val="06C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/>
            <a:lstStyle/>
            <a:p>
              <a:pPr algn="ctr">
                <a:defRPr/>
              </a:pPr>
              <a:r>
                <a:rPr lang="ru-RU" sz="97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6"/>
          <p:cNvGrpSpPr>
            <a:grpSpLocks/>
          </p:cNvGrpSpPr>
          <p:nvPr/>
        </p:nvGrpSpPr>
        <p:grpSpPr bwMode="auto">
          <a:xfrm>
            <a:off x="2518636" y="4453107"/>
            <a:ext cx="548183" cy="746819"/>
            <a:chOff x="4924469" y="5769625"/>
            <a:chExt cx="674786" cy="918993"/>
          </a:xfrm>
        </p:grpSpPr>
        <p:pic>
          <p:nvPicPr>
            <p:cNvPr id="12" name="Picture 3">
              <a:extLst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4924469" y="5769625"/>
              <a:ext cx="674786" cy="9189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3" name="Прямоугольник 12">
              <a:extLst/>
            </p:cNvPr>
            <p:cNvSpPr/>
            <p:nvPr/>
          </p:nvSpPr>
          <p:spPr>
            <a:xfrm>
              <a:off x="4924469" y="5888665"/>
              <a:ext cx="673199" cy="153960"/>
            </a:xfrm>
            <a:prstGeom prst="rect">
              <a:avLst/>
            </a:prstGeom>
            <a:solidFill>
              <a:srgbClr val="06C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/>
            <a:lstStyle/>
            <a:p>
              <a:pPr algn="ctr">
                <a:defRPr/>
              </a:pPr>
              <a:r>
                <a:rPr lang="ru-RU" sz="97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6"/>
          <p:cNvGrpSpPr>
            <a:grpSpLocks/>
          </p:cNvGrpSpPr>
          <p:nvPr/>
        </p:nvGrpSpPr>
        <p:grpSpPr bwMode="auto">
          <a:xfrm>
            <a:off x="3046776" y="3123500"/>
            <a:ext cx="1122164" cy="751979"/>
            <a:chOff x="1486009" y="1210508"/>
            <a:chExt cx="1160842" cy="925200"/>
          </a:xfrm>
        </p:grpSpPr>
        <p:pic>
          <p:nvPicPr>
            <p:cNvPr id="16" name="Рисунок 15">
              <a:extLst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1486009" y="1210508"/>
              <a:ext cx="558135" cy="92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Рисунок 16">
              <a:extLst/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086779" y="1210508"/>
              <a:ext cx="560072" cy="92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5070976" y="2709069"/>
            <a:ext cx="1721942" cy="751979"/>
            <a:chOff x="2044144" y="2294936"/>
            <a:chExt cx="1754829" cy="925200"/>
          </a:xfrm>
        </p:grpSpPr>
        <p:pic>
          <p:nvPicPr>
            <p:cNvPr id="19" name="Рисунок 18">
              <a:extLst/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044144" y="2294936"/>
              <a:ext cx="561041" cy="92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Рисунок 19">
              <a:extLst/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638131" y="2294936"/>
              <a:ext cx="562011" cy="92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Рисунок 20">
              <a:extLst/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3240838" y="2294936"/>
              <a:ext cx="558135" cy="921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2" name="Группа 72"/>
          <p:cNvGrpSpPr>
            <a:grpSpLocks noChangeAspect="1"/>
          </p:cNvGrpSpPr>
          <p:nvPr/>
        </p:nvGrpSpPr>
        <p:grpSpPr bwMode="auto">
          <a:xfrm>
            <a:off x="5083230" y="3983160"/>
            <a:ext cx="1720652" cy="751979"/>
            <a:chOff x="6527981" y="7289967"/>
            <a:chExt cx="1170225" cy="511200"/>
          </a:xfrm>
        </p:grpSpPr>
        <p:pic>
          <p:nvPicPr>
            <p:cNvPr id="23" name="Рисунок 7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12191" y="7282952"/>
              <a:ext cx="385981" cy="103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7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12208" y="7282952"/>
              <a:ext cx="385981" cy="103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Рисунок 7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326260" y="7282952"/>
              <a:ext cx="378963" cy="103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Группа 87"/>
          <p:cNvGrpSpPr>
            <a:grpSpLocks noChangeAspect="1"/>
          </p:cNvGrpSpPr>
          <p:nvPr/>
        </p:nvGrpSpPr>
        <p:grpSpPr bwMode="auto">
          <a:xfrm>
            <a:off x="7741510" y="2950603"/>
            <a:ext cx="1276148" cy="745530"/>
            <a:chOff x="6221965" y="5506218"/>
            <a:chExt cx="870315" cy="586800"/>
          </a:xfrm>
        </p:grpSpPr>
        <p:pic>
          <p:nvPicPr>
            <p:cNvPr id="28" name="Picture 50" descr="Информатика. Углублённый уровень : учебник для 10 класса : в 2 ч., Ч. 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05670" y="5510279"/>
              <a:ext cx="437074" cy="117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52" descr="Информатика. Углублённый уровень : учебник для 11 класса : в 2 ч., Ч. 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665749" y="5510279"/>
              <a:ext cx="437074" cy="117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Группа 2"/>
          <p:cNvGrpSpPr>
            <a:grpSpLocks/>
          </p:cNvGrpSpPr>
          <p:nvPr/>
        </p:nvGrpSpPr>
        <p:grpSpPr bwMode="auto">
          <a:xfrm>
            <a:off x="7725141" y="2080291"/>
            <a:ext cx="1178917" cy="745530"/>
            <a:chOff x="9226301" y="2197744"/>
            <a:chExt cx="751764" cy="511200"/>
          </a:xfrm>
        </p:grpSpPr>
        <p:pic>
          <p:nvPicPr>
            <p:cNvPr id="31" name="Рисунок 8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210673" y="2198628"/>
              <a:ext cx="381639" cy="102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Рисунок 86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605473" y="2198628"/>
              <a:ext cx="381639" cy="102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Рисунок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109787" y="2955764"/>
            <a:ext cx="617835" cy="149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773499" y="2948023"/>
            <a:ext cx="598488" cy="149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Группа 3"/>
          <p:cNvGrpSpPr>
            <a:grpSpLocks/>
          </p:cNvGrpSpPr>
          <p:nvPr/>
        </p:nvGrpSpPr>
        <p:grpSpPr bwMode="auto">
          <a:xfrm>
            <a:off x="7738482" y="3841698"/>
            <a:ext cx="1216297" cy="814695"/>
            <a:chOff x="1627995" y="5488403"/>
            <a:chExt cx="1262765" cy="918000"/>
          </a:xfrm>
        </p:grpSpPr>
        <p:pic>
          <p:nvPicPr>
            <p:cNvPr id="36" name="Рисунок 4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0717" y="5491574"/>
              <a:ext cx="622023" cy="1839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Рисунок 4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267297" y="5491574"/>
              <a:ext cx="633542" cy="1839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142558" y="4765654"/>
            <a:ext cx="822988" cy="203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Группа 56"/>
          <p:cNvGrpSpPr>
            <a:grpSpLocks noChangeAspect="1"/>
          </p:cNvGrpSpPr>
          <p:nvPr/>
        </p:nvGrpSpPr>
        <p:grpSpPr bwMode="auto">
          <a:xfrm>
            <a:off x="9111562" y="3848136"/>
            <a:ext cx="1186616" cy="811880"/>
            <a:chOff x="2949089" y="5629274"/>
            <a:chExt cx="848990" cy="586800"/>
          </a:xfrm>
        </p:grpSpPr>
        <p:pic>
          <p:nvPicPr>
            <p:cNvPr id="40" name="Picture 44" descr="Информатика. Базовый уровень : учебник для 10 класса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38099" y="5620137"/>
              <a:ext cx="424953" cy="118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46" descr="Информатика. Базовый уровень : учебник для 11 класса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370378" y="5620137"/>
              <a:ext cx="432280" cy="118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Picture 44" descr="Угринович_10_БУ ФГОС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391955" y="3814279"/>
            <a:ext cx="575270" cy="8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43" name="Picture 45" descr="Угринович_11_БУ ФГОС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044960" y="3814279"/>
            <a:ext cx="573981" cy="8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45" name="Picture 2" descr="http://lbz.ru/_img/promo/logo755x254.jpg">
            <a:extLst>
              <a:ext uri="{FF2B5EF4-FFF2-40B4-BE49-F238E27FC236}">
                <a16:creationId xmlns:a16="http://schemas.microsoft.com/office/drawing/2014/main" xmlns="" id="{8E223B34-DB00-47C9-85A8-9F68F9A3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73588" y="755133"/>
            <a:ext cx="1419037" cy="4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727" y="5228869"/>
            <a:ext cx="539538" cy="791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8499" y="5240857"/>
            <a:ext cx="533976" cy="7831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4189" y="5240857"/>
            <a:ext cx="539538" cy="7793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ÐÐ½ÑÐ¾ÑÐ¼Ð°ÑÐ¸ÐºÐ°. 3 ÐºÐ»Ð°ÑÑ: ÑÑÐµÐ±Ð½Ð¸Ðº Ð² 2 Ñ. Ð§. 1 / Ð.Ð. ÐÐ¾Ð³Ð¸Ð»ÐµÐ²,  Ð.Ð. ÐÐ¾Ð³Ð¸Ð»ÐµÐ²Ð°, Ð.Ð¡. Ð¦Ð²ÐµÑÐºÐ¾Ð²Ð°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8194" y="3696133"/>
            <a:ext cx="576309" cy="7299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ÐÐ½ÑÐ¾ÑÐ¼Ð°ÑÐ¸ÐºÐ°. 4 ÐºÐ»Ð°ÑÑ: ÑÑÐµÐ±Ð½Ð¸Ðº Ð² 2 Ñ. Ð§. 1 / Ð.Ð. ÐÐ¾Ð³Ð¸Ð»ÐµÐ²,  Ð.Ð. ÐÐ¾Ð³Ð¸Ð»ÐµÐ²Ð°, Ð.Ð¡. Ð¦Ð²ÐµÑÐºÐ¾Ð²Ð°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848" y="3696133"/>
            <a:ext cx="581409" cy="7299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ÐÐ½ÑÐ¾ÑÐ¼Ð°ÑÐ¸ÐºÐ°. 10 ÐºÐ»Ð°ÑÑ. Ð£Ð³Ð»ÑÐ±Ð»ÐµÐ½Ð½ÑÐ¹ ÑÑÐ¾Ð²ÐµÐ½Ñ: ÑÑÐµÐ±Ð½Ð¸Ðº /  Ð.Ð. ÐÐ°Ð»Ð¸Ð½Ð¸Ð½, Ð.Ð. Ð¡Ð°Ð¼ÑÐ»ÐºÐ¸Ð½Ð°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3808" y="2072392"/>
            <a:ext cx="571016" cy="73924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ÐÐ½ÑÐ¾ÑÐ¼Ð°ÑÐ¸ÐºÐ°. 11 ÐºÐ»Ð°ÑÑ.  Ð£Ð³Ð»ÑÐ±Ð»ÐµÐ½Ð½ÑÐ¹ ÑÑÐ¾Ð²ÐµÐ½Ñ: ÑÑÐµÐ±Ð½Ð¸Ðº /  Ð.Ð. ÐÐ°Ð»Ð¸Ð½Ð¸Ð½, Ð.Ð. Ð¡Ð°Ð¼ÑÐ»ÐºÐ¸Ð½Ð°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7234" y="2081134"/>
            <a:ext cx="571017" cy="73924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28E8E1-60C0-4DA9-A756-72FC7AB4DDEE}"/>
              </a:ext>
            </a:extLst>
          </p:cNvPr>
          <p:cNvSpPr txBox="1"/>
          <p:nvPr/>
        </p:nvSpPr>
        <p:spPr>
          <a:xfrm>
            <a:off x="597504" y="2484895"/>
            <a:ext cx="1951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НОО</a:t>
            </a:r>
          </a:p>
          <a:p>
            <a:r>
              <a:rPr lang="ru-RU" sz="1200" dirty="0"/>
              <a:t>2 часть ФП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Под ред. А.В. Горячева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Н.В. Матвеева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А.В. Могилев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М.А. Плаксин и др.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C867B0-79E7-4380-A6A4-8996D5D53E71}"/>
              </a:ext>
            </a:extLst>
          </p:cNvPr>
          <p:cNvSpPr txBox="1"/>
          <p:nvPr/>
        </p:nvSpPr>
        <p:spPr>
          <a:xfrm>
            <a:off x="2991422" y="2205245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/>
          </a:p>
          <a:p>
            <a:r>
              <a:rPr lang="ru-RU" sz="1200" b="1" dirty="0"/>
              <a:t>ООО 5 - 6</a:t>
            </a:r>
          </a:p>
          <a:p>
            <a:r>
              <a:rPr lang="ru-RU" sz="1200" dirty="0"/>
              <a:t>2 часть ФП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Л.Л. Босова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B98B04-E681-4994-9A1B-236276623152}"/>
              </a:ext>
            </a:extLst>
          </p:cNvPr>
          <p:cNvSpPr txBox="1"/>
          <p:nvPr/>
        </p:nvSpPr>
        <p:spPr>
          <a:xfrm>
            <a:off x="5178378" y="1548182"/>
            <a:ext cx="1463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ООО 7 - 9</a:t>
            </a:r>
          </a:p>
          <a:p>
            <a:r>
              <a:rPr lang="ru-RU" sz="1200" dirty="0"/>
              <a:t>1 часть ФП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Л.Л. Босова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К.Ю. Поляков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И.Г. Семакин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D3DF69F-609A-4E15-8015-5CF30BD5BFCE}"/>
              </a:ext>
            </a:extLst>
          </p:cNvPr>
          <p:cNvSpPr txBox="1"/>
          <p:nvPr/>
        </p:nvSpPr>
        <p:spPr>
          <a:xfrm>
            <a:off x="7833544" y="1094928"/>
            <a:ext cx="1939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СОО</a:t>
            </a:r>
          </a:p>
          <a:p>
            <a:r>
              <a:rPr lang="ru-RU" sz="1200" dirty="0"/>
              <a:t>1 часть ФП</a:t>
            </a:r>
          </a:p>
          <a:p>
            <a:r>
              <a:rPr lang="ru-RU" sz="1200" dirty="0"/>
              <a:t>Углубленный уровень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И.Г. Семакин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И.А. Калинин</a:t>
            </a:r>
          </a:p>
          <a:p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A59B7CC-0793-4732-89A8-EEC6F137DAAE}"/>
              </a:ext>
            </a:extLst>
          </p:cNvPr>
          <p:cNvSpPr txBox="1"/>
          <p:nvPr/>
        </p:nvSpPr>
        <p:spPr>
          <a:xfrm>
            <a:off x="7214860" y="4765654"/>
            <a:ext cx="232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Базовый </a:t>
            </a:r>
          </a:p>
          <a:p>
            <a:r>
              <a:rPr lang="ru-RU" sz="1200" dirty="0"/>
              <a:t>уровень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Л.Л. Босова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И.Г. Семакин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Под ред. Н.В. Макаровой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Н.Д. </a:t>
            </a:r>
            <a:r>
              <a:rPr lang="ru-RU" sz="1200" dirty="0" err="1"/>
              <a:t>Угринович</a:t>
            </a:r>
            <a:endParaRPr lang="ru-RU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CD98321-13C4-4501-A152-CEF8E5113DFA}"/>
              </a:ext>
            </a:extLst>
          </p:cNvPr>
          <p:cNvSpPr txBox="1"/>
          <p:nvPr/>
        </p:nvSpPr>
        <p:spPr>
          <a:xfrm>
            <a:off x="10410627" y="2955763"/>
            <a:ext cx="1463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Базовый и </a:t>
            </a:r>
          </a:p>
          <a:p>
            <a:r>
              <a:rPr lang="ru-RU" sz="1200" dirty="0"/>
              <a:t>углубленный </a:t>
            </a:r>
          </a:p>
          <a:p>
            <a:r>
              <a:rPr lang="ru-RU" sz="1200" dirty="0"/>
              <a:t>уровни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К.Ю. Поляков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B7FCD6-EF6B-4E1A-BA84-BA782E34809D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217329" y="3895278"/>
            <a:ext cx="1737042" cy="2586916"/>
          </a:xfrm>
          <a:prstGeom prst="rect">
            <a:avLst/>
          </a:prstGeom>
        </p:spPr>
      </p:pic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439A4450-9C8C-464E-B749-7032A746093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090644" y="3461048"/>
            <a:ext cx="1255596" cy="1846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2E58F1D2-FC18-49B8-9BEF-5330A07D8EED}"/>
              </a:ext>
            </a:extLst>
          </p:cNvPr>
          <p:cNvSpPr/>
          <p:nvPr/>
        </p:nvSpPr>
        <p:spPr>
          <a:xfrm>
            <a:off x="3228310" y="4064678"/>
            <a:ext cx="423599" cy="3873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xmlns="" id="{C333F8B3-A818-406B-ACC6-AE53F8A5A4D0}"/>
              </a:ext>
            </a:extLst>
          </p:cNvPr>
          <p:cNvCxnSpPr>
            <a:cxnSpLocks/>
          </p:cNvCxnSpPr>
          <p:nvPr/>
        </p:nvCxnSpPr>
        <p:spPr>
          <a:xfrm flipH="1">
            <a:off x="3690040" y="3928484"/>
            <a:ext cx="271432" cy="2652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E757CC8-ABA7-41FA-83C2-390899C1EDE0}"/>
              </a:ext>
            </a:extLst>
          </p:cNvPr>
          <p:cNvSpPr txBox="1"/>
          <p:nvPr/>
        </p:nvSpPr>
        <p:spPr>
          <a:xfrm>
            <a:off x="390753" y="4457575"/>
            <a:ext cx="75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 </a:t>
            </a:r>
            <a:endParaRPr lang="en-US" sz="1200" b="1" dirty="0"/>
          </a:p>
          <a:p>
            <a:r>
              <a:rPr lang="en-US" sz="1200" b="1" dirty="0">
                <a:solidFill>
                  <a:schemeClr val="bg1"/>
                </a:solidFill>
              </a:rPr>
              <a:t>KODU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SCRATCH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8A50A3F-04AA-41A8-96BD-EBF0466248A1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39891" y="5653429"/>
            <a:ext cx="779505" cy="111814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8DC399F-2DD4-42B5-B245-9970E44F0570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8600" y="5653429"/>
            <a:ext cx="779505" cy="11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328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D140884A-9CC2-4940-8C79-5687E1C1B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39619" y="75348"/>
            <a:ext cx="5422899" cy="67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3">
            <a:extLst>
              <a:ext uri="{FF2B5EF4-FFF2-40B4-BE49-F238E27FC236}">
                <a16:creationId xmlns:a16="http://schemas.microsoft.com/office/drawing/2014/main" xmlns="" id="{5669ED25-DC79-4CC1-AF01-33DA76F0A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F7997D-B2FC-468B-8392-FC27C3C66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217" t="13628" r="33333" b="16376"/>
          <a:stretch/>
        </p:blipFill>
        <p:spPr>
          <a:xfrm>
            <a:off x="125097" y="20993"/>
            <a:ext cx="3105361" cy="36552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12F241-DEFB-423C-8373-3D7C40BD4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146" t="15375" r="33577" b="19501"/>
          <a:stretch/>
        </p:blipFill>
        <p:spPr>
          <a:xfrm>
            <a:off x="3331119" y="13361"/>
            <a:ext cx="3220767" cy="36552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12273E-DDBF-491C-8DD7-BA1F59BF34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706" t="11785" r="34664" b="4153"/>
          <a:stretch/>
        </p:blipFill>
        <p:spPr>
          <a:xfrm>
            <a:off x="6709758" y="134624"/>
            <a:ext cx="2369066" cy="3541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DFFB0A88-7A80-4EB1-837F-558C3854A740}"/>
              </a:ext>
            </a:extLst>
          </p:cNvPr>
          <p:cNvSpPr/>
          <p:nvPr/>
        </p:nvSpPr>
        <p:spPr>
          <a:xfrm rot="19622519">
            <a:off x="2872925" y="2474753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825117EC-9E4D-4171-B955-54A52E000CC6}"/>
              </a:ext>
            </a:extLst>
          </p:cNvPr>
          <p:cNvSpPr/>
          <p:nvPr/>
        </p:nvSpPr>
        <p:spPr>
          <a:xfrm rot="19622519">
            <a:off x="6223000" y="1687327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1BA6DBC6-2654-4895-9B9E-FB85595026D2}"/>
              </a:ext>
            </a:extLst>
          </p:cNvPr>
          <p:cNvSpPr/>
          <p:nvPr/>
        </p:nvSpPr>
        <p:spPr>
          <a:xfrm rot="5400000">
            <a:off x="7466934" y="1647079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4E673F-A97F-4F11-9392-366E3C1055DF}"/>
              </a:ext>
            </a:extLst>
          </p:cNvPr>
          <p:cNvSpPr txBox="1"/>
          <p:nvPr/>
        </p:nvSpPr>
        <p:spPr>
          <a:xfrm>
            <a:off x="9078824" y="1808957"/>
            <a:ext cx="317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2 класс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http://lbz.ru/books/748/9577/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EE198D-403F-46EC-A81A-8B1556003B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3226" t="13099" r="33706" b="10508"/>
          <a:stretch/>
        </p:blipFill>
        <p:spPr>
          <a:xfrm>
            <a:off x="394774" y="3844212"/>
            <a:ext cx="2188895" cy="28445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9F6C6D-D149-4FC5-96E7-43E90C625D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3218" t="10840" r="34261" b="12792"/>
          <a:stretch/>
        </p:blipFill>
        <p:spPr>
          <a:xfrm>
            <a:off x="3693047" y="3844212"/>
            <a:ext cx="2153534" cy="28445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420CBD-F2DB-4535-A8BB-D6DDA71F6C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34463" t="8040" r="33583" b="16036"/>
          <a:stretch/>
        </p:blipFill>
        <p:spPr>
          <a:xfrm>
            <a:off x="6812470" y="3844212"/>
            <a:ext cx="2163642" cy="28917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4A22BD6B-4FD3-4E06-84E9-DEC5035F87AB}"/>
              </a:ext>
            </a:extLst>
          </p:cNvPr>
          <p:cNvSpPr/>
          <p:nvPr/>
        </p:nvSpPr>
        <p:spPr>
          <a:xfrm>
            <a:off x="2770026" y="4928513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xmlns="" id="{77CDBEA4-8884-49D8-AA83-A275461E235C}"/>
              </a:ext>
            </a:extLst>
          </p:cNvPr>
          <p:cNvSpPr/>
          <p:nvPr/>
        </p:nvSpPr>
        <p:spPr>
          <a:xfrm>
            <a:off x="5963768" y="4928513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6203E9-1918-43D0-AEF7-85127741A990}"/>
              </a:ext>
            </a:extLst>
          </p:cNvPr>
          <p:cNvSpPr txBox="1"/>
          <p:nvPr/>
        </p:nvSpPr>
        <p:spPr>
          <a:xfrm>
            <a:off x="8873400" y="4513014"/>
            <a:ext cx="317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3 класс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http://lbz.ru/books/748/9576/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AA2362-3CB4-4900-B3CF-CC4FE6C4BA76}"/>
              </a:ext>
            </a:extLst>
          </p:cNvPr>
          <p:cNvSpPr txBox="1"/>
          <p:nvPr/>
        </p:nvSpPr>
        <p:spPr>
          <a:xfrm>
            <a:off x="9078824" y="179929"/>
            <a:ext cx="2552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Учебники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под ред. А.В. Горячева.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Информатика</a:t>
            </a:r>
          </a:p>
        </p:txBody>
      </p:sp>
      <p:pic>
        <p:nvPicPr>
          <p:cNvPr id="16" name="Picture 2" descr="http://lbz.ru/_img/promo/logo755x254.jpg">
            <a:extLst>
              <a:ext uri="{FF2B5EF4-FFF2-40B4-BE49-F238E27FC236}">
                <a16:creationId xmlns:a16="http://schemas.microsoft.com/office/drawing/2014/main" xmlns="" id="{D4F139CC-4A98-4586-8068-850DC9F4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55167" y="6088431"/>
            <a:ext cx="1419037" cy="4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047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D3ED6361-EEED-4D51-9306-C4D045A5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xmlns="" id="{7094537E-29E3-4D2F-B76C-EDD621CC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39619" y="75348"/>
            <a:ext cx="5422899" cy="67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BB8D5E-8617-4CC5-BF95-D86897C19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370" t="14352" r="32928" b="9429"/>
          <a:stretch/>
        </p:blipFill>
        <p:spPr>
          <a:xfrm>
            <a:off x="486818" y="354854"/>
            <a:ext cx="3109653" cy="39558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4BEE3F-E611-4385-80FB-6886CB2CC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225" t="12752" r="33659" b="12354"/>
          <a:stretch/>
        </p:blipFill>
        <p:spPr>
          <a:xfrm>
            <a:off x="4445472" y="354854"/>
            <a:ext cx="3109655" cy="39558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C7760D-1795-48DF-8813-315522FB8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679" t="22554" r="33218" b="4687"/>
          <a:stretch/>
        </p:blipFill>
        <p:spPr>
          <a:xfrm>
            <a:off x="8505474" y="354854"/>
            <a:ext cx="3199708" cy="39558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38D2DCAB-364E-45B1-936B-C244EFA2AA5E}"/>
              </a:ext>
            </a:extLst>
          </p:cNvPr>
          <p:cNvSpPr/>
          <p:nvPr/>
        </p:nvSpPr>
        <p:spPr>
          <a:xfrm>
            <a:off x="3683098" y="2114682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24091985-2952-4035-97DE-0BF13274E7B5}"/>
              </a:ext>
            </a:extLst>
          </p:cNvPr>
          <p:cNvSpPr/>
          <p:nvPr/>
        </p:nvSpPr>
        <p:spPr>
          <a:xfrm>
            <a:off x="7691308" y="2114681"/>
            <a:ext cx="626193" cy="4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D09723-682A-4FFD-B9D4-1299C8B58AFD}"/>
              </a:ext>
            </a:extLst>
          </p:cNvPr>
          <p:cNvSpPr txBox="1"/>
          <p:nvPr/>
        </p:nvSpPr>
        <p:spPr>
          <a:xfrm>
            <a:off x="3894427" y="4904495"/>
            <a:ext cx="317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4 класс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http://lbz.ru/books/748/957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34E897-4D1E-473E-8A2E-F1364891F9F4}"/>
              </a:ext>
            </a:extLst>
          </p:cNvPr>
          <p:cNvSpPr txBox="1"/>
          <p:nvPr/>
        </p:nvSpPr>
        <p:spPr>
          <a:xfrm>
            <a:off x="582831" y="4812162"/>
            <a:ext cx="2552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Учебники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под ред. А.В. Горячева.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Информатика</a:t>
            </a:r>
          </a:p>
        </p:txBody>
      </p:sp>
      <p:pic>
        <p:nvPicPr>
          <p:cNvPr id="9" name="Picture 2" descr="http://lbz.ru/_img/promo/logo755x254.jpg">
            <a:extLst>
              <a:ext uri="{FF2B5EF4-FFF2-40B4-BE49-F238E27FC236}">
                <a16:creationId xmlns:a16="http://schemas.microsoft.com/office/drawing/2014/main" xmlns="" id="{934A98EC-CA51-42E8-A483-2E7785CF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18616" y="6282797"/>
            <a:ext cx="1419037" cy="4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093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3">
            <a:extLst>
              <a:ext uri="{FF2B5EF4-FFF2-40B4-BE49-F238E27FC236}">
                <a16:creationId xmlns:a16="http://schemas.microsoft.com/office/drawing/2014/main" xmlns="" id="{F4FDA9B2-B954-4148-A415-AAC359BA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B56FC-F448-4474-8310-D3B10D1890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3958" y="398364"/>
            <a:ext cx="8744735" cy="557501"/>
          </a:xfrm>
        </p:spPr>
        <p:txBody>
          <a:bodyPr anchor="ctr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Технология. 1 – 4 классы. Т.М. </a:t>
            </a:r>
            <a:r>
              <a:rPr lang="ru-RU" sz="2800" b="1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Геронимус</a:t>
            </a:r>
            <a:endParaRPr lang="ru-RU" sz="28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5" name="Picture 2" descr="http://lbz.ru/_img/promo/logo755x254.jpg">
            <a:extLst>
              <a:ext uri="{FF2B5EF4-FFF2-40B4-BE49-F238E27FC236}">
                <a16:creationId xmlns:a16="http://schemas.microsoft.com/office/drawing/2014/main" xmlns="" id="{9E00BAB6-8130-4FD2-83F9-49B1409C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2079" y="5877641"/>
            <a:ext cx="1713229" cy="5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9C260DD-1307-4B0A-A673-ABB564AFAAFA}"/>
              </a:ext>
            </a:extLst>
          </p:cNvPr>
          <p:cNvSpPr/>
          <p:nvPr/>
        </p:nvSpPr>
        <p:spPr>
          <a:xfrm>
            <a:off x="8678321" y="927115"/>
            <a:ext cx="3513679" cy="388375"/>
          </a:xfrm>
          <a:prstGeom prst="rect">
            <a:avLst/>
          </a:prstGeom>
          <a:solidFill>
            <a:srgbClr val="FF5050"/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 учебники переработаны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236F1B-91E9-4109-919C-6387077C7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68" y="1687789"/>
            <a:ext cx="1789211" cy="2243327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8812E77-3DAB-4099-A3B2-95313654D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7597" y="1683500"/>
            <a:ext cx="1801368" cy="2243328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387B86-E75B-4982-9C42-AD8A1A776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583" y="1683500"/>
            <a:ext cx="1773448" cy="2243328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0CDD974-4F52-450A-A06C-7DDFBC4EB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8400" y="1675117"/>
            <a:ext cx="1773448" cy="2243328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1A95834-7B31-4F95-A5C8-94A632C42E7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7099" y="4036487"/>
            <a:ext cx="1801866" cy="2321350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E15AABE-504C-4DD3-AC38-0DFB9594690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4334" y="4039471"/>
            <a:ext cx="1802411" cy="2321350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6197732-21CA-4C1E-B64E-06678C2038C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71178" y="4036487"/>
            <a:ext cx="1775706" cy="2321350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B4D1AEB-9155-4D56-9C6B-BF0E2C19C5FE}"/>
              </a:ext>
            </a:extLst>
          </p:cNvPr>
          <p:cNvSpPr/>
          <p:nvPr/>
        </p:nvSpPr>
        <p:spPr>
          <a:xfrm>
            <a:off x="8678321" y="1875209"/>
            <a:ext cx="2940206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 учебные издания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«Робототехника. 2 – 4 классы»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основе робототехнического конструктора 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LEGO </a:t>
            </a:r>
            <a:r>
              <a:rPr lang="en-US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WeDo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2.0)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 Павлов, М.Ю. Ревякин,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ред. Л.Л. </a:t>
            </a:r>
            <a:r>
              <a:rPr lang="ru-RU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Босовой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(авторская рабочая программа на сайте издательства)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DEC5D14-791F-43EF-95AA-69A829BB8F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1829" y="2303778"/>
            <a:ext cx="936318" cy="1203514"/>
          </a:xfrm>
          <a:prstGeom prst="rect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A13B975-D1A8-4283-BC68-922D5EED13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7909" y="2303776"/>
            <a:ext cx="947912" cy="1203516"/>
          </a:xfrm>
          <a:prstGeom prst="rect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1A6908A-1E22-4F00-919A-C4E6840700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4329" y="2781556"/>
            <a:ext cx="936319" cy="1203515"/>
          </a:xfrm>
          <a:prstGeom prst="rect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2D298614-CDBE-44C6-811F-BAD247BDCF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633" y="2793720"/>
            <a:ext cx="936319" cy="1203515"/>
          </a:xfrm>
          <a:prstGeom prst="rect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E22278-904F-4A3A-8094-9D40A375C8C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5835" y="4036488"/>
            <a:ext cx="1816831" cy="2321350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4993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1371</Words>
  <Application>Microsoft Office PowerPoint</Application>
  <PresentationFormat>Произвольный</PresentationFormat>
  <Paragraphs>271</Paragraphs>
  <Slides>26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Acrobat Document</vt:lpstr>
      <vt:lpstr>Слайд 1</vt:lpstr>
      <vt:lpstr>Слайд 2</vt:lpstr>
      <vt:lpstr>Профессии будущего. Информационная революция:  внедрение IT во все сферы</vt:lpstr>
      <vt:lpstr>Концепция предметной области «Технология»</vt:lpstr>
      <vt:lpstr>Слайд 5</vt:lpstr>
      <vt:lpstr>Информатика</vt:lpstr>
      <vt:lpstr>Слайд 7</vt:lpstr>
      <vt:lpstr>Слайд 8</vt:lpstr>
      <vt:lpstr>Технология. 1 – 4 классы. Т.М. Геронимус</vt:lpstr>
      <vt:lpstr>Начальное общее образование. Робототехника Д.И. Павлов, М.Ю. Ревякин; под ред. Л.Л. Босовой</vt:lpstr>
      <vt:lpstr>Слайд 11</vt:lpstr>
      <vt:lpstr>Слайд 12</vt:lpstr>
      <vt:lpstr>Основное общее образование (5 – 8 классы). Робототехника Д.Г. Копосов</vt:lpstr>
      <vt:lpstr>Слайд 14</vt:lpstr>
      <vt:lpstr>Основное общее образование. 3D-моделирование</vt:lpstr>
      <vt:lpstr>Слайд 16</vt:lpstr>
      <vt:lpstr>Слайд 17</vt:lpstr>
      <vt:lpstr>Основное общее образование Программирование на современных языках высокого уровня</vt:lpstr>
      <vt:lpstr>Слайд 19</vt:lpstr>
      <vt:lpstr>Основное общее образование (9 класс). Робототехника Д.Г. Копосов</vt:lpstr>
      <vt:lpstr>Слайд 21</vt:lpstr>
      <vt:lpstr>Основное общее образование. Веб-дизайн</vt:lpstr>
      <vt:lpstr>Слайд 23</vt:lpstr>
      <vt:lpstr>Среднее общее образование  Программирование на современных языках высокого уровня</vt:lpstr>
      <vt:lpstr>Среднее общее образование. Веб-дизайн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Панасенкова</dc:creator>
  <cp:lastModifiedBy>User</cp:lastModifiedBy>
  <cp:revision>140</cp:revision>
  <dcterms:created xsi:type="dcterms:W3CDTF">2019-01-27T13:17:10Z</dcterms:created>
  <dcterms:modified xsi:type="dcterms:W3CDTF">2019-02-28T16:56:52Z</dcterms:modified>
</cp:coreProperties>
</file>