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51" r:id="rId2"/>
    <p:sldId id="457" r:id="rId3"/>
    <p:sldId id="458" r:id="rId4"/>
    <p:sldId id="459" r:id="rId5"/>
    <p:sldId id="460" r:id="rId6"/>
    <p:sldId id="461" r:id="rId7"/>
    <p:sldId id="446" r:id="rId8"/>
    <p:sldId id="477" r:id="rId9"/>
    <p:sldId id="462" r:id="rId10"/>
    <p:sldId id="463" r:id="rId11"/>
    <p:sldId id="464" r:id="rId12"/>
    <p:sldId id="481" r:id="rId13"/>
    <p:sldId id="478" r:id="rId14"/>
    <p:sldId id="482" r:id="rId15"/>
    <p:sldId id="465" r:id="rId16"/>
    <p:sldId id="466" r:id="rId17"/>
    <p:sldId id="472" r:id="rId18"/>
    <p:sldId id="467" r:id="rId19"/>
    <p:sldId id="468" r:id="rId20"/>
  </p:sldIdLst>
  <p:sldSz cx="12192000" cy="6858000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E0F3D5"/>
    <a:srgbClr val="CDEBBB"/>
    <a:srgbClr val="669900"/>
    <a:srgbClr val="006600"/>
    <a:srgbClr val="F04634"/>
    <a:srgbClr val="FE711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6614" autoAdjust="0"/>
    <p:restoredTop sz="86437" autoAdjust="0"/>
  </p:normalViewPr>
  <p:slideViewPr>
    <p:cSldViewPr snapToGrid="0">
      <p:cViewPr>
        <p:scale>
          <a:sx n="80" d="100"/>
          <a:sy n="80" d="100"/>
        </p:scale>
        <p:origin x="-1422" y="-7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396288F4-C2FD-46C8-8E6F-18C45444961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4335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4335"/>
            <a:ext cx="4310486" cy="3425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AA49E31-929D-42EF-9713-6BF472487A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899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F3A5BBA-F7C2-4936-AA0D-1507A153220E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300413"/>
            <a:ext cx="7957820" cy="2700338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1"/>
            <a:ext cx="4310486" cy="34409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1"/>
            <a:ext cx="4310486" cy="34409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984CA646-B03B-4135-8E90-AD3865BB7A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807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CA646-B03B-4135-8E90-AD3865BB7A7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06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40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974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76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122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26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089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4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336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448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A7D1-AF6E-43DC-8D93-482C6FDA9A44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551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7A7D1-AF6E-43DC-8D93-482C6FDA9A44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25726-3AE3-478E-B8CB-134AE08C0F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68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4B82EF6AE9B572339773A40D369F9967A77502E4CCF1C66C57C1E29046CC6A232A4E319568DF8538D4B30CD7866DD71E93B28CEAA50C1CC1EZ3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8633126A2C37EDC37004A07ED9506452E124FF994051FA266FFBD1BA78F6036F0028E12A5C7F0AB1505F7826FSCV1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03EC7DD125A966424A3481DE3ECFFC5114B0F2F068A7C13E13F37859BE908B7C9285E12C34C8DC7B503A93A30FB2EFC11BB59g5VB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Федеральный закон от 29.12.2012 № 273-ФЗ «Об образовании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Российской Федерации»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Статья 12. Образовательные программы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839788" y="2137144"/>
            <a:ext cx="5157787" cy="42742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Часть 7.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Организации, осуществляющие образовательную деятельность по имеющим государственную аккредитацию основным общеобразовательным программам (за исключением образовательных программ дошкольного образования) и образовательным программам среднего профессионального образования,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разрабатывают образовательные программы в соответствии с федеральными государственными образовательными стандартами и </a:t>
            </a:r>
            <a:r>
              <a:rPr lang="ru-RU" sz="1600" b="1" strike="sngStrike" dirty="0" smtClean="0">
                <a:latin typeface="Times New Roman" pitchFamily="18" charset="0"/>
                <a:cs typeface="Times New Roman" pitchFamily="18" charset="0"/>
              </a:rPr>
              <a:t>с учетом соответствующих примерных основных образовательных программ. </a:t>
            </a:r>
            <a:endParaRPr lang="ru-RU" sz="1600" strike="sngStrik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r>
              <a:rPr lang="ru-RU" sz="5000" b="0" dirty="0" smtClean="0">
                <a:latin typeface="Times New Roman" pitchFamily="18" charset="0"/>
                <a:cs typeface="Times New Roman" pitchFamily="18" charset="0"/>
              </a:rPr>
              <a:t>Статья 12. Образовательные программы </a:t>
            </a:r>
          </a:p>
          <a:p>
            <a:r>
              <a:rPr lang="ru-RU" sz="5000" b="0" dirty="0" smtClean="0">
                <a:latin typeface="Times New Roman" pitchFamily="18" charset="0"/>
                <a:cs typeface="Times New Roman" pitchFamily="18" charset="0"/>
              </a:rPr>
              <a:t>(в редакции от 24.09.2022 № 371-ФЗ)</a:t>
            </a:r>
          </a:p>
          <a:p>
            <a:endParaRPr lang="ru-RU" sz="50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6172200" y="2211572"/>
            <a:ext cx="5183188" cy="42104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Часть 6.1.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Организации, осуществляющие образовательную деятельность по имеющим государственную аккредитацию образовательным программам начального общего, основного общего, среднего общего образования,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разрабатывают образовательные программы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федеральными государственными образовательными стандартами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соответствующими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федеральными основными общеобразовательными программами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федеральных основных общеобразовательных программ.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633743" y="1457609"/>
            <a:ext cx="9543410" cy="4427144"/>
            <a:chOff x="932507" y="1575304"/>
            <a:chExt cx="8409161" cy="4427144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6245382" y="1575304"/>
              <a:ext cx="3069125" cy="851026"/>
            </a:xfrm>
            <a:prstGeom prst="round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ФГОС общего образования (2009-2012)</a:t>
              </a:r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932507" y="1575304"/>
              <a:ext cx="8409161" cy="4427144"/>
              <a:chOff x="932507" y="570369"/>
              <a:chExt cx="8409161" cy="4427144"/>
            </a:xfrm>
          </p:grpSpPr>
          <p:sp>
            <p:nvSpPr>
              <p:cNvPr id="4" name="Скругленный прямоугольник 3"/>
              <p:cNvSpPr/>
              <p:nvPr/>
            </p:nvSpPr>
            <p:spPr>
              <a:xfrm>
                <a:off x="932507" y="570369"/>
                <a:ext cx="3069125" cy="851026"/>
              </a:xfrm>
              <a:prstGeom prst="round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Обновленные ФГОС общего образования (2021-2022)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" name="Стрелка вниз 4"/>
              <p:cNvSpPr/>
              <p:nvPr/>
            </p:nvSpPr>
            <p:spPr>
              <a:xfrm>
                <a:off x="2281473" y="1421395"/>
                <a:ext cx="316872" cy="380245"/>
              </a:xfrm>
              <a:prstGeom prst="downArrow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1050202" y="1801640"/>
                <a:ext cx="2951430" cy="57036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1-2 классы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1050202" y="2372008"/>
                <a:ext cx="2951430" cy="57036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5-6 классы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1050202" y="2942376"/>
                <a:ext cx="2951430" cy="57036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 классы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Стрелка вниз 9"/>
              <p:cNvSpPr/>
              <p:nvPr/>
            </p:nvSpPr>
            <p:spPr>
              <a:xfrm>
                <a:off x="7621509" y="1421395"/>
                <a:ext cx="316872" cy="380245"/>
              </a:xfrm>
              <a:prstGeom prst="downArrow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6390238" y="1801640"/>
                <a:ext cx="2951430" cy="57036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3-4 классы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6390238" y="2372008"/>
                <a:ext cx="2951430" cy="57036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7-9 классы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6390238" y="2942376"/>
                <a:ext cx="2951430" cy="57036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 классы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1050202" y="4137434"/>
                <a:ext cx="8291466" cy="860079"/>
              </a:xfrm>
              <a:prstGeom prst="roundRect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Федеральные основные общеобразовательные программы общего образования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Стрелка вверх 14"/>
              <p:cNvSpPr/>
              <p:nvPr/>
            </p:nvSpPr>
            <p:spPr>
              <a:xfrm>
                <a:off x="7585296" y="3539905"/>
                <a:ext cx="353085" cy="597529"/>
              </a:xfrm>
              <a:prstGeom prst="upArrow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Стрелка вверх 15"/>
              <p:cNvSpPr/>
              <p:nvPr/>
            </p:nvSpPr>
            <p:spPr>
              <a:xfrm>
                <a:off x="2263366" y="3539905"/>
                <a:ext cx="353085" cy="597529"/>
              </a:xfrm>
              <a:prstGeom prst="upArrow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437585" y="675414"/>
            <a:ext cx="1065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1.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Обязательный вариант реализации ФГОС и ФООП с 1 сентября 2023 года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6594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810816" y="999049"/>
            <a:ext cx="3069125" cy="85102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общего образования (2012)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2261" y="797660"/>
            <a:ext cx="3069125" cy="85102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Обновленные ФГОС общего образования (2021-2022)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928388" y="1648688"/>
            <a:ext cx="316872" cy="380245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4484" y="2047038"/>
            <a:ext cx="2951430" cy="4299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1-4 классы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9956" y="2483397"/>
            <a:ext cx="2951430" cy="45627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5-9 классы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9956" y="2952569"/>
            <a:ext cx="2951430" cy="4431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классы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245791" y="1850075"/>
            <a:ext cx="316872" cy="959133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928511" y="2778166"/>
            <a:ext cx="2951430" cy="57036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классы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2982" y="4016424"/>
            <a:ext cx="9055407" cy="86007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основные общеобразовательные программы общего образования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трелка вверх 14"/>
          <p:cNvSpPr/>
          <p:nvPr/>
        </p:nvSpPr>
        <p:spPr>
          <a:xfrm>
            <a:off x="7227683" y="3358177"/>
            <a:ext cx="353085" cy="653188"/>
          </a:xfrm>
          <a:prstGeom prst="up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1824273" y="3413836"/>
            <a:ext cx="353085" cy="597529"/>
          </a:xfrm>
          <a:prstGeom prst="up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940460" y="5639635"/>
            <a:ext cx="1622078" cy="716822"/>
            <a:chOff x="1121122" y="5622868"/>
            <a:chExt cx="1622078" cy="716822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121122" y="5622868"/>
              <a:ext cx="1622078" cy="362929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3-4 классы </a:t>
              </a:r>
              <a:endPara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121122" y="5985797"/>
              <a:ext cx="1622078" cy="353893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7-9 классы </a:t>
              </a:r>
              <a:endPara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34978" y="5617922"/>
            <a:ext cx="223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Примечание.</a:t>
            </a:r>
            <a:endParaRPr lang="ru-RU" b="1" i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97513" y="5058888"/>
            <a:ext cx="6984690" cy="16676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Принятие решения о введении обновленных ФГОС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заявления от родителей (законных представителей</a:t>
            </a:r>
            <a:r>
              <a:rPr lang="ru-RU" dirty="0" smtClean="0">
                <a:solidFill>
                  <a:schemeClr val="tx1"/>
                </a:solidFill>
              </a:rPr>
              <a:t>) (согласие)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готовность ОО к реализации обновленных ФГОС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решение коллегиального органа самоуправления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приказ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562539" y="5831870"/>
            <a:ext cx="1434975" cy="31114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852" y="293256"/>
            <a:ext cx="1065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2.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Возможный вариант реализации ФГОС и ФООП с 1 сентября 2023 года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45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52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Согласие родителей (законных представителей)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199" y="914400"/>
            <a:ext cx="10989623" cy="5262563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AutoNum type="arabi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3450" y="1009650"/>
            <a:ext cx="107061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9150" y="1028700"/>
            <a:ext cx="10896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Письмо Министерства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просвещения РФ «Ответы на наиболее частые вопросы, возникающие на региональном, муниципальном уровнях и уровне образовательной организации при введении обновленных ФГОС НОО и ООО»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от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08.08.2022 №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ТВ-1517/03: </a:t>
            </a:r>
          </a:p>
          <a:p>
            <a:pPr algn="just"/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обладая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основании статьи 28 Федерального закона                               от 29.12.2012 № 273-ФЗ «Об образовании в Российской Федерации» автономией в осуществлении образовательной, административной деятельности, разработке и принятии локальных нормативных актов,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самостоятельно устанавливает порядок получения  согласия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                              от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родителей (законных представителей) обучающихся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порядок перевода конкретного класса или конкретных обучающихся на обучение в соответствии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обновленными ФГОС НОО, ФГОС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ООО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52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Готовность ОО к реализации обновленных ФГОС НОО, ФГОС ООО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AutoNum type="arabi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3450" y="902525"/>
            <a:ext cx="107061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разработаны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утверждены основные образовательные программы начального общего, основного общего  образования, соответствующие обновленным ФГОС и ФООП;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локальные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нормативные акты образовательной организации приведены в соответствие с требованиями обновленных ФГОС и ФООП;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осуществлено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квалификации педагогических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работников;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организована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школьных методических объединений, готовых оказывать  методическую помощь педагогическим работникам в вопросах реализации ФГОС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ФООП и т.д.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исьмо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Министерства просвещения РФ от 21.12.2022 № ТВ-2859/03 </a:t>
            </a:r>
            <a:b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отмене методических рекомендаций»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03170"/>
            <a:ext cx="10515600" cy="4573794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России по итогам инвентаризации ранее выпущенных документов разъяснительного характера, а также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 связи с обновлением федеральных государственных образовательных стандартов начального общего, основного общего и среднего общего 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утвержденных приказами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России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31.05.2021 № 286, от 31.05.2021 № 287, от 12.08.2022 № 732,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сообщает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об отмене методических рекомендаций о введении третьего часа физической культуры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 недельный объем учебной нагрузки обучающихся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образовательных учреждений РФ (письмо Министерства образования и науки РФ от 08.10.2010 № ИК-1494/19 «О введении третьего часа физической культуры»)</a:t>
            </a:r>
            <a:endParaRPr lang="ru-RU" sz="24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3450" y="1009650"/>
            <a:ext cx="107061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5838" y="292987"/>
            <a:ext cx="875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учебный план начального общего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(приказ 992)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402" y="617517"/>
            <a:ext cx="11461687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обновленных ФГОС начального общего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 от 31.05.2021                        № 286):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68400" indent="-1168400" algn="just"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1 (5-дневная учебная неделя) – 2 ч физической культуры, нет предметной области «Родной язык                             и литературное чтение на родном языке»</a:t>
            </a:r>
          </a:p>
          <a:p>
            <a:pPr marL="1168400" indent="-11684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2 (6-дневная учебная неделя) – 3 ч физической культуры, нет предметной области «Родной язык                               и литературное чтение на родном языке»</a:t>
            </a:r>
          </a:p>
          <a:p>
            <a:pPr marL="1168400" indent="-11684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3 (5-дневная учебная неделя) – 2 ч физической культуры, предметная область «Родной язык                                       и литературное чтение на родном языке»</a:t>
            </a:r>
          </a:p>
          <a:p>
            <a:pPr marL="1168400" indent="-11684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4 (6-дневная учебная неделя) – 2 ч физической культуры, учебный предмет «Родной язык», учебный предмет «Литературное чтение на родном языке»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344" y="3586348"/>
            <a:ext cx="1146168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ФГОС начального общего образования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от 06.10.2009 № 373                                                    (в ред. от 11.12.2020)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68400" indent="-1168400" algn="just"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3 (5-дневная учебная неделя) – 2 ч физической культуры, обязательная предметная область «Родной язык и литературное чтение на родном языке»</a:t>
            </a:r>
          </a:p>
          <a:p>
            <a:pPr marL="1168400" indent="-1168400" algn="just"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4 (6-дневная учебная неделя) – 2 ч физической культуры, обязательные учебные предметы «Родной язык», «Литературное чтение на родном языке»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634" y="5438899"/>
            <a:ext cx="115903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*Приказ 992, пункт 25.24:  При реализации 1, 3 - 5 вариантов федерального учебного плана количество часов на физическую культуру составляет 2,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третий час рекомендуется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реализовывать образовательной организацией за счет часов внеурочной деятельности и (или) за счет посещения обучающимися спортивных секций, школьных спортивных клубов, включая использование учебных модулей по видам спорта.</a:t>
            </a:r>
          </a:p>
        </p:txBody>
      </p:sp>
    </p:spTree>
    <p:extLst>
      <p:ext uri="{BB962C8B-B14F-4D97-AF65-F5344CB8AC3E}">
        <p14:creationId xmlns="" xmlns:p14="http://schemas.microsoft.com/office/powerpoint/2010/main" val="3909534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0031" y="162962"/>
            <a:ext cx="10462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Федеральный учебный план основного общего образования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(приказ 993)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512" y="1045028"/>
            <a:ext cx="1142606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учебный предмет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«Математика»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учебном плане и в журнале должен быть представлен 3-мя курсами/(предметами - приказ 993) : «Алгебра», «Геометрия», «Вероятность и статистика»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 аттестат – «Математика» пункт 5.3 (б) приказа 546)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ч – курс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«Вероятность и статистика»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7 по 9 классы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(рекомендации в письме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РФ от 03.03.2023 №03-327)</a:t>
            </a:r>
          </a:p>
          <a:p>
            <a:pPr marL="285750" indent="-285750" algn="just">
              <a:spcBef>
                <a:spcPts val="60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рекомендуется увеличить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14 учебных часов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учебного предмета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«История»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9 классе (на изучение модуля «Введение в Новейшую историю России»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(пункты 21.2.6, 21.2.7, 21.9.1.5, 27.13 приказа 1014; письмо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РФ от 03.03.2023 №03-327)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ОДНКНР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(5, 6 классы)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870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731" y="162962"/>
            <a:ext cx="9883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учебный план основного общего образования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(приказ 993)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941" y="855025"/>
            <a:ext cx="11461687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Для обновленных ФГОС основного общего образования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(приказ </a:t>
            </a:r>
            <a:r>
              <a:rPr lang="ru-RU" sz="17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 России от 31.05.2021       № 287)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marL="1168400" indent="-1168400">
              <a:spcBef>
                <a:spcPts val="600"/>
              </a:spcBef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Вариант 1 - 5-дневная учебная неделя 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 ч физической культуры, нет предметной области «Родной язык и родная литература»)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1168400" indent="-1168400">
              <a:spcBef>
                <a:spcPts val="600"/>
              </a:spcBef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Вариант 2 - 6-дневная учебная неделя 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3 ч физической культуры, нет предметной области «Родной язык и родная литература»)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1168400" indent="-1168400">
              <a:spcBef>
                <a:spcPts val="600"/>
              </a:spcBef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Вариант 3 - 6-дневная учебная неделя (с изучением второго иностранного языка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 ч физической культуры),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1168400" indent="-1168400" algn="just">
              <a:spcBef>
                <a:spcPts val="600"/>
              </a:spcBef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Вариант 4 - 5-дневная учебная неделя (с изучением предметной области «Родной язык и родная литература»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 ч физической культуры),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marL="1168400" indent="-1168400" algn="just">
              <a:spcBef>
                <a:spcPts val="600"/>
              </a:spcBef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Вариант 5 - 6-дневная учебная неделя (с изучением предметной области «Родной язык и родная литература»,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2 ч физической культуры) </a:t>
            </a:r>
          </a:p>
          <a:p>
            <a:pPr marL="1168400" indent="-1168400" algn="just">
              <a:spcBef>
                <a:spcPts val="600"/>
              </a:spcBef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*Пункт 27.12 приказа 993 – </a:t>
            </a:r>
            <a:r>
              <a:rPr lang="ru-RU" sz="1600" i="1" dirty="0" smtClean="0"/>
              <a:t>при реализации 1, 3 - 5 вариантов ФУП количество часов на физическую культуру составляет 2, </a:t>
            </a:r>
            <a:r>
              <a:rPr lang="ru-RU" sz="1600" b="1" i="1" dirty="0" smtClean="0"/>
              <a:t>третий час рекомендуется</a:t>
            </a:r>
            <a:r>
              <a:rPr lang="ru-RU" sz="1600" i="1" dirty="0" smtClean="0"/>
              <a:t> реализовывать за счет часов внеурочной деятельности и (или) за счет посещения обучающимися спортивных секций, школьных спортивных клубов, включая использование учебных модулей по видам спорта.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41" y="5367647"/>
            <a:ext cx="1146168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ФГОС основного общего образования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(приказ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 от 17.12.2010 № 1897 (в ред. от 08.11.2022)</a:t>
            </a:r>
          </a:p>
          <a:p>
            <a:pPr algn="just">
              <a:spcBef>
                <a:spcPts val="600"/>
              </a:spcBef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Варианты не предложены / возможна реализация предложенных вариантов в 7-9-х классах, если ранее были изучены (изучаются) учебные предметы «Родной язык», «Родная литература», «Второй иностранный язык»</a:t>
            </a:r>
          </a:p>
        </p:txBody>
      </p:sp>
    </p:spTree>
    <p:extLst>
      <p:ext uri="{BB962C8B-B14F-4D97-AF65-F5344CB8AC3E}">
        <p14:creationId xmlns="" xmlns:p14="http://schemas.microsoft.com/office/powerpoint/2010/main" val="3993870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0639" y="344032"/>
            <a:ext cx="11340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учебный план среднего общего образования (10 класс)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(приказ 1014)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384" y="795647"/>
            <a:ext cx="1150719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учебный план профиля обучения и (или) индивидуальный учебный план должны содержать не менее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 учебных предметов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(русский язык, литература, математика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(п. 27.8, 27.9 приказа 1014),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иностранный язык, информатика, физика, химия, биология, история, обществознание, география, физическая культура, основы безопасности жизнедеятельности) и предусматривать изучение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менее 2 учебных предметов на углубленном уровне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соответствующей профилю обучения предметной области и (или) смежной с ней предметной области;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ФООП представлены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варианты учебных планов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профилям обучения: естественно-научный (1 вариант), гуманитарный (6 вариантов), социально-экономический (3 варианта), технологический (2 варианта), универсальный (1 вариант), а также примеры учебных планов с изучением родных языков;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учебный предмет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"Математика"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представлен в виде трех учебных курсов: "Алгебра и начала математического анализа", "Геометрия", "Вероятность и статистика» (п. 27.20 приказа 1014 (варианты примерных учебных планов профилей)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реализации вариантов ФУП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естественно-научного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гуманитарного, социально-экономического, технологического профилей – 2 часа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физической культуры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3-ий час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рекомендуется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реализовывать образовательной организацией за счет часов внеурочной деятельности и (или) за счет посещения обучающимися спортивных секций школьных спортивных клубов, включая использование учебных модулей по видам спорта (пункт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27.14)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5791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5838" y="344032"/>
            <a:ext cx="8754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учебный план среднего общего образования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(11 класс)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169" y="1285592"/>
            <a:ext cx="1119008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завершаем реализацию действующего учебного плана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(пункт 27.20 приказа 1014 - образовательная организация до 01.09.2025 может реализовывать учебный план соответствующего профиля обучения для обучающихся, принятых на обучение на уровень среднего общего образования в соответствии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ФГОС СОО, утвержденный приказом Министерства образования и науки Российской Федерации от 17.05.2012 N 413 (в редакции приказа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Минпросвещения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России от 11.12.2020 N 712) 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рабочие программы по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учебным предметам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«Русский язык», «Литература», «История»,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«Обществознание», «География»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«Основы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безопасности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жизнедеятельности»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должны быть приведены в соответствие с требования ФООП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(федеральных рабочих программ учебных предметов)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2069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3177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закон от 24.09.2022 № 371-ФЗ  «О внесении изменений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Федеральный закон «Об образовании  в Российской Федерации» 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статью 1 Федерального закона «Об обязательных требованиях в Российской Федерации»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670" y="2264735"/>
            <a:ext cx="10939130" cy="3912228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ru-RU" sz="2400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 4 статьи 3: 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Основные общеобразовательные программы подлежат приведению в соответствие с федеральными основными общеобразовательными программами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позднее 1 сентября 2023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433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Федеральные основные общеобразовательные программы: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670" y="2264735"/>
            <a:ext cx="10939130" cy="3912228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ru-RU" sz="2400" dirty="0" smtClean="0"/>
              <a:t>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953" y="978195"/>
            <a:ext cx="1139810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16.11.2022 №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992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«Об утверждении федеральной образовательной программы начального общего образования» (вступил в силу 02.01.2023)</a:t>
            </a: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16.11.2022 №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993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«Об утверждении федеральной образовательной программы основного общего образования» (вступил в силу 02.01.2023)</a:t>
            </a:r>
          </a:p>
          <a:p>
            <a:pPr marL="342900" indent="-342900">
              <a:buFontTx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23.11.2022 №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1014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«Об утверждении федеральной образовательной программы среднего общего образования» (вступил в силу 02.01.2023)</a:t>
            </a:r>
          </a:p>
          <a:p>
            <a:pPr marL="342900" indent="-342900">
              <a:buFontTx/>
              <a:buAutoNum type="arabicPeriod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стандарты, реализуемые в 2023/2024 учебном году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3447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просвещения РФ от 31.05.2021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286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федерального государственного образовательного стандарта начального общего образования»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 редакции приказа                   № 955 от 08.11.2022).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 от 06.10.2009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 373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«Об утверждении и введении в действие федерального государственного образовательного стандарта начального общего образования» (в редакции приказа                   № 712 от 11.12.2020)</a:t>
            </a: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7230140" y="1825625"/>
            <a:ext cx="4123660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1-2 классы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3-4 классы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7655442" y="1828800"/>
            <a:ext cx="978408" cy="552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7602280" y="3997842"/>
            <a:ext cx="1031358" cy="584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стандарты, реализуемые в 2023/2024 учебном году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34470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Министерства просвещения РФ от 31.05.2021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287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федерального государственного образовательного стандарта основного общего образования»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 редакции приказа                   № 955 от 08.11.2022).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 от 17.12.2010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 1897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«Об утверждении федерального государственного образовательного стандарта основного общего образования» (в редакции приказа № 955 от 08.11.2022)</a:t>
            </a: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7230140" y="1825625"/>
            <a:ext cx="412366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5-6 классы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7-9 классы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7655442" y="1828800"/>
            <a:ext cx="978408" cy="552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7602280" y="3997842"/>
            <a:ext cx="1031358" cy="584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стандарты, реализуемые в 2023/2024 учебном году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34470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17.05.2012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413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федерального государственного образовательного стандарта среднего общего образования»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 редакции приказа  № 732 от 12.08.2022).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 от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17.05.2012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413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федерального государственного образовательного стандарта среднего общего образования»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 редакции приказа № 712 от 11.12.2020)</a:t>
            </a: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7230140" y="1825625"/>
            <a:ext cx="412366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классы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 классы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7655442" y="1828800"/>
            <a:ext cx="978408" cy="552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7602280" y="3997842"/>
            <a:ext cx="1031358" cy="584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52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2023/2024 учебном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AutoNum type="arabi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 l="22135" t="22711" r="21036" b="47436"/>
          <a:stretch>
            <a:fillRect/>
          </a:stretch>
        </p:blipFill>
        <p:spPr bwMode="auto">
          <a:xfrm>
            <a:off x="329610" y="978194"/>
            <a:ext cx="11610754" cy="5369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5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Право общеобразовательных организаций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перейти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обновленные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ФГОС НОО (3-4 классы),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ООО (7-9 классы)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0999" y="914400"/>
            <a:ext cx="11387447" cy="5262563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AutoNum type="arabi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8135" y="1143000"/>
            <a:ext cx="11385715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Пункт 2 приказа Министерства просвещения РФ от 31.05.2021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286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федерального государственного образовательного стандарта начального общего образования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»: </a:t>
            </a: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Установить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что образовательная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организация вправе осуществлять в соответствии с ФГОС обучение несовершеннолетних обучающихся, зачисленных до вступления в силу настоящего приказа, с согласия их родителей (законных представителей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)».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Пункт 2 приказа Министерства просвещения РФ от 31.05.2021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287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утверждении федерального государственного образовательного стандарта основного общего образования»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Установить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что образовательная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организация вправе осуществлять в соответствии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 ФГОС обучение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несовершеннолетних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обучающихся, зачисленных до вступления в силу настоящего приказа, с согласия их родителей (законных представителей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)».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просвещения РФ «Информационно-методическое письмо о введении федеральных государственных образовательных стандартов начального общего и основного общего образования» от 15.02.2022 № АЗ-113/03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просвещения РФ «Ответы на наиболее частые вопросы, возникающие на региональном, муниципальном уровнях и уровне образовательной организации при введении обновленных ФГОС НОО и ООО» от 08.08.2022 № ТВ-1517/03</a:t>
            </a:r>
          </a:p>
          <a:p>
            <a:r>
              <a:rPr lang="ru-RU" b="1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52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2023/2024 учебном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AutoNum type="arabi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 l="23370" t="24359" r="21423" b="32784"/>
          <a:stretch>
            <a:fillRect/>
          </a:stretch>
        </p:blipFill>
        <p:spPr bwMode="auto">
          <a:xfrm>
            <a:off x="463138" y="795647"/>
            <a:ext cx="11352810" cy="562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7745</TotalTime>
  <Words>2089</Words>
  <Application>Microsoft Office PowerPoint</Application>
  <PresentationFormat>Произвольный</PresentationFormat>
  <Paragraphs>172</Paragraphs>
  <Slides>19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Федеральный закон от 29.12.2012 № 273-ФЗ «Об образовании  в Российской Федерации»</vt:lpstr>
      <vt:lpstr>Федеральный закон от 24.09.2022 № 371-ФЗ  «О внесении изменений  в Федеральный закон «Об образовании  в Российской Федерации» и  статью 1 Федерального закона «Об обязательных требованиях в Российской Федерации»                 </vt:lpstr>
      <vt:lpstr>Федеральные основные общеобразовательные программы:</vt:lpstr>
      <vt:lpstr>Федеральные государственные образовательные стандарты, реализуемые в 2023/2024 учебном году</vt:lpstr>
      <vt:lpstr>Федеральные государственные образовательные стандарты, реализуемые в 2023/2024 учебном году</vt:lpstr>
      <vt:lpstr>Федеральные государственные образовательные стандарты, реализуемые в 2023/2024 учебном году</vt:lpstr>
      <vt:lpstr>К 2023/2024 учебном году</vt:lpstr>
      <vt:lpstr>Право общеобразовательных организаций перейти  на обновленные ФГОС НОО (3-4 классы), ФГОС ООО (7-9 классы)</vt:lpstr>
      <vt:lpstr>К 2023/2024 учебном году</vt:lpstr>
      <vt:lpstr>Слайд 10</vt:lpstr>
      <vt:lpstr>Слайд 11</vt:lpstr>
      <vt:lpstr>Согласие родителей (законных представителей)</vt:lpstr>
      <vt:lpstr>Готовность ОО к реализации обновленных ФГОС НОО, ФГОС ООО</vt:lpstr>
      <vt:lpstr>Письмо Министерства просвещения РФ от 21.12.2022 № ТВ-2859/03  «Об отмене методических рекомендаций» 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независимой системы оценки качества работы организаций в сфере образования</dc:title>
  <dc:creator>User</dc:creator>
  <cp:lastModifiedBy>User</cp:lastModifiedBy>
  <cp:revision>1541</cp:revision>
  <cp:lastPrinted>2017-08-29T04:36:54Z</cp:lastPrinted>
  <dcterms:created xsi:type="dcterms:W3CDTF">2015-01-29T05:47:46Z</dcterms:created>
  <dcterms:modified xsi:type="dcterms:W3CDTF">2023-04-26T06:36:48Z</dcterms:modified>
</cp:coreProperties>
</file>